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1"/>
  </p:handoutMasterIdLst>
  <p:sldIdLst>
    <p:sldId id="525" r:id="rId2"/>
    <p:sldId id="522" r:id="rId3"/>
    <p:sldId id="530" r:id="rId4"/>
    <p:sldId id="526" r:id="rId5"/>
    <p:sldId id="517" r:id="rId6"/>
    <p:sldId id="535" r:id="rId7"/>
    <p:sldId id="531" r:id="rId8"/>
    <p:sldId id="533" r:id="rId9"/>
    <p:sldId id="532" r:id="rId10"/>
  </p:sldIdLst>
  <p:sldSz cx="12192000" cy="6858000"/>
  <p:notesSz cx="10234613" cy="71040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7" autoAdjust="0"/>
    <p:restoredTop sz="96265" autoAdjust="0"/>
  </p:normalViewPr>
  <p:slideViewPr>
    <p:cSldViewPr snapToGrid="0">
      <p:cViewPr varScale="1">
        <p:scale>
          <a:sx n="114" d="100"/>
          <a:sy n="114" d="100"/>
        </p:scale>
        <p:origin x="3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435271" cy="356848"/>
          </a:xfrm>
          <a:prstGeom prst="rect">
            <a:avLst/>
          </a:prstGeom>
        </p:spPr>
        <p:txBody>
          <a:bodyPr vert="horz" lIns="94350" tIns="47175" rIns="94350" bIns="4717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709" y="0"/>
            <a:ext cx="4435270" cy="356848"/>
          </a:xfrm>
          <a:prstGeom prst="rect">
            <a:avLst/>
          </a:prstGeom>
        </p:spPr>
        <p:txBody>
          <a:bodyPr vert="horz" lIns="94350" tIns="47175" rIns="94350" bIns="4717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6747218"/>
            <a:ext cx="4435271" cy="356847"/>
          </a:xfrm>
          <a:prstGeom prst="rect">
            <a:avLst/>
          </a:prstGeom>
        </p:spPr>
        <p:txBody>
          <a:bodyPr vert="horz" lIns="94350" tIns="47175" rIns="94350" bIns="4717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709" y="6747218"/>
            <a:ext cx="4435270" cy="356847"/>
          </a:xfrm>
          <a:prstGeom prst="rect">
            <a:avLst/>
          </a:prstGeom>
        </p:spPr>
        <p:txBody>
          <a:bodyPr vert="horz" lIns="94350" tIns="47175" rIns="94350" bIns="4717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LENIC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Turečtina: vokalická harmonie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317406"/>
              </p:ext>
            </p:extLst>
          </p:nvPr>
        </p:nvGraphicFramePr>
        <p:xfrm>
          <a:off x="838200" y="1825625"/>
          <a:ext cx="10329674" cy="5006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00463">
                  <a:extLst>
                    <a:ext uri="{9D8B030D-6E8A-4147-A177-3AD203B41FA5}">
                      <a16:colId xmlns:a16="http://schemas.microsoft.com/office/drawing/2014/main" val="2353965748"/>
                    </a:ext>
                  </a:extLst>
                </a:gridCol>
                <a:gridCol w="2374232">
                  <a:extLst>
                    <a:ext uri="{9D8B030D-6E8A-4147-A177-3AD203B41FA5}">
                      <a16:colId xmlns:a16="http://schemas.microsoft.com/office/drawing/2014/main" val="2908809021"/>
                    </a:ext>
                  </a:extLst>
                </a:gridCol>
                <a:gridCol w="1548063">
                  <a:extLst>
                    <a:ext uri="{9D8B030D-6E8A-4147-A177-3AD203B41FA5}">
                      <a16:colId xmlns:a16="http://schemas.microsoft.com/office/drawing/2014/main" val="2096098768"/>
                    </a:ext>
                  </a:extLst>
                </a:gridCol>
                <a:gridCol w="1756610">
                  <a:extLst>
                    <a:ext uri="{9D8B030D-6E8A-4147-A177-3AD203B41FA5}">
                      <a16:colId xmlns:a16="http://schemas.microsoft.com/office/drawing/2014/main" val="2554467399"/>
                    </a:ext>
                  </a:extLst>
                </a:gridCol>
                <a:gridCol w="1350106">
                  <a:extLst>
                    <a:ext uri="{9D8B030D-6E8A-4147-A177-3AD203B41FA5}">
                      <a16:colId xmlns:a16="http://schemas.microsoft.com/office/drawing/2014/main" val="2084874829"/>
                    </a:ext>
                  </a:extLst>
                </a:gridCol>
              </a:tblGrid>
              <a:tr h="810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singulár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plurál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singulár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plurál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singulár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504792"/>
                  </a:ext>
                </a:extLst>
              </a:tr>
              <a:tr h="8107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v-l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‘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dům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’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araba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‘auto’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509355"/>
                  </a:ext>
                </a:extLst>
              </a:tr>
              <a:tr h="810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kedi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‘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kočka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’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balon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‘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balón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’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8072353"/>
                  </a:ext>
                </a:extLst>
              </a:tr>
              <a:tr h="810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gün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n-l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‘d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’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kutu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‘krabice’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706456"/>
                  </a:ext>
                </a:extLst>
              </a:tr>
              <a:tr h="8107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přední 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zadní 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623011"/>
                  </a:ext>
                </a:extLst>
              </a:tr>
              <a:tr h="81073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předozadní harmonie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533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82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en-GB" dirty="0"/>
              <a:t>Ture</a:t>
            </a:r>
            <a:r>
              <a:rPr lang="cs-CZ" dirty="0"/>
              <a:t>č</a:t>
            </a:r>
            <a:r>
              <a:rPr lang="en-GB" dirty="0" err="1"/>
              <a:t>tina</a:t>
            </a:r>
            <a:r>
              <a:rPr lang="cs-CZ" dirty="0"/>
              <a:t>: distribuce V a VV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324549"/>
              </p:ext>
            </p:extLst>
          </p:nvPr>
        </p:nvGraphicFramePr>
        <p:xfrm>
          <a:off x="897622" y="1664547"/>
          <a:ext cx="10305084" cy="45842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627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151496">
                  <a:extLst>
                    <a:ext uri="{9D8B030D-6E8A-4147-A177-3AD203B41FA5}">
                      <a16:colId xmlns:a16="http://schemas.microsoft.com/office/drawing/2014/main" val="392877831"/>
                    </a:ext>
                  </a:extLst>
                </a:gridCol>
                <a:gridCol w="2494548">
                  <a:extLst>
                    <a:ext uri="{9D8B030D-6E8A-4147-A177-3AD203B41FA5}">
                      <a16:colId xmlns:a16="http://schemas.microsoft.com/office/drawing/2014/main" val="4165852404"/>
                    </a:ext>
                  </a:extLst>
                </a:gridCol>
                <a:gridCol w="2082769">
                  <a:extLst>
                    <a:ext uri="{9D8B030D-6E8A-4147-A177-3AD203B41FA5}">
                      <a16:colId xmlns:a16="http://schemas.microsoft.com/office/drawing/2014/main" val="385253501"/>
                    </a:ext>
                  </a:extLst>
                </a:gridCol>
              </a:tblGrid>
              <a:tr h="893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nominativ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blativ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/-dan/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posesiv /-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ɨ/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893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GB" sz="2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ɨ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‘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’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699644"/>
                  </a:ext>
                </a:extLst>
              </a:tr>
              <a:tr h="893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</a:t>
                      </a:r>
                      <a:r>
                        <a:rPr lang="en-GB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ɨ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‘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zájem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’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683294"/>
                  </a:ext>
                </a:extLst>
              </a:tr>
              <a:tr h="893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8649871"/>
                  </a:ext>
                </a:extLst>
              </a:tr>
              <a:tr h="89300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krátký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zavřené slabice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řenový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 = 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dlouhý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 otevřené slabice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řenový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 =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iniciála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7966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246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727661"/>
              </p:ext>
            </p:extLst>
          </p:nvPr>
        </p:nvGraphicFramePr>
        <p:xfrm>
          <a:off x="838200" y="1825625"/>
          <a:ext cx="10329673" cy="5290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967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810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typy fonologických procesů: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504792"/>
                  </a:ext>
                </a:extLst>
              </a:tr>
              <a:tr h="810737">
                <a:tc>
                  <a:txBody>
                    <a:bodyPr/>
                    <a:lstStyle/>
                    <a:p>
                      <a:pPr marL="514350" marR="0" lvl="0" indent="-5143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nezávislé na slabičné struktuře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asimilační procesy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příklad: vokalická harmonie v turečtině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1729220"/>
                  </a:ext>
                </a:extLst>
              </a:tr>
              <a:tr h="810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369590"/>
                  </a:ext>
                </a:extLst>
              </a:tr>
              <a:tr h="810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závislé na slabičné struktuře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příklad: procesy manipulující s délkou vokálů v turečtině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935413"/>
                  </a:ext>
                </a:extLst>
              </a:tr>
              <a:tr h="8107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9638032"/>
                  </a:ext>
                </a:extLst>
              </a:tr>
              <a:tr h="810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8121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860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Metateze: </a:t>
            </a:r>
            <a:r>
              <a:rPr lang="cs-CZ" dirty="0">
                <a:solidFill>
                  <a:srgbClr val="FF0000"/>
                </a:solidFill>
              </a:rPr>
              <a:t>X</a:t>
            </a:r>
            <a:r>
              <a:rPr lang="cs-CZ" dirty="0">
                <a:solidFill>
                  <a:srgbClr val="00B0F0"/>
                </a:solidFill>
              </a:rPr>
              <a:t>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>
                <a:cs typeface="Calibri" panose="020F0502020204030204" pitchFamily="34" charset="0"/>
              </a:rPr>
              <a:t>→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solidFill>
                  <a:srgbClr val="00B0F0"/>
                </a:solidFill>
                <a:cs typeface="Calibri" panose="020F0502020204030204" pitchFamily="34" charset="0"/>
              </a:rPr>
              <a:t>Y</a:t>
            </a:r>
            <a:r>
              <a:rPr lang="cs-CZ" dirty="0">
                <a:solidFill>
                  <a:srgbClr val="FF0000"/>
                </a:solidFill>
                <a:cs typeface="Calibri" panose="020F0502020204030204" pitchFamily="34" charset="0"/>
              </a:rPr>
              <a:t>X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045130"/>
              </p:ext>
            </p:extLst>
          </p:nvPr>
        </p:nvGraphicFramePr>
        <p:xfrm>
          <a:off x="931163" y="1825625"/>
          <a:ext cx="10329674" cy="4190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222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233672">
                  <a:extLst>
                    <a:ext uri="{9D8B030D-6E8A-4147-A177-3AD203B41FA5}">
                      <a16:colId xmlns:a16="http://schemas.microsoft.com/office/drawing/2014/main" val="2816251419"/>
                    </a:ext>
                  </a:extLst>
                </a:gridCol>
                <a:gridCol w="4303778">
                  <a:extLst>
                    <a:ext uri="{9D8B030D-6E8A-4147-A177-3AD203B41FA5}">
                      <a16:colId xmlns:a16="http://schemas.microsoft.com/office/drawing/2014/main" val="1742285794"/>
                    </a:ext>
                  </a:extLst>
                </a:gridCol>
              </a:tblGrid>
              <a:tr h="76870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synchronně: spisovná vs. hovorová perština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2814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86184160"/>
                  </a:ext>
                </a:extLst>
              </a:tr>
              <a:tr h="5688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spisovný jazyk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hovorový jazyk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504792"/>
                  </a:ext>
                </a:extLst>
              </a:tr>
              <a:tr h="7687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ka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rd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ka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rd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)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ʿ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nůž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264034"/>
                  </a:ext>
                </a:extLst>
              </a:tr>
              <a:tr h="7687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 (pu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d</a:t>
                      </a:r>
                      <a:r>
                        <a:rPr lang="cs-CZ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pu</a:t>
                      </a:r>
                      <a:r>
                        <a:rPr lang="cs-CZ" sz="2800" b="1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r</a:t>
                      </a:r>
                      <a:r>
                        <a:rPr lang="cs-CZ" sz="2800" b="1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)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ʿ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pudr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2610140"/>
                  </a:ext>
                </a:extLst>
              </a:tr>
              <a:tr h="7687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err="1"/>
                        <a:t>dr</a:t>
                      </a:r>
                      <a:r>
                        <a:rPr lang="en-GB" sz="2800" dirty="0"/>
                        <a:t>#</a:t>
                      </a:r>
                      <a:r>
                        <a:rPr lang="en-US" sz="2800" dirty="0"/>
                        <a:t> </a:t>
                      </a:r>
                      <a:r>
                        <a:rPr lang="cs-CZ" sz="2800" dirty="0"/>
                        <a:t>= jednoduchá </a:t>
                      </a:r>
                      <a:r>
                        <a:rPr lang="cs-CZ" sz="2800" dirty="0" err="1"/>
                        <a:t>kóda</a:t>
                      </a:r>
                      <a:r>
                        <a:rPr lang="en-GB" sz="2800" dirty="0"/>
                        <a:t> </a:t>
                      </a:r>
                      <a:endParaRPr lang="cs-CZ" sz="2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/>
                        <a:t>+ </a:t>
                      </a:r>
                      <a:r>
                        <a:rPr lang="cs-CZ" sz="2800" dirty="0" err="1"/>
                        <a:t>extraslabičné</a:t>
                      </a:r>
                      <a:r>
                        <a:rPr lang="cs-CZ" sz="2800" dirty="0"/>
                        <a:t> R</a:t>
                      </a:r>
                      <a:r>
                        <a:rPr lang="en-GB" sz="2800" dirty="0"/>
                        <a:t> 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err="1"/>
                        <a:t>rd</a:t>
                      </a:r>
                      <a:r>
                        <a:rPr lang="en-GB" sz="2800" dirty="0"/>
                        <a:t>#</a:t>
                      </a:r>
                      <a:r>
                        <a:rPr lang="en-US" sz="2800" dirty="0"/>
                        <a:t> </a:t>
                      </a:r>
                      <a:r>
                        <a:rPr lang="cs-CZ" sz="2800" dirty="0"/>
                        <a:t>= komplexní </a:t>
                      </a:r>
                      <a:r>
                        <a:rPr lang="cs-CZ" sz="2800" dirty="0" err="1"/>
                        <a:t>kóda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68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170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Zákon otevřených slabik: praslovanština (diachronní metateze)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824900"/>
              </p:ext>
            </p:extLst>
          </p:nvPr>
        </p:nvGraphicFramePr>
        <p:xfrm>
          <a:off x="897622" y="1664547"/>
          <a:ext cx="10305082" cy="446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541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454834">
                  <a:extLst>
                    <a:ext uri="{9D8B030D-6E8A-4147-A177-3AD203B41FA5}">
                      <a16:colId xmlns:a16="http://schemas.microsoft.com/office/drawing/2014/main" val="2013620452"/>
                    </a:ext>
                  </a:extLst>
                </a:gridCol>
                <a:gridCol w="3454835">
                  <a:extLst>
                    <a:ext uri="{9D8B030D-6E8A-4147-A177-3AD203B41FA5}">
                      <a16:colId xmlns:a16="http://schemas.microsoft.com/office/drawing/2014/main" val="675673318"/>
                    </a:ext>
                  </a:extLst>
                </a:gridCol>
              </a:tblGrid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raná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ruština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775229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8864606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metateze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epenteze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(plnohlasí)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4005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975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Zákon otevřených slabik: praslovanština (nazální vokály)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953525"/>
              </p:ext>
            </p:extLst>
          </p:nvPr>
        </p:nvGraphicFramePr>
        <p:xfrm>
          <a:off x="897622" y="1664547"/>
          <a:ext cx="10305082" cy="47921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4709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451684">
                  <a:extLst>
                    <a:ext uri="{9D8B030D-6E8A-4147-A177-3AD203B41FA5}">
                      <a16:colId xmlns:a16="http://schemas.microsoft.com/office/drawing/2014/main" val="2013620452"/>
                    </a:ext>
                  </a:extLst>
                </a:gridCol>
                <a:gridCol w="1906304">
                  <a:extLst>
                    <a:ext uri="{9D8B030D-6E8A-4147-A177-3AD203B41FA5}">
                      <a16:colId xmlns:a16="http://schemas.microsoft.com/office/drawing/2014/main" val="675673318"/>
                    </a:ext>
                  </a:extLst>
                </a:gridCol>
              </a:tblGrid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indoevropština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praslovanština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k-a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(akuzativ singuláru)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õ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õ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 integrace nazální kódy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 slabičného jádra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ruku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775229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k-a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(instrumentál duálu)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õ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 zachování nazální iniciály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rukama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8864606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4005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865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 err="1"/>
              <a:t>Lenice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98136"/>
              </p:ext>
            </p:extLst>
          </p:nvPr>
        </p:nvGraphicFramePr>
        <p:xfrm>
          <a:off x="897622" y="1664547"/>
          <a:ext cx="10305084" cy="51642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21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72155">
                  <a:extLst>
                    <a:ext uri="{9D8B030D-6E8A-4147-A177-3AD203B41FA5}">
                      <a16:colId xmlns:a16="http://schemas.microsoft.com/office/drawing/2014/main" val="1269352684"/>
                    </a:ext>
                  </a:extLst>
                </a:gridCol>
                <a:gridCol w="1472155">
                  <a:extLst>
                    <a:ext uri="{9D8B030D-6E8A-4147-A177-3AD203B41FA5}">
                      <a16:colId xmlns:a16="http://schemas.microsoft.com/office/drawing/2014/main" val="2519714393"/>
                    </a:ext>
                  </a:extLst>
                </a:gridCol>
                <a:gridCol w="1472154">
                  <a:extLst>
                    <a:ext uri="{9D8B030D-6E8A-4147-A177-3AD203B41FA5}">
                      <a16:colId xmlns:a16="http://schemas.microsoft.com/office/drawing/2014/main" val="1681030056"/>
                    </a:ext>
                  </a:extLst>
                </a:gridCol>
                <a:gridCol w="1472155">
                  <a:extLst>
                    <a:ext uri="{9D8B030D-6E8A-4147-A177-3AD203B41FA5}">
                      <a16:colId xmlns:a16="http://schemas.microsoft.com/office/drawing/2014/main" val="4187502265"/>
                    </a:ext>
                  </a:extLst>
                </a:gridCol>
                <a:gridCol w="1472155">
                  <a:extLst>
                    <a:ext uri="{9D8B030D-6E8A-4147-A177-3AD203B41FA5}">
                      <a16:colId xmlns:a16="http://schemas.microsoft.com/office/drawing/2014/main" val="1753890241"/>
                    </a:ext>
                  </a:extLst>
                </a:gridCol>
                <a:gridCol w="1472155">
                  <a:extLst>
                    <a:ext uri="{9D8B030D-6E8A-4147-A177-3AD203B41FA5}">
                      <a16:colId xmlns:a16="http://schemas.microsoft.com/office/drawing/2014/main" val="617981991"/>
                    </a:ext>
                  </a:extLst>
                </a:gridCol>
              </a:tblGrid>
              <a:tr h="744173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fonologické procesy založené na „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oslabování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 konsonantických vlastností (z lat.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nis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‘měkký, hladký’)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44174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kopírují hierarchii sonority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651105"/>
                  </a:ext>
                </a:extLst>
              </a:tr>
              <a:tr h="595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sonorita: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1-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1+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2-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2+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2++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5690691"/>
                  </a:ext>
                </a:extLst>
              </a:tr>
              <a:tr h="5953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plozivy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frikativy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nazály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likvidy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glidy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6763268"/>
                  </a:ext>
                </a:extLst>
              </a:tr>
              <a:tr h="595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síla: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667117"/>
                  </a:ext>
                </a:extLst>
              </a:tr>
              <a:tr h="5953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907750"/>
                  </a:ext>
                </a:extLst>
              </a:tr>
              <a:tr h="595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3458880"/>
                  </a:ext>
                </a:extLst>
              </a:tr>
            </a:tbl>
          </a:graphicData>
        </a:graphic>
      </p:graphicFrame>
      <p:sp>
        <p:nvSpPr>
          <p:cNvPr id="4" name="Pravoúhlý trojúhelník 3">
            <a:extLst>
              <a:ext uri="{FF2B5EF4-FFF2-40B4-BE49-F238E27FC236}">
                <a16:creationId xmlns:a16="http://schemas.microsoft.com/office/drawing/2014/main" id="{5048C439-4176-4373-9657-6F3C6000B0E4}"/>
              </a:ext>
            </a:extLst>
          </p:cNvPr>
          <p:cNvSpPr/>
          <p:nvPr/>
        </p:nvSpPr>
        <p:spPr>
          <a:xfrm>
            <a:off x="2382251" y="4965031"/>
            <a:ext cx="8382001" cy="914400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674902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Stará čeština: </a:t>
            </a:r>
            <a:r>
              <a:rPr lang="cs-CZ" i="1" dirty="0"/>
              <a:t>g</a:t>
            </a:r>
            <a:r>
              <a:rPr lang="cs-CZ" dirty="0"/>
              <a:t> </a:t>
            </a:r>
            <a:r>
              <a:rPr lang="en-US" dirty="0"/>
              <a:t>&gt;</a:t>
            </a:r>
            <a:r>
              <a:rPr lang="en-GB" dirty="0"/>
              <a:t> </a:t>
            </a:r>
            <a:r>
              <a:rPr lang="en-GB" i="1" dirty="0">
                <a:cs typeface="Calibri" panose="020F0502020204030204" pitchFamily="34" charset="0"/>
              </a:rPr>
              <a:t>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913255"/>
              </p:ext>
            </p:extLst>
          </p:nvPr>
        </p:nvGraphicFramePr>
        <p:xfrm>
          <a:off x="897622" y="1664547"/>
          <a:ext cx="10305084" cy="52968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21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72155">
                  <a:extLst>
                    <a:ext uri="{9D8B030D-6E8A-4147-A177-3AD203B41FA5}">
                      <a16:colId xmlns:a16="http://schemas.microsoft.com/office/drawing/2014/main" val="1269352684"/>
                    </a:ext>
                  </a:extLst>
                </a:gridCol>
                <a:gridCol w="1472155">
                  <a:extLst>
                    <a:ext uri="{9D8B030D-6E8A-4147-A177-3AD203B41FA5}">
                      <a16:colId xmlns:a16="http://schemas.microsoft.com/office/drawing/2014/main" val="2519714393"/>
                    </a:ext>
                  </a:extLst>
                </a:gridCol>
                <a:gridCol w="1472154">
                  <a:extLst>
                    <a:ext uri="{9D8B030D-6E8A-4147-A177-3AD203B41FA5}">
                      <a16:colId xmlns:a16="http://schemas.microsoft.com/office/drawing/2014/main" val="1681030056"/>
                    </a:ext>
                  </a:extLst>
                </a:gridCol>
                <a:gridCol w="1472155">
                  <a:extLst>
                    <a:ext uri="{9D8B030D-6E8A-4147-A177-3AD203B41FA5}">
                      <a16:colId xmlns:a16="http://schemas.microsoft.com/office/drawing/2014/main" val="4187502265"/>
                    </a:ext>
                  </a:extLst>
                </a:gridCol>
                <a:gridCol w="1472155">
                  <a:extLst>
                    <a:ext uri="{9D8B030D-6E8A-4147-A177-3AD203B41FA5}">
                      <a16:colId xmlns:a16="http://schemas.microsoft.com/office/drawing/2014/main" val="1753890241"/>
                    </a:ext>
                  </a:extLst>
                </a:gridCol>
                <a:gridCol w="1472155">
                  <a:extLst>
                    <a:ext uri="{9D8B030D-6E8A-4147-A177-3AD203B41FA5}">
                      <a16:colId xmlns:a16="http://schemas.microsoft.com/office/drawing/2014/main" val="617981991"/>
                    </a:ext>
                  </a:extLst>
                </a:gridCol>
              </a:tblGrid>
              <a:tr h="595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sonorita: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1-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1+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2-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2+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2++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5690691"/>
                  </a:ext>
                </a:extLst>
              </a:tr>
              <a:tr h="5953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plozivy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frikativy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nazály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likvidy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glidy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6763268"/>
                  </a:ext>
                </a:extLst>
              </a:tr>
              <a:tr h="595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síla: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667117"/>
                  </a:ext>
                </a:extLst>
              </a:tr>
              <a:tr h="5953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907750"/>
                  </a:ext>
                </a:extLst>
              </a:tr>
              <a:tr h="595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   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GB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</a:t>
                      </a:r>
                      <a:endParaRPr lang="en-US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frikativa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 podtyp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lenice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tzv.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spirantizace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3458880"/>
                  </a:ext>
                </a:extLst>
              </a:tr>
            </a:tbl>
          </a:graphicData>
        </a:graphic>
      </p:graphicFrame>
      <p:sp>
        <p:nvSpPr>
          <p:cNvPr id="4" name="Pravoúhlý trojúhelník 3">
            <a:extLst>
              <a:ext uri="{FF2B5EF4-FFF2-40B4-BE49-F238E27FC236}">
                <a16:creationId xmlns:a16="http://schemas.microsoft.com/office/drawing/2014/main" id="{5048C439-4176-4373-9657-6F3C6000B0E4}"/>
              </a:ext>
            </a:extLst>
          </p:cNvPr>
          <p:cNvSpPr/>
          <p:nvPr/>
        </p:nvSpPr>
        <p:spPr>
          <a:xfrm>
            <a:off x="2374230" y="2879558"/>
            <a:ext cx="8382001" cy="914400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298992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Slabé vs. silné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49612"/>
              </p:ext>
            </p:extLst>
          </p:nvPr>
        </p:nvGraphicFramePr>
        <p:xfrm>
          <a:off x="838200" y="1825625"/>
          <a:ext cx="10329674" cy="4864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21612">
                  <a:extLst>
                    <a:ext uri="{9D8B030D-6E8A-4147-A177-3AD203B41FA5}">
                      <a16:colId xmlns:a16="http://schemas.microsoft.com/office/drawing/2014/main" val="317784080"/>
                    </a:ext>
                  </a:extLst>
                </a:gridCol>
                <a:gridCol w="2448239">
                  <a:extLst>
                    <a:ext uri="{9D8B030D-6E8A-4147-A177-3AD203B41FA5}">
                      <a16:colId xmlns:a16="http://schemas.microsoft.com/office/drawing/2014/main" val="4022561427"/>
                    </a:ext>
                  </a:extLst>
                </a:gridCol>
                <a:gridCol w="1892969">
                  <a:extLst>
                    <a:ext uri="{9D8B030D-6E8A-4147-A177-3AD203B41FA5}">
                      <a16:colId xmlns:a16="http://schemas.microsoft.com/office/drawing/2014/main" val="2720682680"/>
                    </a:ext>
                  </a:extLst>
                </a:gridCol>
                <a:gridCol w="2545242">
                  <a:extLst>
                    <a:ext uri="{9D8B030D-6E8A-4147-A177-3AD203B41FA5}">
                      <a16:colId xmlns:a16="http://schemas.microsoft.com/office/drawing/2014/main" val="2025798951"/>
                    </a:ext>
                  </a:extLst>
                </a:gridCol>
              </a:tblGrid>
              <a:tr h="81073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„oslabovací“ procesy jsou typicky vázány na slabičnou strukturu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504792"/>
                  </a:ext>
                </a:extLst>
              </a:tr>
              <a:tr h="81073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glidizace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</a:t>
                      </a: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severovýchodočeských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dialektech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729220"/>
                  </a:ext>
                </a:extLst>
              </a:tr>
              <a:tr h="648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spis. č.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369590"/>
                  </a:ext>
                </a:extLst>
              </a:tr>
              <a:tr h="648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svč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0154306"/>
                  </a:ext>
                </a:extLst>
              </a:tr>
              <a:tr h="648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glidizace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zachování frikativy v iniciále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52223"/>
                  </a:ext>
                </a:extLst>
              </a:tr>
              <a:tr h="648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slabá pozice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iniciála =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silná pozice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7550943"/>
                  </a:ext>
                </a:extLst>
              </a:tr>
              <a:tr h="648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130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8462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headEnd type="none" w="med" len="med"/>
          <a:tailEnd type="none" w="med" len="med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Office PowerPoint</Application>
  <PresentationFormat>Širokoúhlá obrazovka</PresentationFormat>
  <Paragraphs>172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Motiv Office</vt:lpstr>
      <vt:lpstr>Turečtina: vokalická harmonie</vt:lpstr>
      <vt:lpstr>Turečtina: distribuce V a VV </vt:lpstr>
      <vt:lpstr>Shrnutí</vt:lpstr>
      <vt:lpstr>Metateze: XY → YX</vt:lpstr>
      <vt:lpstr>Zákon otevřených slabik: praslovanština (diachronní metateze)</vt:lpstr>
      <vt:lpstr>Zákon otevřených slabik: praslovanština (nazální vokály)</vt:lpstr>
      <vt:lpstr>Lenice</vt:lpstr>
      <vt:lpstr>Stará čeština: g &gt; ɦ</vt:lpstr>
      <vt:lpstr>Slabé vs. silné pozice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840</cp:revision>
  <cp:lastPrinted>2019-11-24T16:53:54Z</cp:lastPrinted>
  <dcterms:created xsi:type="dcterms:W3CDTF">2018-11-27T11:40:05Z</dcterms:created>
  <dcterms:modified xsi:type="dcterms:W3CDTF">2020-12-15T12:52:35Z</dcterms:modified>
</cp:coreProperties>
</file>