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handoutMasterIdLst>
    <p:handoutMasterId r:id="rId5"/>
  </p:handoutMasterIdLst>
  <p:sldIdLst>
    <p:sldId id="504" r:id="rId2"/>
    <p:sldId id="526" r:id="rId3"/>
    <p:sldId id="527" r:id="rId4"/>
  </p:sldIdLst>
  <p:sldSz cx="12192000" cy="6858000"/>
  <p:notesSz cx="10234613" cy="710406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07" autoAdjust="0"/>
    <p:restoredTop sz="96265" autoAdjust="0"/>
  </p:normalViewPr>
  <p:slideViewPr>
    <p:cSldViewPr snapToGrid="0">
      <p:cViewPr varScale="1">
        <p:scale>
          <a:sx n="103" d="100"/>
          <a:sy n="103" d="100"/>
        </p:scale>
        <p:origin x="13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4435271" cy="356848"/>
          </a:xfrm>
          <a:prstGeom prst="rect">
            <a:avLst/>
          </a:prstGeom>
        </p:spPr>
        <p:txBody>
          <a:bodyPr vert="horz" lIns="94350" tIns="47175" rIns="94350" bIns="47175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797709" y="0"/>
            <a:ext cx="4435270" cy="356848"/>
          </a:xfrm>
          <a:prstGeom prst="rect">
            <a:avLst/>
          </a:prstGeom>
        </p:spPr>
        <p:txBody>
          <a:bodyPr vert="horz" lIns="94350" tIns="47175" rIns="94350" bIns="47175" rtlCol="0"/>
          <a:lstStyle>
            <a:lvl1pPr algn="r">
              <a:defRPr sz="1200"/>
            </a:lvl1pPr>
          </a:lstStyle>
          <a:p>
            <a:fld id="{6D79621B-5C3B-4CBE-AF40-16E6D0FE1354}" type="datetimeFigureOut">
              <a:rPr lang="cs-CZ" smtClean="0"/>
              <a:t>11.01.2021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3" y="6747218"/>
            <a:ext cx="4435271" cy="356847"/>
          </a:xfrm>
          <a:prstGeom prst="rect">
            <a:avLst/>
          </a:prstGeom>
        </p:spPr>
        <p:txBody>
          <a:bodyPr vert="horz" lIns="94350" tIns="47175" rIns="94350" bIns="47175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797709" y="6747218"/>
            <a:ext cx="4435270" cy="356847"/>
          </a:xfrm>
          <a:prstGeom prst="rect">
            <a:avLst/>
          </a:prstGeom>
        </p:spPr>
        <p:txBody>
          <a:bodyPr vert="horz" lIns="94350" tIns="47175" rIns="94350" bIns="47175" rtlCol="0" anchor="b"/>
          <a:lstStyle>
            <a:lvl1pPr algn="r">
              <a:defRPr sz="1200"/>
            </a:lvl1pPr>
          </a:lstStyle>
          <a:p>
            <a:fld id="{74930BA3-B7DB-4D4B-989E-E9E8FE91F0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25660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11.01.2021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7646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11.01.2021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5573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11.01.2021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5986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11.01.2021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9101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11.01.2021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3702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11.01.2021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8042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11.01.2021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797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11.01.2021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374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11.01.2021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5893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11.01.2021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99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11.01.2021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1744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F073B-61DF-41C1-9EE2-EDE773ACD42A}" type="datetimeFigureOut">
              <a:rPr lang="cs-CZ" smtClean="0"/>
              <a:t>11.01.2021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0329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74455"/>
            <a:ext cx="10515600" cy="1325563"/>
          </a:xfrm>
        </p:spPr>
        <p:txBody>
          <a:bodyPr/>
          <a:lstStyle/>
          <a:p>
            <a:r>
              <a:rPr lang="cs-CZ" dirty="0" smtClean="0"/>
              <a:t>Prozodická hierarchie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341598"/>
              </p:ext>
            </p:extLst>
          </p:nvPr>
        </p:nvGraphicFramePr>
        <p:xfrm>
          <a:off x="838200" y="1664547"/>
          <a:ext cx="10364504" cy="4907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63709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863708">
                  <a:extLst>
                    <a:ext uri="{9D8B030D-6E8A-4147-A177-3AD203B41FA5}">
                      <a16:colId xmlns:a16="http://schemas.microsoft.com/office/drawing/2014/main" val="1185737298"/>
                    </a:ext>
                  </a:extLst>
                </a:gridCol>
                <a:gridCol w="863709">
                  <a:extLst>
                    <a:ext uri="{9D8B030D-6E8A-4147-A177-3AD203B41FA5}">
                      <a16:colId xmlns:a16="http://schemas.microsoft.com/office/drawing/2014/main" val="2695647969"/>
                    </a:ext>
                  </a:extLst>
                </a:gridCol>
                <a:gridCol w="863709">
                  <a:extLst>
                    <a:ext uri="{9D8B030D-6E8A-4147-A177-3AD203B41FA5}">
                      <a16:colId xmlns:a16="http://schemas.microsoft.com/office/drawing/2014/main" val="3713720741"/>
                    </a:ext>
                  </a:extLst>
                </a:gridCol>
                <a:gridCol w="863708">
                  <a:extLst>
                    <a:ext uri="{9D8B030D-6E8A-4147-A177-3AD203B41FA5}">
                      <a16:colId xmlns:a16="http://schemas.microsoft.com/office/drawing/2014/main" val="3995650814"/>
                    </a:ext>
                  </a:extLst>
                </a:gridCol>
                <a:gridCol w="863709">
                  <a:extLst>
                    <a:ext uri="{9D8B030D-6E8A-4147-A177-3AD203B41FA5}">
                      <a16:colId xmlns:a16="http://schemas.microsoft.com/office/drawing/2014/main" val="2291069632"/>
                    </a:ext>
                  </a:extLst>
                </a:gridCol>
                <a:gridCol w="399009">
                  <a:extLst>
                    <a:ext uri="{9D8B030D-6E8A-4147-A177-3AD203B41FA5}">
                      <a16:colId xmlns:a16="http://schemas.microsoft.com/office/drawing/2014/main" val="3026832442"/>
                    </a:ext>
                  </a:extLst>
                </a:gridCol>
                <a:gridCol w="1328408">
                  <a:extLst>
                    <a:ext uri="{9D8B030D-6E8A-4147-A177-3AD203B41FA5}">
                      <a16:colId xmlns:a16="http://schemas.microsoft.com/office/drawing/2014/main" val="3027487522"/>
                    </a:ext>
                  </a:extLst>
                </a:gridCol>
                <a:gridCol w="863709">
                  <a:extLst>
                    <a:ext uri="{9D8B030D-6E8A-4147-A177-3AD203B41FA5}">
                      <a16:colId xmlns:a16="http://schemas.microsoft.com/office/drawing/2014/main" val="412174270"/>
                    </a:ext>
                  </a:extLst>
                </a:gridCol>
                <a:gridCol w="863709">
                  <a:extLst>
                    <a:ext uri="{9D8B030D-6E8A-4147-A177-3AD203B41FA5}">
                      <a16:colId xmlns:a16="http://schemas.microsoft.com/office/drawing/2014/main" val="3131066721"/>
                    </a:ext>
                  </a:extLst>
                </a:gridCol>
                <a:gridCol w="863708">
                  <a:extLst>
                    <a:ext uri="{9D8B030D-6E8A-4147-A177-3AD203B41FA5}">
                      <a16:colId xmlns:a16="http://schemas.microsoft.com/office/drawing/2014/main" val="3720058761"/>
                    </a:ext>
                  </a:extLst>
                </a:gridCol>
                <a:gridCol w="863709">
                  <a:extLst>
                    <a:ext uri="{9D8B030D-6E8A-4147-A177-3AD203B41FA5}">
                      <a16:colId xmlns:a16="http://schemas.microsoft.com/office/drawing/2014/main" val="2931309304"/>
                    </a:ext>
                  </a:extLst>
                </a:gridCol>
              </a:tblGrid>
              <a:tr h="4465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804043"/>
                  </a:ext>
                </a:extLst>
              </a:tr>
              <a:tr h="4465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604930"/>
                  </a:ext>
                </a:extLst>
              </a:tr>
              <a:tr h="4465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l-GR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φ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fonologická fráze/promluvový úsek/kólon</a:t>
                      </a:r>
                      <a:endParaRPr lang="cs-CZ" sz="24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8746406"/>
                  </a:ext>
                </a:extLst>
              </a:tr>
              <a:tr h="4465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9370708"/>
                  </a:ext>
                </a:extLst>
              </a:tr>
              <a:tr h="4465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l-GR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ω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l-GR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ω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fonologické slovo/přízvukový takt</a:t>
                      </a:r>
                      <a:endParaRPr lang="cs-CZ" sz="24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1487574"/>
                  </a:ext>
                </a:extLst>
              </a:tr>
              <a:tr h="4465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6507988"/>
                  </a:ext>
                </a:extLst>
              </a:tr>
              <a:tr h="4465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(metrická) stopa</a:t>
                      </a:r>
                      <a:endParaRPr lang="cs-CZ" sz="24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9473873"/>
                  </a:ext>
                </a:extLst>
              </a:tr>
              <a:tr h="4465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8572960"/>
                  </a:ext>
                </a:extLst>
              </a:tr>
              <a:tr h="4465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l-GR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</a:t>
                      </a:r>
                      <a:r>
                        <a:rPr lang="el-GR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l-GR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</a:t>
                      </a:r>
                      <a:r>
                        <a:rPr lang="el-GR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l-GR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</a:t>
                      </a:r>
                      <a:r>
                        <a:rPr lang="el-GR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l-GR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</a:t>
                      </a:r>
                      <a:r>
                        <a:rPr lang="el-GR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slabika</a:t>
                      </a:r>
                      <a:endParaRPr lang="cs-CZ" sz="24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881483"/>
                  </a:ext>
                </a:extLst>
              </a:tr>
              <a:tr h="4465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7780072"/>
                  </a:ext>
                </a:extLst>
              </a:tr>
            </a:tbl>
          </a:graphicData>
        </a:graphic>
      </p:graphicFrame>
      <p:cxnSp>
        <p:nvCxnSpPr>
          <p:cNvPr id="5" name="Přímá spojnice 4"/>
          <p:cNvCxnSpPr/>
          <p:nvPr/>
        </p:nvCxnSpPr>
        <p:spPr>
          <a:xfrm flipH="1">
            <a:off x="1810139" y="5131837"/>
            <a:ext cx="270588" cy="466530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>
            <a:off x="2071396" y="5131837"/>
            <a:ext cx="251926" cy="438539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 flipH="1">
            <a:off x="2705878" y="5131837"/>
            <a:ext cx="242595" cy="466530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>
            <a:off x="2948473" y="5145832"/>
            <a:ext cx="261257" cy="438539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 flipH="1">
            <a:off x="2197359" y="4133461"/>
            <a:ext cx="340568" cy="466531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>
            <a:off x="2528596" y="4118187"/>
            <a:ext cx="419877" cy="481805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Přímá spojnice 18"/>
          <p:cNvCxnSpPr/>
          <p:nvPr/>
        </p:nvCxnSpPr>
        <p:spPr>
          <a:xfrm flipH="1">
            <a:off x="2827175" y="3242928"/>
            <a:ext cx="1063690" cy="480395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Přímá spojnice 22"/>
          <p:cNvCxnSpPr/>
          <p:nvPr/>
        </p:nvCxnSpPr>
        <p:spPr>
          <a:xfrm>
            <a:off x="3890865" y="3242928"/>
            <a:ext cx="1101012" cy="480395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Přímá spojnice 25"/>
          <p:cNvCxnSpPr/>
          <p:nvPr/>
        </p:nvCxnSpPr>
        <p:spPr>
          <a:xfrm flipH="1">
            <a:off x="4730620" y="4133461"/>
            <a:ext cx="391886" cy="466531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>
            <a:off x="5122506" y="4118186"/>
            <a:ext cx="447869" cy="481805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 flipH="1">
            <a:off x="4441372" y="5140626"/>
            <a:ext cx="214604" cy="429750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Přímá spojnice 33"/>
          <p:cNvCxnSpPr/>
          <p:nvPr/>
        </p:nvCxnSpPr>
        <p:spPr>
          <a:xfrm>
            <a:off x="4655976" y="5131837"/>
            <a:ext cx="270587" cy="438539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Přímá spojnice 35"/>
          <p:cNvCxnSpPr/>
          <p:nvPr/>
        </p:nvCxnSpPr>
        <p:spPr>
          <a:xfrm flipH="1">
            <a:off x="5327780" y="5140626"/>
            <a:ext cx="223934" cy="443745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Přímá spojnice 38"/>
          <p:cNvCxnSpPr/>
          <p:nvPr/>
        </p:nvCxnSpPr>
        <p:spPr>
          <a:xfrm>
            <a:off x="5551714" y="5131837"/>
            <a:ext cx="242596" cy="438539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7188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74455"/>
            <a:ext cx="10515600" cy="1325563"/>
          </a:xfrm>
        </p:spPr>
        <p:txBody>
          <a:bodyPr/>
          <a:lstStyle/>
          <a:p>
            <a:r>
              <a:rPr lang="cs-CZ" dirty="0" smtClean="0"/>
              <a:t>Fonologické slovo (</a:t>
            </a: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ω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886109"/>
              </p:ext>
            </p:extLst>
          </p:nvPr>
        </p:nvGraphicFramePr>
        <p:xfrm>
          <a:off x="877078" y="1664547"/>
          <a:ext cx="10325628" cy="4522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62814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5162814">
                  <a:extLst>
                    <a:ext uri="{9D8B030D-6E8A-4147-A177-3AD203B41FA5}">
                      <a16:colId xmlns:a16="http://schemas.microsoft.com/office/drawing/2014/main" val="3441359977"/>
                    </a:ext>
                  </a:extLst>
                </a:gridCol>
              </a:tblGrid>
              <a:tr h="753800">
                <a:tc gridSpan="2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delimitace: přízvuk, pauz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(tzv. přízvukový takt) 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4804043"/>
                  </a:ext>
                </a:extLst>
              </a:tr>
              <a:tr h="753800">
                <a:tc gridSpan="2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doména pro některé fonologické procesy (např.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vokalická harmonie)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8608569"/>
                  </a:ext>
                </a:extLst>
              </a:tr>
              <a:tr h="7538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fono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logické sl. 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morfo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logické sl. 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morfo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logické sl.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&lt;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fono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logické sl.    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746617"/>
                  </a:ext>
                </a:extLst>
              </a:tr>
              <a:tr h="7538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cs-CZ" sz="2800" b="0" i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ˈ</a:t>
                      </a:r>
                      <a:r>
                        <a:rPr lang="cs-CZ" sz="2800" b="0" i="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řeg</a:t>
                      </a:r>
                      <a:r>
                        <a:rPr lang="cs-CZ" sz="2800" b="0" i="0" baseline="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bix</a:t>
                      </a:r>
                      <a:r>
                        <a:rPr lang="cs-CZ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el-GR" sz="2800" b="0" i="0" baseline="-250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ω</a:t>
                      </a:r>
                      <a:r>
                        <a:rPr lang="en-US" sz="2800" b="0" i="0" baseline="-250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            </a:t>
                      </a:r>
                      <a:r>
                        <a:rPr lang="cs-CZ" sz="2800" b="0" i="0" baseline="0" dirty="0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ř</a:t>
                      </a:r>
                      <a:r>
                        <a:rPr lang="en-US" sz="2800" b="0" i="0" baseline="0" dirty="0" err="1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ekl</a:t>
                      </a:r>
                      <a:r>
                        <a:rPr lang="en-US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cs-CZ" sz="2800" b="0" i="0" baseline="0" dirty="0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bych</a:t>
                      </a:r>
                      <a:endParaRPr lang="cs-CZ" sz="2800" b="0" i="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černobílý               </a:t>
                      </a:r>
                      <a:r>
                        <a:rPr lang="cs-CZ" sz="28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cs-CZ" sz="2800" b="0" i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ˈ</a:t>
                      </a:r>
                      <a:r>
                        <a:rPr lang="cs-CZ" sz="2800" b="0" i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cs-CZ" sz="2800" b="0" i="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͡ʃerno</a:t>
                      </a:r>
                      <a:r>
                        <a:rPr lang="cs-CZ" sz="2800" b="0" i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r>
                        <a:rPr lang="el-GR" sz="2800" b="0" i="0" baseline="-250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ω</a:t>
                      </a:r>
                      <a:r>
                        <a:rPr lang="cs-CZ" sz="2800" b="0" i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(ˈ</a:t>
                      </a:r>
                      <a:r>
                        <a:rPr lang="cs-CZ" sz="2800" b="0" i="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biːli</a:t>
                      </a:r>
                      <a:r>
                        <a:rPr lang="cs-CZ" sz="2800" b="0" i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ː)</a:t>
                      </a:r>
                      <a:r>
                        <a:rPr lang="el-GR" sz="2800" b="0" i="0" baseline="-250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ω</a:t>
                      </a:r>
                      <a:r>
                        <a:rPr lang="cs-CZ" sz="2800" b="0" i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8031357"/>
                  </a:ext>
                </a:extLst>
              </a:tr>
              <a:tr h="7538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cs-CZ" sz="2800" b="0" i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ˈ</a:t>
                      </a:r>
                      <a:r>
                        <a:rPr lang="cs-CZ" sz="2800" b="0" i="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podbřex</a:t>
                      </a:r>
                      <a:r>
                        <a:rPr lang="cs-CZ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el-GR" sz="2800" b="0" i="0" baseline="-250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ω</a:t>
                      </a:r>
                      <a:r>
                        <a:rPr lang="en-US" sz="2800" b="0" i="0" baseline="-250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      </a:t>
                      </a:r>
                      <a:r>
                        <a:rPr lang="cs-CZ" sz="2800" b="0" i="0" baseline="-250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cs-CZ" sz="2800" b="0" i="0" baseline="0" dirty="0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pod</a:t>
                      </a:r>
                      <a:r>
                        <a:rPr lang="en-US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cs-CZ" sz="2800" b="0" i="0" baseline="0" dirty="0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břeh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</a:t>
                      </a:r>
                      <a:r>
                        <a:rPr lang="cs-CZ" sz="28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cs-CZ" sz="2800" b="0" i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ˈ</a:t>
                      </a:r>
                      <a:r>
                        <a:rPr lang="cs-CZ" sz="2800" b="0" i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cs-CZ" sz="2800" b="0" i="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͡ʃernobiːli</a:t>
                      </a:r>
                      <a:r>
                        <a:rPr lang="cs-CZ" sz="2800" b="0" i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ː)</a:t>
                      </a:r>
                      <a:r>
                        <a:rPr lang="el-GR" sz="2800" b="0" i="0" baseline="-250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ω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843416"/>
                  </a:ext>
                </a:extLst>
              </a:tr>
              <a:tr h="7538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29172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7050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74455"/>
            <a:ext cx="10515600" cy="1325563"/>
          </a:xfrm>
        </p:spPr>
        <p:txBody>
          <a:bodyPr/>
          <a:lstStyle/>
          <a:p>
            <a:r>
              <a:rPr lang="cs-CZ"/>
              <a:t>Enklitika a </a:t>
            </a:r>
            <a:r>
              <a:rPr lang="cs-CZ" smtClean="0"/>
              <a:t>proklitika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0529121"/>
              </p:ext>
            </p:extLst>
          </p:nvPr>
        </p:nvGraphicFramePr>
        <p:xfrm>
          <a:off x="877078" y="1664547"/>
          <a:ext cx="10325628" cy="54400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62814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5162814">
                  <a:extLst>
                    <a:ext uri="{9D8B030D-6E8A-4147-A177-3AD203B41FA5}">
                      <a16:colId xmlns:a16="http://schemas.microsoft.com/office/drawing/2014/main" val="844031772"/>
                    </a:ext>
                  </a:extLst>
                </a:gridCol>
              </a:tblGrid>
              <a:tr h="753800">
                <a:tc gridSpan="2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prozodicky nesamostatná slova (inherentně nebo pozičně)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804043"/>
                  </a:ext>
                </a:extLst>
              </a:tr>
              <a:tr h="7538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dal </a:t>
                      </a:r>
                      <a:r>
                        <a:rPr lang="cs-CZ" sz="28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dárek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ˈ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dal</a:t>
                      </a:r>
                      <a:r>
                        <a:rPr lang="cs-CZ" sz="2800" b="0" i="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mu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el-GR" sz="2800" b="0" i="0" baseline="-25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ω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ˈ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ːrek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el-GR" sz="2800" b="0" i="0" baseline="-25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ω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en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klitika</a:t>
                      </a:r>
                      <a:endParaRPr lang="cs-CZ" sz="2800" b="0" i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pod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břeh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ˈ</a:t>
                      </a:r>
                      <a:r>
                        <a:rPr lang="cs-CZ" sz="2800" b="0" i="0" dirty="0" err="1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pod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břex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el-GR" sz="2800" b="0" i="0" baseline="-25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ω</a:t>
                      </a:r>
                      <a:endParaRPr lang="cs-CZ" sz="2800" b="0" i="0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pro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klitika</a:t>
                      </a:r>
                      <a:endParaRPr lang="cs-CZ" sz="2800" b="0" i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3094969"/>
                  </a:ext>
                </a:extLst>
              </a:tr>
              <a:tr h="7538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0761324"/>
                  </a:ext>
                </a:extLst>
              </a:tr>
              <a:tr h="7538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dal </a:t>
                      </a:r>
                      <a:r>
                        <a:rPr lang="cs-CZ" sz="2800" b="1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jemu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 mně dárek</a:t>
                      </a:r>
                      <a:endParaRPr lang="cs-CZ" sz="2800" b="0" i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ˈ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dal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el-GR" sz="2800" b="0" i="0" baseline="-25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ω</a:t>
                      </a:r>
                      <a:r>
                        <a:rPr lang="cs-CZ" sz="2800" b="0" i="0" baseline="-25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ˈjemu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el-GR" sz="2800" b="0" i="0" baseline="-25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ω</a:t>
                      </a:r>
                      <a:r>
                        <a:rPr lang="cs-CZ" sz="2800" b="0" i="0" baseline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…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1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pod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bagrem rozrytý břeh 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sjelo auto</a:t>
                      </a:r>
                      <a:endParaRPr lang="cs-CZ" sz="2800" b="0" i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ˈpot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el-GR" sz="2800" b="0" i="0" baseline="-25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ω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ˈbagrem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el-GR" sz="2800" b="0" i="0" baseline="-25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ω</a:t>
                      </a:r>
                      <a:r>
                        <a:rPr lang="cs-CZ" sz="2800" b="0" i="0" baseline="-25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…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7375495"/>
                  </a:ext>
                </a:extLst>
              </a:tr>
              <a:tr h="753800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2172107"/>
                  </a:ext>
                </a:extLst>
              </a:tr>
              <a:tr h="753800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59425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5794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38100">
          <a:headEnd type="none" w="med" len="med"/>
          <a:tailEnd type="none" w="med" len="med"/>
        </a:ln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167</Words>
  <Application>Microsoft Office PowerPoint</Application>
  <PresentationFormat>Širokoúhlá obrazovka</PresentationFormat>
  <Paragraphs>43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Motiv Office</vt:lpstr>
      <vt:lpstr>Prozodická hierarchie</vt:lpstr>
      <vt:lpstr>Fonologické slovo (ω)</vt:lpstr>
      <vt:lpstr>Enklitika a proklitika 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Morfologická délka</dc:title>
  <dc:creator>Markéta Ziková</dc:creator>
  <cp:lastModifiedBy>Markéta Ziková</cp:lastModifiedBy>
  <cp:revision>854</cp:revision>
  <cp:lastPrinted>2019-11-24T16:53:54Z</cp:lastPrinted>
  <dcterms:created xsi:type="dcterms:W3CDTF">2018-11-27T11:40:05Z</dcterms:created>
  <dcterms:modified xsi:type="dcterms:W3CDTF">2021-01-11T12:53:29Z</dcterms:modified>
</cp:coreProperties>
</file>