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5"/>
  </p:handoutMasterIdLst>
  <p:sldIdLst>
    <p:sldId id="504" r:id="rId2"/>
    <p:sldId id="526" r:id="rId3"/>
    <p:sldId id="527" r:id="rId4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435271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709" y="0"/>
            <a:ext cx="4435270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747218"/>
            <a:ext cx="4435271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709" y="6747218"/>
            <a:ext cx="4435270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Prozodická hierarchie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1598"/>
              </p:ext>
            </p:extLst>
          </p:nvPr>
        </p:nvGraphicFramePr>
        <p:xfrm>
          <a:off x="838200" y="1664547"/>
          <a:ext cx="1036450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7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63708">
                  <a:extLst>
                    <a:ext uri="{9D8B030D-6E8A-4147-A177-3AD203B41FA5}">
                      <a16:colId xmlns:a16="http://schemas.microsoft.com/office/drawing/2014/main" val="1185737298"/>
                    </a:ext>
                  </a:extLst>
                </a:gridCol>
                <a:gridCol w="863709">
                  <a:extLst>
                    <a:ext uri="{9D8B030D-6E8A-4147-A177-3AD203B41FA5}">
                      <a16:colId xmlns:a16="http://schemas.microsoft.com/office/drawing/2014/main" val="2695647969"/>
                    </a:ext>
                  </a:extLst>
                </a:gridCol>
                <a:gridCol w="863709">
                  <a:extLst>
                    <a:ext uri="{9D8B030D-6E8A-4147-A177-3AD203B41FA5}">
                      <a16:colId xmlns:a16="http://schemas.microsoft.com/office/drawing/2014/main" val="3713720741"/>
                    </a:ext>
                  </a:extLst>
                </a:gridCol>
                <a:gridCol w="863708">
                  <a:extLst>
                    <a:ext uri="{9D8B030D-6E8A-4147-A177-3AD203B41FA5}">
                      <a16:colId xmlns:a16="http://schemas.microsoft.com/office/drawing/2014/main" val="3995650814"/>
                    </a:ext>
                  </a:extLst>
                </a:gridCol>
                <a:gridCol w="863709">
                  <a:extLst>
                    <a:ext uri="{9D8B030D-6E8A-4147-A177-3AD203B41FA5}">
                      <a16:colId xmlns:a16="http://schemas.microsoft.com/office/drawing/2014/main" val="2291069632"/>
                    </a:ext>
                  </a:extLst>
                </a:gridCol>
                <a:gridCol w="399009">
                  <a:extLst>
                    <a:ext uri="{9D8B030D-6E8A-4147-A177-3AD203B41FA5}">
                      <a16:colId xmlns:a16="http://schemas.microsoft.com/office/drawing/2014/main" val="3026832442"/>
                    </a:ext>
                  </a:extLst>
                </a:gridCol>
                <a:gridCol w="1328408">
                  <a:extLst>
                    <a:ext uri="{9D8B030D-6E8A-4147-A177-3AD203B41FA5}">
                      <a16:colId xmlns:a16="http://schemas.microsoft.com/office/drawing/2014/main" val="3027487522"/>
                    </a:ext>
                  </a:extLst>
                </a:gridCol>
                <a:gridCol w="863709">
                  <a:extLst>
                    <a:ext uri="{9D8B030D-6E8A-4147-A177-3AD203B41FA5}">
                      <a16:colId xmlns:a16="http://schemas.microsoft.com/office/drawing/2014/main" val="412174270"/>
                    </a:ext>
                  </a:extLst>
                </a:gridCol>
                <a:gridCol w="863709">
                  <a:extLst>
                    <a:ext uri="{9D8B030D-6E8A-4147-A177-3AD203B41FA5}">
                      <a16:colId xmlns:a16="http://schemas.microsoft.com/office/drawing/2014/main" val="3131066721"/>
                    </a:ext>
                  </a:extLst>
                </a:gridCol>
                <a:gridCol w="863708">
                  <a:extLst>
                    <a:ext uri="{9D8B030D-6E8A-4147-A177-3AD203B41FA5}">
                      <a16:colId xmlns:a16="http://schemas.microsoft.com/office/drawing/2014/main" val="3720058761"/>
                    </a:ext>
                  </a:extLst>
                </a:gridCol>
                <a:gridCol w="863709">
                  <a:extLst>
                    <a:ext uri="{9D8B030D-6E8A-4147-A177-3AD203B41FA5}">
                      <a16:colId xmlns:a16="http://schemas.microsoft.com/office/drawing/2014/main" val="2931309304"/>
                    </a:ext>
                  </a:extLst>
                </a:gridCol>
              </a:tblGrid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04930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fonologická fráze/promluvový úsek/kólon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746406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370708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fonologické slovo/přízvukový takt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487574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507988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(metrická) stopa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473873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72960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slabika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81483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780072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1810139" y="5131837"/>
            <a:ext cx="270588" cy="46653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071396" y="5131837"/>
            <a:ext cx="251926" cy="43853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2705878" y="5131837"/>
            <a:ext cx="242595" cy="46653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48473" y="5145832"/>
            <a:ext cx="261257" cy="43853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2197359" y="4133461"/>
            <a:ext cx="340568" cy="46653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2528596" y="4118187"/>
            <a:ext cx="419877" cy="48180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2827175" y="3242928"/>
            <a:ext cx="1063690" cy="48039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890865" y="3242928"/>
            <a:ext cx="1101012" cy="48039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4730620" y="4133461"/>
            <a:ext cx="391886" cy="46653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122506" y="4118186"/>
            <a:ext cx="447869" cy="48180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441372" y="5140626"/>
            <a:ext cx="214604" cy="42975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655976" y="5131837"/>
            <a:ext cx="270587" cy="43853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>
            <a:off x="5327780" y="5140626"/>
            <a:ext cx="223934" cy="44374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551714" y="5131837"/>
            <a:ext cx="242596" cy="43853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18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Fonologické slovo (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86109"/>
              </p:ext>
            </p:extLst>
          </p:nvPr>
        </p:nvGraphicFramePr>
        <p:xfrm>
          <a:off x="877078" y="1664547"/>
          <a:ext cx="10325628" cy="452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28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2814">
                  <a:extLst>
                    <a:ext uri="{9D8B030D-6E8A-4147-A177-3AD203B41FA5}">
                      <a16:colId xmlns:a16="http://schemas.microsoft.com/office/drawing/2014/main" val="3441359977"/>
                    </a:ext>
                  </a:extLst>
                </a:gridCol>
              </a:tblGrid>
              <a:tr h="75380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delimitace: přízvuk, pauz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(tzv. přízvukový takt)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5380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doména pro některé fonologické procesy (např.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vokalická harmonie)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08569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logické sl.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logické sl.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logické sl.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logické sl.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46617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řeg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bix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en-US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ř</a:t>
                      </a:r>
                      <a:r>
                        <a:rPr lang="en-US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ekl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bych</a:t>
                      </a: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černobílý              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͡ʃerno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l-GR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biːli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ː)</a:t>
                      </a:r>
                      <a:r>
                        <a:rPr lang="el-GR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031357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podbřex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en-US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</a:t>
                      </a:r>
                      <a:r>
                        <a:rPr lang="cs-CZ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břeh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͡ʃernobiːli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ː)</a:t>
                      </a:r>
                      <a:r>
                        <a:rPr lang="el-GR" sz="2800" b="0" i="0" baseline="-25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43416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917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05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/>
              <a:t>Enklitika a </a:t>
            </a:r>
            <a:r>
              <a:rPr lang="cs-CZ" smtClean="0"/>
              <a:t>proklitika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29121"/>
              </p:ext>
            </p:extLst>
          </p:nvPr>
        </p:nvGraphicFramePr>
        <p:xfrm>
          <a:off x="877078" y="1664547"/>
          <a:ext cx="10325628" cy="5440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28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2814">
                  <a:extLst>
                    <a:ext uri="{9D8B030D-6E8A-4147-A177-3AD203B41FA5}">
                      <a16:colId xmlns:a16="http://schemas.microsoft.com/office/drawing/2014/main" val="844031772"/>
                    </a:ext>
                  </a:extLst>
                </a:gridCol>
              </a:tblGrid>
              <a:tr h="75380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prozodicky nesamostatná slova (inherentně nebo pozičně)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dárek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l-GR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ːrek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l-GR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klitika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břeh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břex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l-GR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klitika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094969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761324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jemu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mně dárek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l-GR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ˈjemu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l-GR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baseline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…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bagrem rozrytý břeh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sjelo auto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ˈpot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l-GR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ˈbagrem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l-GR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375495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172107"/>
                  </a:ext>
                </a:extLst>
              </a:tr>
              <a:tr h="7538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942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7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Širokoúhlá obrazovka</PresentationFormat>
  <Paragraphs>43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Prozodická hierarchie</vt:lpstr>
      <vt:lpstr>Fonologické slovo (ω)</vt:lpstr>
      <vt:lpstr>Enklitika a proklitika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854</cp:revision>
  <cp:lastPrinted>2019-11-24T16:53:54Z</cp:lastPrinted>
  <dcterms:created xsi:type="dcterms:W3CDTF">2018-11-27T11:40:05Z</dcterms:created>
  <dcterms:modified xsi:type="dcterms:W3CDTF">2021-01-11T12:53:29Z</dcterms:modified>
</cp:coreProperties>
</file>