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57" r:id="rId4"/>
    <p:sldId id="259" r:id="rId5"/>
    <p:sldId id="258" r:id="rId6"/>
    <p:sldId id="265" r:id="rId7"/>
    <p:sldId id="266" r:id="rId8"/>
    <p:sldId id="267" r:id="rId9"/>
    <p:sldId id="268" r:id="rId10"/>
    <p:sldId id="263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4BC8E1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8" autoAdjust="0"/>
    <p:restoredTop sz="96259" autoAdjust="0"/>
  </p:normalViewPr>
  <p:slideViewPr>
    <p:cSldViewPr snapToGrid="0">
      <p:cViewPr varScale="1">
        <p:scale>
          <a:sx n="69" d="100"/>
          <a:sy n="69" d="100"/>
        </p:scale>
        <p:origin x="54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smtClean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smtClean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lze upravit styl předlohy.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4175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6416" y="2014200"/>
            <a:ext cx="4139168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smtClean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smtClean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smtClean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413317@mail.muni.cz" TargetMode="External"/><Relationship Id="rId2" Type="http://schemas.openxmlformats.org/officeDocument/2006/relationships/hyperlink" Target="mailto:zuzana.urvalkova@phil.m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lf.phil.muni.cz/20-21/course/view.php?id=14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ucitel/?fakulta=1421;obdobi=7923;predmet=1292671" TargetMode="External"/><Relationship Id="rId2" Type="http://schemas.openxmlformats.org/officeDocument/2006/relationships/hyperlink" Target="https://cestina.phil.muni.cz/studium/nove-akreditovane-programy-od-zari-201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eska-literatura.phil.muni.cz/studium/informace-pro-studenty/okruhy-ke-statni-zaverecne-zkousce/studenti-imatrikulovani-od-podzimu-2019" TargetMode="External"/><Relationship Id="rId2" Type="http://schemas.openxmlformats.org/officeDocument/2006/relationships/hyperlink" Target="https://ceska-literatura.phil.muni.cz/studium/informace-pro-studenty/seznamy-cetby-k-jednotlivym-kurzum/ceska-literatura-zakladni-cetb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7198E3DD-A8F7-CE4A-8594-BF1FAEA782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96C6951-E4C2-9240-87BC-947665C7B0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7E5609-4816-414F-8C39-34D2019D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Česká </a:t>
            </a:r>
            <a:r>
              <a:rPr lang="sk-SK" dirty="0" err="1" smtClean="0"/>
              <a:t>literatura</a:t>
            </a:r>
            <a:r>
              <a:rPr lang="sk-SK" dirty="0" smtClean="0"/>
              <a:t> 19. </a:t>
            </a:r>
            <a:r>
              <a:rPr lang="sk-SK" dirty="0" err="1" smtClean="0"/>
              <a:t>století</a:t>
            </a:r>
            <a:r>
              <a:rPr lang="sk-SK" dirty="0" smtClean="0"/>
              <a:t> I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2800" dirty="0" err="1" smtClean="0"/>
              <a:t>přednáška</a:t>
            </a:r>
            <a:r>
              <a:rPr lang="sk-SK" sz="2800" dirty="0" smtClean="0"/>
              <a:t> pro </a:t>
            </a:r>
            <a:r>
              <a:rPr lang="sk-SK" sz="2800" dirty="0" err="1" smtClean="0"/>
              <a:t>bakalářské</a:t>
            </a:r>
            <a:r>
              <a:rPr lang="sk-SK" sz="2800" dirty="0" smtClean="0"/>
              <a:t> </a:t>
            </a:r>
            <a:r>
              <a:rPr lang="sk-SK" sz="2800" dirty="0" err="1" smtClean="0"/>
              <a:t>studium</a:t>
            </a:r>
            <a:endParaRPr lang="sk-SK" sz="28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635D4B4B-3993-4E43-971B-B585C7CA0B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PS 2020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9126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Konzultace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Vyučující kurzu: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d</a:t>
            </a:r>
            <a:r>
              <a:rPr lang="cs-CZ" dirty="0" smtClean="0"/>
              <a:t>r. Zuzana Urválková – </a:t>
            </a:r>
            <a:r>
              <a:rPr lang="cs-CZ" dirty="0" smtClean="0">
                <a:hlinkClick r:id="rId2"/>
              </a:rPr>
              <a:t>zuzana.urvalkova@phil.muni.cz</a:t>
            </a:r>
            <a:endParaRPr lang="cs-CZ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Asistentka kurzu</a:t>
            </a:r>
            <a:r>
              <a:rPr lang="cs-CZ" dirty="0">
                <a:sym typeface="Wingdings"/>
              </a:rPr>
              <a:t> </a:t>
            </a:r>
            <a:r>
              <a:rPr lang="cs-CZ" dirty="0" smtClean="0">
                <a:sym typeface="Wingdings"/>
              </a:rPr>
              <a:t>(ELF):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dirty="0" smtClean="0">
                <a:sym typeface="Wingdings"/>
              </a:rPr>
              <a:t>Mgr. Pavlína Dušková </a:t>
            </a:r>
            <a:r>
              <a:rPr lang="cs-CZ" sz="2400" dirty="0" smtClean="0">
                <a:latin typeface="+mj-lt"/>
                <a:sym typeface="Wingdings"/>
              </a:rPr>
              <a:t>– </a:t>
            </a:r>
            <a:r>
              <a:rPr lang="cs-CZ" u="sng" dirty="0">
                <a:latin typeface="+mj-lt"/>
                <a:hlinkClick r:id="rId3"/>
              </a:rPr>
              <a:t>413317@mail.muni.cz</a:t>
            </a:r>
            <a:endParaRPr lang="cs-CZ" dirty="0" smtClean="0">
              <a:latin typeface="+mj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2400" dirty="0">
              <a:latin typeface="+mj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>
                <a:latin typeface="+mj-lt"/>
              </a:rPr>
              <a:t>Osobní konzultace přes MS-</a:t>
            </a:r>
            <a:r>
              <a:rPr lang="cs-CZ" sz="2400" dirty="0" err="1" smtClean="0">
                <a:latin typeface="+mj-lt"/>
              </a:rPr>
              <a:t>Teams</a:t>
            </a:r>
            <a:r>
              <a:rPr lang="cs-CZ" sz="2400" dirty="0" smtClean="0">
                <a:latin typeface="+mj-lt"/>
              </a:rPr>
              <a:t> je možná po domluvě mailem.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>
                <a:latin typeface="+mj-lt"/>
              </a:rPr>
              <a:t>Další příležitosti ke konzultaci během setkání přes MS-</a:t>
            </a:r>
            <a:r>
              <a:rPr lang="cs-CZ" sz="2400" dirty="0" err="1" smtClean="0">
                <a:latin typeface="+mj-lt"/>
              </a:rPr>
              <a:t>Teams</a:t>
            </a:r>
            <a:r>
              <a:rPr lang="cs-CZ" sz="2400" dirty="0" smtClean="0">
                <a:latin typeface="+mj-lt"/>
              </a:rPr>
              <a:t> při procvičování s tutorem, s asistentkou nebo vyučující kurzu.</a:t>
            </a: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78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2373702"/>
            <a:ext cx="10753200" cy="602962"/>
          </a:xfrm>
        </p:spPr>
        <p:txBody>
          <a:bodyPr/>
          <a:lstStyle/>
          <a:p>
            <a:pPr algn="ctr"/>
            <a:r>
              <a:rPr lang="cs-CZ" dirty="0" smtClean="0"/>
              <a:t>Organizační pokyny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01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Setkávání v distanční podobě 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5159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Přednáška </a:t>
            </a:r>
            <a:r>
              <a:rPr lang="cs-CZ" b="1" dirty="0" smtClean="0"/>
              <a:t>nebude</a:t>
            </a:r>
            <a:r>
              <a:rPr lang="cs-CZ" dirty="0" smtClean="0"/>
              <a:t> – až na </a:t>
            </a:r>
            <a:r>
              <a:rPr lang="cs-CZ" dirty="0" smtClean="0"/>
              <a:t>výjimky, o kterých vás budu informovat mailem </a:t>
            </a:r>
            <a:r>
              <a:rPr lang="cs-CZ" dirty="0" smtClean="0"/>
              <a:t>– probíhat každý týden přes </a:t>
            </a:r>
            <a:r>
              <a:rPr lang="cs-CZ" dirty="0" smtClean="0"/>
              <a:t>MS-</a:t>
            </a:r>
            <a:r>
              <a:rPr lang="cs-CZ" dirty="0" err="1" smtClean="0"/>
              <a:t>Teams</a:t>
            </a:r>
            <a:r>
              <a:rPr lang="cs-CZ" dirty="0" smtClean="0"/>
              <a:t>, avšak k </a:t>
            </a:r>
            <a:r>
              <a:rPr lang="cs-CZ" dirty="0" smtClean="0"/>
              <a:t>dispozici budou videozáznamy k tématu v </a:t>
            </a:r>
            <a:r>
              <a:rPr lang="cs-CZ" dirty="0" err="1" smtClean="0"/>
              <a:t>ELFu</a:t>
            </a:r>
            <a:r>
              <a:rPr lang="cs-CZ" dirty="0" smtClean="0"/>
              <a:t>, doplněné podpůrnými materiály</a:t>
            </a:r>
            <a:r>
              <a:rPr lang="cs-CZ" dirty="0" smtClean="0"/>
              <a:t>.  </a:t>
            </a:r>
            <a:endParaRPr lang="cs-CZ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 smtClean="0"/>
              <a:t>Setkat se on-line </a:t>
            </a:r>
            <a:r>
              <a:rPr lang="cs-CZ" dirty="0" smtClean="0"/>
              <a:t>bude možné při hodinách </a:t>
            </a:r>
            <a:r>
              <a:rPr lang="cs-CZ" b="1" dirty="0" smtClean="0"/>
              <a:t>procvičování s tutorem </a:t>
            </a:r>
            <a:r>
              <a:rPr lang="cs-CZ" dirty="0" smtClean="0"/>
              <a:t>nebo dle domluvy mailem. Téma procvičování se bude vázat k přednášce z 19. století, termín stanovuje tutor dle svých časových možností. Tutory kurzu budou dr. Miroslava Novotná a Mgr. Pavlína Dušková.</a:t>
            </a:r>
            <a:endParaRPr lang="cs-CZ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14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 smtClean="0"/>
              <a:t> v </a:t>
            </a:r>
            <a:r>
              <a:rPr lang="cs-CZ" dirty="0" err="1" smtClean="0"/>
              <a:t>ELFu</a:t>
            </a:r>
            <a:r>
              <a:rPr lang="cs-CZ" dirty="0" smtClean="0"/>
              <a:t> – portál FF MU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20238"/>
            <a:ext cx="10753200" cy="4807762"/>
          </a:xfrm>
        </p:spPr>
        <p:txBody>
          <a:bodyPr/>
          <a:lstStyle/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400" dirty="0" smtClean="0"/>
              <a:t>Odkaz </a:t>
            </a:r>
            <a:r>
              <a:rPr lang="cs-CZ" sz="2400" dirty="0"/>
              <a:t>na kurz: </a:t>
            </a:r>
            <a:endParaRPr lang="cs-CZ" sz="2400" dirty="0" smtClean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400" dirty="0">
                <a:hlinkClick r:id="rId2"/>
              </a:rPr>
              <a:t>https://</a:t>
            </a:r>
            <a:r>
              <a:rPr lang="cs-CZ" sz="2400" dirty="0" smtClean="0">
                <a:hlinkClick r:id="rId2"/>
              </a:rPr>
              <a:t>elf.phil.muni.cz/20-21/course/view.php?id=143</a:t>
            </a:r>
            <a:endParaRPr lang="cs-CZ" sz="2400" dirty="0" smtClean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endParaRPr lang="cs-CZ" sz="2400" dirty="0" smtClean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400" b="1" dirty="0" smtClean="0"/>
              <a:t>Rozpis </a:t>
            </a:r>
            <a:r>
              <a:rPr lang="cs-CZ" sz="2400" b="1" dirty="0"/>
              <a:t>témat </a:t>
            </a:r>
            <a:r>
              <a:rPr lang="cs-CZ" sz="2400" dirty="0"/>
              <a:t>– viz </a:t>
            </a:r>
            <a:r>
              <a:rPr lang="cs-CZ" sz="2400" dirty="0" smtClean="0"/>
              <a:t>jednotlivá témata </a:t>
            </a:r>
            <a:r>
              <a:rPr lang="cs-CZ" sz="2400" dirty="0"/>
              <a:t>v e-</a:t>
            </a:r>
            <a:r>
              <a:rPr lang="cs-CZ" sz="2400" dirty="0" err="1"/>
              <a:t>learningovém</a:t>
            </a:r>
            <a:r>
              <a:rPr lang="cs-CZ" sz="2400" dirty="0"/>
              <a:t> kurzu v </a:t>
            </a:r>
            <a:r>
              <a:rPr lang="cs-CZ" sz="2400" dirty="0" err="1" smtClean="0"/>
              <a:t>ELFu</a:t>
            </a:r>
            <a:r>
              <a:rPr lang="cs-CZ" sz="2400" dirty="0" smtClean="0"/>
              <a:t>; k jednotlivým tématům se může vázat více přednášek/videozáznamů, popř. také sdělení, že se přednáška koná v čase výuky on-line. Sledujte ELF a svou univerzitní poštu. </a:t>
            </a:r>
            <a:endParaRPr lang="cs-CZ" sz="2400" dirty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endParaRPr lang="cs-CZ" sz="2400" dirty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400" dirty="0"/>
              <a:t>Pravidelné </a:t>
            </a:r>
            <a:r>
              <a:rPr lang="cs-CZ" sz="2400" b="1" dirty="0"/>
              <a:t>cvičné </a:t>
            </a:r>
            <a:r>
              <a:rPr lang="cs-CZ" sz="2400" b="1" dirty="0" smtClean="0"/>
              <a:t>testování.</a:t>
            </a:r>
            <a:endParaRPr lang="cs-CZ" sz="2400" dirty="0" smtClean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endParaRPr lang="cs-CZ" sz="2400" dirty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400" dirty="0" smtClean="0"/>
              <a:t>Další podpůrné </a:t>
            </a:r>
            <a:r>
              <a:rPr lang="cs-CZ" sz="2400" b="1" dirty="0" smtClean="0"/>
              <a:t>studijní materiály </a:t>
            </a:r>
            <a:r>
              <a:rPr lang="cs-CZ" sz="2400" dirty="0" smtClean="0"/>
              <a:t>v </a:t>
            </a:r>
            <a:r>
              <a:rPr lang="cs-CZ" sz="2400" dirty="0" err="1" smtClean="0"/>
              <a:t>ELFu</a:t>
            </a:r>
            <a:r>
              <a:rPr lang="cs-CZ" sz="2400" dirty="0" smtClean="0"/>
              <a:t> – studijní literatura, odkazy na užitečné webové stránky a elektronické informační zdroje.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70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kurzu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cs-CZ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/>
              <a:t>Průběžné studium dostupných materiálů v </a:t>
            </a:r>
            <a:r>
              <a:rPr lang="cs-CZ" dirty="0" err="1" smtClean="0"/>
              <a:t>ELFu</a:t>
            </a:r>
            <a:r>
              <a:rPr lang="cs-CZ" dirty="0" smtClean="0"/>
              <a:t>.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b="1" dirty="0" smtClean="0"/>
              <a:t>Připuštění </a:t>
            </a:r>
            <a:r>
              <a:rPr lang="cs-CZ" b="1" dirty="0" smtClean="0"/>
              <a:t>k zápočtu</a:t>
            </a:r>
            <a:r>
              <a:rPr lang="cs-CZ" dirty="0" smtClean="0"/>
              <a:t>: </a:t>
            </a:r>
            <a:r>
              <a:rPr lang="cs-CZ" dirty="0" smtClean="0"/>
              <a:t>absolvování celkem </a:t>
            </a:r>
            <a:r>
              <a:rPr lang="cs-CZ" dirty="0" smtClean="0"/>
              <a:t>4 </a:t>
            </a:r>
            <a:r>
              <a:rPr lang="cs-CZ" dirty="0" smtClean="0"/>
              <a:t>testů z nabízených cvičných </a:t>
            </a:r>
            <a:r>
              <a:rPr lang="cs-CZ" dirty="0" smtClean="0"/>
              <a:t>testování </a:t>
            </a:r>
            <a:r>
              <a:rPr lang="cs-CZ" dirty="0" smtClean="0"/>
              <a:t>s úspěšností na </a:t>
            </a:r>
            <a:r>
              <a:rPr lang="cs-CZ" dirty="0" smtClean="0"/>
              <a:t>60%.</a:t>
            </a:r>
            <a:endParaRPr lang="cs-CZ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b="1" dirty="0" smtClean="0"/>
              <a:t>Zápočet:</a:t>
            </a:r>
            <a:r>
              <a:rPr lang="cs-CZ" dirty="0" smtClean="0"/>
              <a:t> </a:t>
            </a:r>
            <a:r>
              <a:rPr lang="cs-CZ" dirty="0" smtClean="0"/>
              <a:t>formou e-</a:t>
            </a:r>
            <a:r>
              <a:rPr lang="cs-CZ" dirty="0" err="1" smtClean="0"/>
              <a:t>learningového</a:t>
            </a:r>
            <a:r>
              <a:rPr lang="cs-CZ" dirty="0" smtClean="0"/>
              <a:t> testování v počítačových učebnách nebo distanční formou (dle nařízení Krajské hygienické stanice a rektora MU</a:t>
            </a:r>
            <a:r>
              <a:rPr lang="cs-CZ" dirty="0" smtClean="0"/>
              <a:t>); udělení zápočtu je podmíněno složením e-</a:t>
            </a:r>
            <a:r>
              <a:rPr lang="cs-CZ" dirty="0" err="1" smtClean="0"/>
              <a:t>learningového</a:t>
            </a:r>
            <a:r>
              <a:rPr lang="cs-CZ" dirty="0" smtClean="0"/>
              <a:t> testu s úspěšností na 65%.</a:t>
            </a:r>
            <a:endParaRPr lang="cs-CZ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59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Rozdíly mezi jednotlivými studijními plány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dirty="0" smtClean="0"/>
              <a:t>Odkaz na akreditované progr</a:t>
            </a:r>
            <a:r>
              <a:rPr lang="cs-CZ" dirty="0"/>
              <a:t>amy bakalářského studia bohemistiky: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cestina.phil.muni.cz/studium/nove-akreditovane-programy-od-zari-2019</a:t>
            </a:r>
            <a:endParaRPr lang="cs-CZ" dirty="0" smtClean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dirty="0" smtClean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dirty="0" smtClean="0"/>
              <a:t>Odkaz na informace o kurzu v </a:t>
            </a:r>
            <a:r>
              <a:rPr lang="cs-CZ" dirty="0" err="1" smtClean="0"/>
              <a:t>ISu</a:t>
            </a:r>
            <a:r>
              <a:rPr lang="cs-CZ" dirty="0" smtClean="0"/>
              <a:t>: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dirty="0" smtClean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dirty="0">
                <a:hlinkClick r:id="rId3"/>
              </a:rPr>
              <a:t>https://is.muni.cz/auth/ucitel/?</a:t>
            </a:r>
            <a:r>
              <a:rPr lang="cs-CZ" dirty="0" smtClean="0">
                <a:hlinkClick r:id="rId3"/>
              </a:rPr>
              <a:t>fakulta=1421;obdobi=7923;predmet=1292671</a:t>
            </a:r>
            <a:endParaRPr lang="cs-CZ" dirty="0" smtClean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dirty="0" smtClean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dirty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dirty="0" smtClean="0"/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62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3066037"/>
            <a:ext cx="10753200" cy="451576"/>
          </a:xfrm>
        </p:spPr>
        <p:txBody>
          <a:bodyPr/>
          <a:lstStyle/>
          <a:p>
            <a:pPr algn="ctr"/>
            <a:r>
              <a:rPr lang="cs-CZ" dirty="0" smtClean="0"/>
              <a:t>Přednáška a 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699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 literatury 19. století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29"/>
          </p:nvPr>
        </p:nvSpPr>
        <p:spPr>
          <a:xfrm>
            <a:off x="719999" y="1701504"/>
            <a:ext cx="5237455" cy="452649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 smtClean="0"/>
              <a:t>Podzimní semestr</a:t>
            </a:r>
          </a:p>
          <a:p>
            <a:pPr marL="72000" indent="0">
              <a:buNone/>
            </a:pPr>
            <a:endParaRPr lang="cs-CZ" dirty="0" smtClean="0"/>
          </a:p>
          <a:p>
            <a:pPr marL="72000" indent="0">
              <a:buNone/>
            </a:pPr>
            <a:r>
              <a:rPr lang="cs-CZ" dirty="0" smtClean="0"/>
              <a:t>a) povinně volitelná přednáška</a:t>
            </a:r>
            <a:endParaRPr lang="cs-CZ" dirty="0"/>
          </a:p>
          <a:p>
            <a:pPr marL="72000" indent="0">
              <a:buNone/>
            </a:pPr>
            <a:r>
              <a:rPr lang="cs-CZ" dirty="0" smtClean="0"/>
              <a:t>Česká literatura 19. stol. I </a:t>
            </a:r>
          </a:p>
          <a:p>
            <a:pPr marL="72000" indent="0">
              <a:buNone/>
            </a:pPr>
            <a:r>
              <a:rPr lang="cs-CZ" dirty="0" smtClean="0"/>
              <a:t>b) </a:t>
            </a:r>
            <a:r>
              <a:rPr lang="cs-CZ" b="1" dirty="0"/>
              <a:t>Četba</a:t>
            </a:r>
            <a:r>
              <a:rPr lang="cs-CZ" dirty="0"/>
              <a:t> – seznam doporučené četby ke zkoušce z literatury 19. stol. (v jarním semestru)</a:t>
            </a:r>
            <a:endParaRPr lang="cs-CZ" dirty="0" smtClean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 smtClean="0"/>
              <a:t>Jarní semestr</a:t>
            </a:r>
          </a:p>
          <a:p>
            <a:pPr marL="72000" indent="0">
              <a:buNone/>
            </a:pPr>
            <a:endParaRPr lang="cs-CZ" dirty="0"/>
          </a:p>
          <a:p>
            <a:pPr marL="586350" indent="-514350">
              <a:buAutoNum type="alphaLcParenR"/>
            </a:pPr>
            <a:r>
              <a:rPr lang="cs-CZ" dirty="0" smtClean="0"/>
              <a:t>Povinně volitelná přednáška Česká literatura 19. stol. II</a:t>
            </a:r>
          </a:p>
          <a:p>
            <a:pPr marL="586350" indent="-514350">
              <a:buAutoNum type="alphaLcParenR"/>
            </a:pPr>
            <a:r>
              <a:rPr lang="cs-CZ" dirty="0" smtClean="0"/>
              <a:t>Povinný seminář</a:t>
            </a:r>
          </a:p>
          <a:p>
            <a:pPr marL="586350" indent="-514350">
              <a:buAutoNum type="alphaLcParenR"/>
            </a:pPr>
            <a:r>
              <a:rPr lang="cs-CZ" b="1" dirty="0" smtClean="0"/>
              <a:t>Čtenářská beseda </a:t>
            </a:r>
            <a:r>
              <a:rPr lang="cs-CZ" dirty="0" smtClean="0"/>
              <a:t>– podmínka připuštění ke zkoušce z literatury 19. stol.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59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odkazy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431789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 smtClean="0"/>
              <a:t>Seznamy četby </a:t>
            </a:r>
            <a:r>
              <a:rPr lang="cs-CZ" dirty="0" smtClean="0"/>
              <a:t>k jednotlivým literárněhistorickým disciplínám:</a:t>
            </a:r>
          </a:p>
          <a:p>
            <a:pPr marL="72000" indent="0">
              <a:buNone/>
            </a:pPr>
            <a:endParaRPr lang="cs-CZ" dirty="0" smtClean="0">
              <a:hlinkClick r:id="rId2"/>
            </a:endParaRPr>
          </a:p>
          <a:p>
            <a:pPr marL="72000" indent="0"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ceska-literatura.phil.muni.cz/studium/informace-pro-studenty/seznamy-cetby-k-jednotlivym-kurzum/ceska-literatura-zakladni-cetba</a:t>
            </a:r>
            <a:endParaRPr lang="cs-CZ" dirty="0" smtClean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b="1" dirty="0" smtClean="0"/>
              <a:t>Státnicové okruhy:</a:t>
            </a:r>
          </a:p>
          <a:p>
            <a:pPr marL="7200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ceska-literatura.phil.muni.cz/studium/informace-pro-studenty/okruhy-ke-statni-zaverecne-zkousce/studenti-imatrikulovani-od-podzimu-2019</a:t>
            </a:r>
            <a:endParaRPr lang="cs-CZ" dirty="0" smtClean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1393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4397A367-7152-4083-82A1-F6B78A4C190F}" vid="{923409CC-8BE3-4428-A336-08A8819629F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528</TotalTime>
  <Words>432</Words>
  <Application>Microsoft Office PowerPoint</Application>
  <PresentationFormat>Širokoúhlá obrazovka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Česká literatura 19. století I přednáška pro bakalářské studium</vt:lpstr>
      <vt:lpstr>Organizační pokyny</vt:lpstr>
      <vt:lpstr>Setkávání v distanční podobě  </vt:lpstr>
      <vt:lpstr>E-learning v ELFu – portál FF MU</vt:lpstr>
      <vt:lpstr>Podmínky ukončení kurzu</vt:lpstr>
      <vt:lpstr>Rozdíly mezi jednotlivými studijními plány</vt:lpstr>
      <vt:lpstr>Přednáška a seminář</vt:lpstr>
      <vt:lpstr>Výuka literatury 19. století</vt:lpstr>
      <vt:lpstr>Důležité odkazy</vt:lpstr>
      <vt:lpstr>Konzultace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Urválková</dc:creator>
  <cp:lastModifiedBy>Zuzana Urválková</cp:lastModifiedBy>
  <cp:revision>24</cp:revision>
  <cp:lastPrinted>1601-01-01T00:00:00Z</cp:lastPrinted>
  <dcterms:created xsi:type="dcterms:W3CDTF">2020-10-09T11:04:56Z</dcterms:created>
  <dcterms:modified xsi:type="dcterms:W3CDTF">2020-10-10T20:55:42Z</dcterms:modified>
</cp:coreProperties>
</file>