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DDCF8F-4342-42A2-B6FF-EE24D9C9B785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E3346B3-0D94-427B-906E-CF28150956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podzimní semestr 2020</a:t>
            </a:r>
          </a:p>
          <a:p>
            <a:r>
              <a:rPr lang="cs-CZ" dirty="0" smtClean="0"/>
              <a:t>manuál k on-line podobě semináře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dirty="0" smtClean="0">
                <a:solidFill>
                  <a:schemeClr val="tx1"/>
                </a:solidFill>
              </a:rPr>
              <a:t>Fantomy, krajiny a sny II</a:t>
            </a:r>
            <a:endParaRPr lang="cs-CZ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spojení s  osobitým a různorodým dílem Ludvíka Kundery (1920-2010) otevřeme několikero témat pojednávajících o české (případně </a:t>
            </a:r>
            <a:r>
              <a:rPr lang="cs-CZ" dirty="0" err="1" smtClean="0"/>
              <a:t>šířeji</a:t>
            </a:r>
            <a:r>
              <a:rPr lang="cs-CZ" dirty="0" smtClean="0"/>
              <a:t> středoevropské) literatuře (případně </a:t>
            </a:r>
            <a:r>
              <a:rPr lang="cs-CZ" dirty="0" err="1" smtClean="0"/>
              <a:t>šířeji</a:t>
            </a:r>
            <a:r>
              <a:rPr lang="cs-CZ" dirty="0" smtClean="0"/>
              <a:t> umění jako takového) 2. </a:t>
            </a:r>
            <a:r>
              <a:rPr lang="cs-CZ" dirty="0" err="1" smtClean="0"/>
              <a:t>pol</a:t>
            </a:r>
            <a:r>
              <a:rPr lang="cs-CZ" dirty="0" smtClean="0"/>
              <a:t>. 20. stol.</a:t>
            </a:r>
          </a:p>
          <a:p>
            <a:r>
              <a:rPr lang="cs-CZ" dirty="0" smtClean="0"/>
              <a:t>Na každý seminář </a:t>
            </a:r>
            <a:r>
              <a:rPr lang="cs-CZ" dirty="0" smtClean="0"/>
              <a:t>bude připraveno jedno téma, kolem kterého budeme kroužit, a o němž se budete dovídat více (např. </a:t>
            </a:r>
            <a:r>
              <a:rPr lang="cs-CZ" dirty="0" err="1" smtClean="0"/>
              <a:t>Bertold</a:t>
            </a:r>
            <a:r>
              <a:rPr lang="cs-CZ" dirty="0" smtClean="0"/>
              <a:t> Brecht, surrealismus aj.)</a:t>
            </a:r>
          </a:p>
          <a:p>
            <a:r>
              <a:rPr lang="cs-CZ" dirty="0" smtClean="0"/>
              <a:t>Seminář bude humanitně zaměřený, ale není nezbytné mít k jeho absolvování precizní znalosti z oblasti literatury (zvládnete to tedy i jako </a:t>
            </a:r>
            <a:r>
              <a:rPr lang="cs-CZ" dirty="0" err="1" smtClean="0"/>
              <a:t>nebohemista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 čem bude řeč?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 smtClean="0"/>
              <a:t>V budoucích středách tohoto semestru </a:t>
            </a:r>
            <a:r>
              <a:rPr lang="cs-CZ" dirty="0" smtClean="0"/>
              <a:t>(s několika pauzami, které </a:t>
            </a:r>
            <a:r>
              <a:rPr lang="cs-CZ" dirty="0" smtClean="0"/>
              <a:t>uvedu v harmonogramu) naleznete ve studijních materiálech předmětu jeden pracovní list.</a:t>
            </a:r>
          </a:p>
          <a:p>
            <a:r>
              <a:rPr lang="cs-CZ" dirty="0" smtClean="0"/>
              <a:t>Součástí pracovního listu bude (krom textů, materiálů, doporučené literatury aj.) i několik úkolů.</a:t>
            </a:r>
          </a:p>
          <a:p>
            <a:r>
              <a:rPr lang="cs-CZ" dirty="0" smtClean="0"/>
              <a:t>Tradičně </a:t>
            </a:r>
            <a:r>
              <a:rPr lang="cs-CZ" dirty="0" smtClean="0"/>
              <a:t>v úterý pak </a:t>
            </a:r>
            <a:r>
              <a:rPr lang="cs-CZ" dirty="0" smtClean="0"/>
              <a:t>cca od 16:15 do 17:40 se mnou budete mít možnost konzultovat na Microsoft </a:t>
            </a:r>
            <a:r>
              <a:rPr lang="cs-CZ" dirty="0" err="1" smtClean="0"/>
              <a:t>Teams</a:t>
            </a:r>
            <a:r>
              <a:rPr lang="cs-CZ" dirty="0" smtClean="0"/>
              <a:t> a doptávat se na nejasnosti, polemizovat se zadáními, případně si prostě jen povídat o tom, co by vás ještě zajímalo.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Průběh semináře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První list: 13. října		(první verzi odevzdat do </a:t>
            </a:r>
            <a:r>
              <a:rPr lang="cs-CZ" dirty="0" smtClean="0"/>
              <a:t>4</a:t>
            </a:r>
            <a:r>
              <a:rPr lang="cs-CZ" dirty="0" smtClean="0"/>
              <a:t>. listopadu)</a:t>
            </a:r>
            <a:endParaRPr lang="cs-CZ" dirty="0" smtClean="0"/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Druhý list: </a:t>
            </a:r>
            <a:r>
              <a:rPr lang="cs-CZ" dirty="0" smtClean="0"/>
              <a:t>21. </a:t>
            </a:r>
            <a:r>
              <a:rPr lang="cs-CZ" dirty="0" smtClean="0"/>
              <a:t>října		(první verzi odevzdat do </a:t>
            </a:r>
            <a:r>
              <a:rPr lang="cs-CZ" dirty="0" smtClean="0"/>
              <a:t>11. </a:t>
            </a:r>
            <a:r>
              <a:rPr lang="cs-CZ" dirty="0" smtClean="0"/>
              <a:t>listopadu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Třetí</a:t>
            </a:r>
            <a:r>
              <a:rPr lang="cs-CZ" dirty="0" smtClean="0"/>
              <a:t> </a:t>
            </a:r>
            <a:r>
              <a:rPr lang="cs-CZ" dirty="0" smtClean="0"/>
              <a:t>list: 4. listopadu	(první verzi odevzdat do 25. listopadu)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Čtvrtý</a:t>
            </a:r>
            <a:r>
              <a:rPr lang="cs-CZ" dirty="0" smtClean="0"/>
              <a:t> </a:t>
            </a:r>
            <a:r>
              <a:rPr lang="cs-CZ" dirty="0" smtClean="0"/>
              <a:t>list: 11. listopadu	(první verzi odevzdat do 2. prosince)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Pátý </a:t>
            </a:r>
            <a:r>
              <a:rPr lang="cs-CZ" dirty="0" smtClean="0"/>
              <a:t>list</a:t>
            </a:r>
            <a:r>
              <a:rPr lang="cs-CZ" dirty="0" smtClean="0"/>
              <a:t>: 25. listopadu	(první verzi odevzdat do 9. prosince)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Šestý </a:t>
            </a:r>
            <a:r>
              <a:rPr lang="cs-CZ" dirty="0" smtClean="0"/>
              <a:t>list: 2. prosince	(první verzi odevzdat do 16. prosince)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Sedmý</a:t>
            </a:r>
            <a:r>
              <a:rPr lang="cs-CZ" dirty="0" smtClean="0"/>
              <a:t> </a:t>
            </a:r>
            <a:r>
              <a:rPr lang="cs-CZ" dirty="0" smtClean="0"/>
              <a:t>list: 9. prosince	(první verzi odevzdat do </a:t>
            </a:r>
            <a:r>
              <a:rPr lang="cs-CZ" dirty="0" smtClean="0"/>
              <a:t>5</a:t>
            </a:r>
            <a:r>
              <a:rPr lang="cs-CZ" dirty="0" smtClean="0"/>
              <a:t>. </a:t>
            </a:r>
            <a:r>
              <a:rPr lang="cs-CZ" dirty="0" smtClean="0"/>
              <a:t>ledna)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Osmý</a:t>
            </a:r>
            <a:r>
              <a:rPr lang="cs-CZ" dirty="0" smtClean="0"/>
              <a:t> </a:t>
            </a:r>
            <a:r>
              <a:rPr lang="cs-CZ" dirty="0" smtClean="0"/>
              <a:t>list: 16. prosince	(první verzi odevzdat do 17. ledna</a:t>
            </a:r>
            <a:r>
              <a:rPr lang="cs-CZ" dirty="0" smtClean="0"/>
              <a:t>)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Devátý list 5. </a:t>
            </a:r>
            <a:r>
              <a:rPr lang="cs-CZ" dirty="0" smtClean="0"/>
              <a:t>ledna		</a:t>
            </a:r>
            <a:r>
              <a:rPr lang="cs-CZ" dirty="0" smtClean="0"/>
              <a:t>(</a:t>
            </a:r>
            <a:r>
              <a:rPr lang="cs-CZ" dirty="0" smtClean="0"/>
              <a:t>první verzi odevzdat do 17. ledna)</a:t>
            </a:r>
            <a:endParaRPr lang="cs-CZ" dirty="0" smtClean="0"/>
          </a:p>
          <a:p>
            <a:pPr marL="571500" indent="-571500">
              <a:buFont typeface="+mj-lt"/>
              <a:buAutoNum type="romanUcPeriod"/>
            </a:pPr>
            <a:endParaRPr lang="cs-CZ" dirty="0" smtClean="0"/>
          </a:p>
          <a:p>
            <a:pPr marL="571500" indent="-571500">
              <a:buNone/>
            </a:pPr>
            <a:r>
              <a:rPr lang="cs-CZ" dirty="0" smtClean="0"/>
              <a:t>+ konzultace každé </a:t>
            </a:r>
            <a:r>
              <a:rPr lang="cs-CZ" dirty="0" smtClean="0"/>
              <a:t>úterý - vyjma 27. října, 17</a:t>
            </a:r>
            <a:r>
              <a:rPr lang="cs-CZ" dirty="0" smtClean="0"/>
              <a:t>. </a:t>
            </a:r>
            <a:r>
              <a:rPr lang="cs-CZ" dirty="0" smtClean="0"/>
              <a:t>listopadu </a:t>
            </a:r>
            <a:r>
              <a:rPr lang="cs-CZ" smtClean="0"/>
              <a:t>a Vánoc</a:t>
            </a:r>
            <a:endParaRPr lang="cs-CZ" dirty="0" smtClean="0"/>
          </a:p>
          <a:p>
            <a:pPr marL="571500" indent="-571500">
              <a:buNone/>
            </a:pPr>
            <a:r>
              <a:rPr lang="cs-CZ" dirty="0" smtClean="0"/>
              <a:t>* u každého pracovního listu budete mít tím pádem možnost nejméně dvakrát konzultovat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Harmonogram semináře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Včasné odevzdání a schválení Vámi vypracovaných úkolů v nejméně sedmi pracovních listech (tzn. dva pracovní listy je možno neodevzdat nebo nemít schválené).</a:t>
            </a:r>
          </a:p>
          <a:p>
            <a:r>
              <a:rPr lang="cs-CZ" dirty="0" smtClean="0"/>
              <a:t>Důvodem k neuznání a navrácení úkolů může být buď výrazně pochybná obsahová stránka nebo hrubé pravopisné či stylistické chyby.</a:t>
            </a:r>
          </a:p>
          <a:p>
            <a:r>
              <a:rPr lang="cs-CZ" dirty="0" smtClean="0"/>
              <a:t>Vždy vám do týdne od odevzdání dám vědět (mailem nebo přes MS </a:t>
            </a:r>
            <a:r>
              <a:rPr lang="cs-CZ" dirty="0" err="1" smtClean="0"/>
              <a:t>Teams</a:t>
            </a:r>
            <a:r>
              <a:rPr lang="cs-CZ" dirty="0" smtClean="0"/>
              <a:t>), zda máte texty v pořádku, či co je potřeba zlepšit.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Ukončení předmětu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262190"/>
          </a:xfrm>
        </p:spPr>
        <p:txBody>
          <a:bodyPr/>
          <a:lstStyle/>
          <a:p>
            <a:r>
              <a:rPr lang="cs-CZ" dirty="0" smtClean="0"/>
              <a:t>Doufám, že Vás navzdory této neobvyklé situaci a vyučovací metodě předmět zaujme a dozvíte se leccos nového a podnětného.</a:t>
            </a:r>
          </a:p>
          <a:p>
            <a:r>
              <a:rPr lang="cs-CZ" dirty="0" smtClean="0"/>
              <a:t>Pokud byste měli v průběhu semináře návrhy na zlepšení výuky, napište. Budu rád.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</a:t>
            </a:r>
            <a:endParaRPr lang="cs-CZ" dirty="0"/>
          </a:p>
        </p:txBody>
      </p:sp>
      <p:pic>
        <p:nvPicPr>
          <p:cNvPr id="1026" name="Picture 2" descr="Není k dispozici žádný popis fotky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3786190"/>
            <a:ext cx="5415883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103</TotalTime>
  <Words>319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Papír</vt:lpstr>
      <vt:lpstr>Fantomy, krajiny a sny II</vt:lpstr>
      <vt:lpstr>O čem bude řeč?</vt:lpstr>
      <vt:lpstr>Průběh semináře</vt:lpstr>
      <vt:lpstr>Harmonogram semináře</vt:lpstr>
      <vt:lpstr>Ukončení předmětu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Fantomy, krajiny a sny II</dc:title>
  <dc:creator>Jakub Jedounek</dc:creator>
  <cp:lastModifiedBy>Jakub Jedounek</cp:lastModifiedBy>
  <cp:revision>2</cp:revision>
  <dcterms:created xsi:type="dcterms:W3CDTF">2020-10-13T10:55:51Z</dcterms:created>
  <dcterms:modified xsi:type="dcterms:W3CDTF">2020-10-13T13:54:13Z</dcterms:modified>
</cp:coreProperties>
</file>