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ebp" ContentType="image/jpe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42"/>
  </p:notesMasterIdLst>
  <p:sldIdLst>
    <p:sldId id="256" r:id="rId5"/>
    <p:sldId id="296" r:id="rId6"/>
    <p:sldId id="314" r:id="rId7"/>
    <p:sldId id="263" r:id="rId8"/>
    <p:sldId id="264" r:id="rId9"/>
    <p:sldId id="299" r:id="rId10"/>
    <p:sldId id="267" r:id="rId11"/>
    <p:sldId id="269" r:id="rId12"/>
    <p:sldId id="292" r:id="rId13"/>
    <p:sldId id="279" r:id="rId14"/>
    <p:sldId id="308" r:id="rId15"/>
    <p:sldId id="293" r:id="rId16"/>
    <p:sldId id="282" r:id="rId17"/>
    <p:sldId id="290" r:id="rId18"/>
    <p:sldId id="289" r:id="rId19"/>
    <p:sldId id="266" r:id="rId20"/>
    <p:sldId id="280" r:id="rId21"/>
    <p:sldId id="316" r:id="rId22"/>
    <p:sldId id="301" r:id="rId23"/>
    <p:sldId id="281" r:id="rId24"/>
    <p:sldId id="302" r:id="rId25"/>
    <p:sldId id="271" r:id="rId26"/>
    <p:sldId id="300" r:id="rId27"/>
    <p:sldId id="276" r:id="rId28"/>
    <p:sldId id="275" r:id="rId29"/>
    <p:sldId id="307" r:id="rId30"/>
    <p:sldId id="318" r:id="rId31"/>
    <p:sldId id="303" r:id="rId32"/>
    <p:sldId id="287" r:id="rId33"/>
    <p:sldId id="312" r:id="rId34"/>
    <p:sldId id="310" r:id="rId35"/>
    <p:sldId id="313" r:id="rId36"/>
    <p:sldId id="320" r:id="rId37"/>
    <p:sldId id="319" r:id="rId38"/>
    <p:sldId id="305" r:id="rId39"/>
    <p:sldId id="298" r:id="rId40"/>
    <p:sldId id="286" r:id="rId41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EB0BCA4-7CD1-4C31-914F-B450DCA33272}" v="340" dt="2020-11-23T15:42:50.95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77" autoAdjust="0"/>
    <p:restoredTop sz="93578" autoAdjust="0"/>
  </p:normalViewPr>
  <p:slideViewPr>
    <p:cSldViewPr snapToGrid="0">
      <p:cViewPr varScale="1">
        <p:scale>
          <a:sx n="84" d="100"/>
          <a:sy n="84" d="100"/>
        </p:scale>
        <p:origin x="66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notesMaster" Target="notesMasters/notesMaster1.xml"/><Relationship Id="rId47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7B11CE-B11B-4BAD-8067-FB8F9BA503D2}" type="datetimeFigureOut">
              <a:rPr lang="cs-CZ" smtClean="0"/>
              <a:t>23.11.2020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11FABC-5665-459F-A86B-C26EA28225F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523988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11FABC-5665-459F-A86B-C26EA28225FA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800294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11FABC-5665-459F-A86B-C26EA28225FA}" type="slidenum">
              <a:rPr lang="cs-CZ" smtClean="0"/>
              <a:t>32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224189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11FABC-5665-459F-A86B-C26EA28225FA}" type="slidenum">
              <a:rPr lang="cs-CZ" smtClean="0"/>
              <a:t>37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508408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Obory: počítačové hry, bio art, spekulativní design, archivace digitálního umění </a:t>
            </a:r>
          </a:p>
          <a:p>
            <a:endParaRPr lang="cs-CZ" dirty="0"/>
          </a:p>
          <a:p>
            <a:r>
              <a:rPr lang="cs-CZ" dirty="0"/>
              <a:t>Nezapomenout na feedback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11FABC-5665-459F-A86B-C26EA28225FA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2099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11FABC-5665-459F-A86B-C26EA28225FA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007205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11FABC-5665-459F-A86B-C26EA28225FA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532715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11FABC-5665-459F-A86B-C26EA28225FA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153246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11FABC-5665-459F-A86B-C26EA28225FA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800413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11FABC-5665-459F-A86B-C26EA28225FA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762447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11FABC-5665-459F-A86B-C26EA28225FA}" type="slidenum">
              <a:rPr lang="cs-CZ" smtClean="0"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919327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11FABC-5665-459F-A86B-C26EA28225FA}" type="slidenum">
              <a:rPr lang="cs-CZ" smtClean="0"/>
              <a:t>30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154031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81388B9-D6C5-4CAA-ABCC-14CBD7D0FA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E6DA83CC-9B86-4BA5-9BE5-8ED5C39A4D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16605CE-2F5B-4B39-8AC3-171124B352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3D8C8-5678-46B5-835E-21C54F7F1FEB}" type="datetimeFigureOut">
              <a:rPr lang="cs-CZ" smtClean="0"/>
              <a:t>23.11.2020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B0F2321-9B4E-42EF-86B2-ECF54A89CF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DC5DC22-CF9E-4FDD-8264-946316F96F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8689A-A536-4E61-873D-0F2612537B1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818005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DED9EBD-301C-4932-A077-658631DB8E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DBEEF96D-9297-43BA-A8E0-83346E7263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1F6537E-BA8A-44FC-BA6A-A129DA6084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3D8C8-5678-46B5-835E-21C54F7F1FEB}" type="datetimeFigureOut">
              <a:rPr lang="cs-CZ" smtClean="0"/>
              <a:t>23.11.2020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C96E5B0-56DE-42B5-8F5E-062E6C45A9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C55EA6E-C118-4767-8C94-30C6976489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8689A-A536-4E61-873D-0F2612537B1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867121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F4755A9A-9DC9-4204-8DB4-308916499C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14EFBC0C-3080-4E8B-8CF8-DE2FAAE68F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7600C52-11E0-4AF9-84E6-4D41BA33D8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3D8C8-5678-46B5-835E-21C54F7F1FEB}" type="datetimeFigureOut">
              <a:rPr lang="cs-CZ" smtClean="0"/>
              <a:t>23.11.2020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E466D53-0EC2-4F62-A4E9-220906B7F1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74C11F5-E2FF-4EE9-8B4E-C6E013417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8689A-A536-4E61-873D-0F2612537B1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428749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F5F24DB-640B-43E3-B392-24646649F8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F7D5C2C-130A-404A-B893-2CD2DC8631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BCC25ED-0019-4D4B-8109-8C3AB9F5C1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3D8C8-5678-46B5-835E-21C54F7F1FEB}" type="datetimeFigureOut">
              <a:rPr lang="cs-CZ" smtClean="0"/>
              <a:t>23.11.2020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AA90572-4E49-40FD-BD58-E9A132D10A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013926E-DDBF-4ADD-9393-E3E578473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8689A-A536-4E61-873D-0F2612537B1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460238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DA085D-4ADC-4927-B4D7-45E96B9385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1CAC8CD-2091-49BD-9CCF-E3F37F2036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8C23741-4B04-48D5-A696-EB4A7F1A0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3D8C8-5678-46B5-835E-21C54F7F1FEB}" type="datetimeFigureOut">
              <a:rPr lang="cs-CZ" smtClean="0"/>
              <a:t>23.11.2020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A5F084D-B5F6-4882-B00F-CD9C4735C4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CF73564-8892-455B-AA93-F0B3FECFA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8689A-A536-4E61-873D-0F2612537B1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256289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461161D-5546-4E07-BFDF-A40B082592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61E3E24-B402-486E-B4BC-1EF649789A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968EF194-0A8F-4F4B-A1D7-C717FB413C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7297D4D-3AFD-4E47-AEAC-630B9E5959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3D8C8-5678-46B5-835E-21C54F7F1FEB}" type="datetimeFigureOut">
              <a:rPr lang="cs-CZ" smtClean="0"/>
              <a:t>23.11.2020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22714698-3FC9-4FD7-89E3-E071D5686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AC2F7AA8-A0D1-4349-98DE-31CAE1CFD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8689A-A536-4E61-873D-0F2612537B1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360230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A338E01-1288-4BA0-86F9-0E30338A2B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844F73F-46EB-4590-B4D9-332DE977B7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F21E7550-954F-44FA-9B43-9D0320F497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2E701AC7-B0F0-4AFF-AE8D-19E2127B55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79A64972-AD71-46B7-99AD-EFDE09DA283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79983C40-88F6-442E-AC43-B3E92204D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3D8C8-5678-46B5-835E-21C54F7F1FEB}" type="datetimeFigureOut">
              <a:rPr lang="cs-CZ" smtClean="0"/>
              <a:t>23.11.2020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61A32B1F-202A-4170-A4B0-C5C3FB0296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8EC1865F-A814-4A83-B793-9ECAE6FEBB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8689A-A536-4E61-873D-0F2612537B1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096543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517E402-75A7-4EF9-A3CC-1B987AB16D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B914BB9A-AB44-4E46-930A-6A84201871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3D8C8-5678-46B5-835E-21C54F7F1FEB}" type="datetimeFigureOut">
              <a:rPr lang="cs-CZ" smtClean="0"/>
              <a:t>23.11.2020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0327F936-6D97-441B-BA4A-A1C0544768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00B179FE-7436-4FC8-8254-BB3545987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8689A-A536-4E61-873D-0F2612537B1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866445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FFF9BDB9-8060-4745-AEE6-2F7C962629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3D8C8-5678-46B5-835E-21C54F7F1FEB}" type="datetimeFigureOut">
              <a:rPr lang="cs-CZ" smtClean="0"/>
              <a:t>23.11.2020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B2C4C8C1-24A7-4E9F-AB30-3166876C9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DC820939-0181-4107-913F-2200E926C3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8689A-A536-4E61-873D-0F2612537B1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05730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7242F80-FE10-457B-B351-BFFC91E446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EBE283B-A6ED-4B30-A71B-D11DF79190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AC91E4D3-DCAB-4669-BEE4-259E7FD4E2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9ED0DE04-9C18-498A-AA12-F2FF56582C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3D8C8-5678-46B5-835E-21C54F7F1FEB}" type="datetimeFigureOut">
              <a:rPr lang="cs-CZ" smtClean="0"/>
              <a:t>23.11.2020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F9204F61-EE10-4365-9F85-D6A812FBD7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D3FB6D95-766C-41AA-AEF2-FA00986175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8689A-A536-4E61-873D-0F2612537B1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014256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FCD89FC-7ABE-4A55-B0A9-81629441E0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E3160C92-A34B-41FF-8725-DD751DB62A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FA995494-E590-4823-9F50-D937FA633B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2461DE9C-1BBB-4423-B4CC-3D2964E4FA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3D8C8-5678-46B5-835E-21C54F7F1FEB}" type="datetimeFigureOut">
              <a:rPr lang="cs-CZ" smtClean="0"/>
              <a:t>23.11.2020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D64E7B8-5E28-47B8-9CC9-9CAC7D7675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74B07A9-FDBC-47D5-B3D0-DCA06DBF5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8689A-A536-4E61-873D-0F2612537B1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028073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C2CD0C69-349F-4E43-B9AF-30FDDEBE7C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3BE919C-82BC-4AE0-A586-AD68787D3A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38BFDD8-30DD-4D1F-8729-04EEF14794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53D8C8-5678-46B5-835E-21C54F7F1FEB}" type="datetimeFigureOut">
              <a:rPr lang="cs-CZ" smtClean="0"/>
              <a:t>23.11.2020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E3A107F-67DF-4176-BA61-2C3685B1D9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348DCF6-46AE-41B6-8528-07492B72DF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78689A-A536-4E61-873D-0F2612537B1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25123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hyperlink" Target="https://unsplash.com/s/photos/information?utm_source=unsplash&amp;utm_medium=referral&amp;utm_content=creditCopyText" TargetMode="External"/><Relationship Id="rId4" Type="http://schemas.openxmlformats.org/officeDocument/2006/relationships/hyperlink" Target="https://unsplash.com/@glenncarstenspeters?utm_source=unsplash&amp;utm_medium=referral&amp;utm_content=creditCopyText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hyperlink" Target="https://ezdroje.muni.cz/fulltextfinder/?lang=cs" TargetMode="External"/><Relationship Id="rId7" Type="http://schemas.openxmlformats.org/officeDocument/2006/relationships/hyperlink" Target="https://libguides.stir.ac.uk/oaplugins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openaccessbutton.org/" TargetMode="External"/><Relationship Id="rId11" Type="http://schemas.openxmlformats.org/officeDocument/2006/relationships/image" Target="../media/image17.png"/><Relationship Id="rId5" Type="http://schemas.openxmlformats.org/officeDocument/2006/relationships/hyperlink" Target="http://unpaywall.org/" TargetMode="External"/><Relationship Id="rId10" Type="http://schemas.openxmlformats.org/officeDocument/2006/relationships/image" Target="../media/image16.png"/><Relationship Id="rId4" Type="http://schemas.openxmlformats.org/officeDocument/2006/relationships/hyperlink" Target="https://knihovna.phil.muni.cz/formulare/konzultacni-formular-pro-studenty" TargetMode="External"/><Relationship Id="rId9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scholar.google.com/" TargetMode="External"/><Relationship Id="rId2" Type="http://schemas.openxmlformats.org/officeDocument/2006/relationships/hyperlink" Target="https://ezdroje.muni.cz/vzdaleny_pristup/openvpn.php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ezdroje.muni.cz/prehled/zdroj.php?lang=cs&amp;id=430" TargetMode="External"/><Relationship Id="rId3" Type="http://schemas.openxmlformats.org/officeDocument/2006/relationships/image" Target="../media/image21.webp"/><Relationship Id="rId7" Type="http://schemas.openxmlformats.org/officeDocument/2006/relationships/hyperlink" Target="https://ezdroje.muni.cz/prehled/zdroj.php?lang=cs&amp;id=429" TargetMode="External"/><Relationship Id="rId12" Type="http://schemas.openxmlformats.org/officeDocument/2006/relationships/hyperlink" Target="https://unsplash.com/s/photos/ebook-reader?utm_source=unsplash&amp;utm_medium=referral&amp;utm_content=creditCopyText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zdroje.muni.cz/prehled/zdroj.php?lang=cs&amp;id=507" TargetMode="External"/><Relationship Id="rId11" Type="http://schemas.openxmlformats.org/officeDocument/2006/relationships/hyperlink" Target="https://unsplash.com/@aliissinisalu?utm_source=unsplash&amp;utm_medium=referral&amp;utm_content=creditCopyText" TargetMode="External"/><Relationship Id="rId5" Type="http://schemas.openxmlformats.org/officeDocument/2006/relationships/hyperlink" Target="https://ezdroje.muni.cz/prehled/zdroj.php?lang=cs&amp;id=576" TargetMode="External"/><Relationship Id="rId10" Type="http://schemas.openxmlformats.org/officeDocument/2006/relationships/hyperlink" Target="https://standardebooks.org/" TargetMode="External"/><Relationship Id="rId4" Type="http://schemas.openxmlformats.org/officeDocument/2006/relationships/hyperlink" Target="https://ezdroje.muni.cz/prehled/zdroj.php?lang=cs&amp;id=433&amp;obor=21" TargetMode="External"/><Relationship Id="rId9" Type="http://schemas.openxmlformats.org/officeDocument/2006/relationships/hyperlink" Target="http://www.gutenberg.org/" TargetMode="Externa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ezdroje.muni.cz/prehled/zdroj.php?lang=cs&amp;id=59" TargetMode="External"/><Relationship Id="rId13" Type="http://schemas.openxmlformats.org/officeDocument/2006/relationships/image" Target="../media/image26.png"/><Relationship Id="rId3" Type="http://schemas.openxmlformats.org/officeDocument/2006/relationships/hyperlink" Target="https://ezdroje.muni.cz/prehled/zdroj.php?lang=cs&amp;id=34" TargetMode="External"/><Relationship Id="rId7" Type="http://schemas.openxmlformats.org/officeDocument/2006/relationships/hyperlink" Target="https://ezdroje.muni.cz/prehled/zdroj.php?lang=cs&amp;id=38" TargetMode="External"/><Relationship Id="rId12" Type="http://schemas.openxmlformats.org/officeDocument/2006/relationships/image" Target="../media/image25.png"/><Relationship Id="rId2" Type="http://schemas.openxmlformats.org/officeDocument/2006/relationships/hyperlink" Target="https://ezdroje.muni.cz/prehled/zdroj.php?lang=cs&amp;id=433&amp;obor=21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zdroje.muni.cz/prehled/zdroj.php?lang=cs&amp;id=229" TargetMode="External"/><Relationship Id="rId11" Type="http://schemas.openxmlformats.org/officeDocument/2006/relationships/image" Target="../media/image24.png"/><Relationship Id="rId5" Type="http://schemas.openxmlformats.org/officeDocument/2006/relationships/hyperlink" Target="https://ezdroje.muni.cz/prehled/zdroj.php?lang=cs&amp;id=53" TargetMode="External"/><Relationship Id="rId10" Type="http://schemas.openxmlformats.org/officeDocument/2006/relationships/image" Target="../media/image23.png"/><Relationship Id="rId4" Type="http://schemas.openxmlformats.org/officeDocument/2006/relationships/hyperlink" Target="https://ezdroje.muni.cz/prehled/zdroj.php?lang=cs&amp;id=447" TargetMode="External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ezdroje.muni.cz/prehled/zdroj.php?lang=cs&amp;id=445" TargetMode="External"/><Relationship Id="rId13" Type="http://schemas.openxmlformats.org/officeDocument/2006/relationships/image" Target="../media/image30.png"/><Relationship Id="rId3" Type="http://schemas.openxmlformats.org/officeDocument/2006/relationships/hyperlink" Target="https://ezdroje.muni.cz/prehled/zdroj.php?lang=cs&amp;id=573" TargetMode="External"/><Relationship Id="rId7" Type="http://schemas.openxmlformats.org/officeDocument/2006/relationships/hyperlink" Target="https://ezdroje.muni.cz/prehled/zdroj.php?lang=cs&amp;id=530" TargetMode="External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zdroje.muni.cz/prehled/zdroj.php?lang=cs&amp;id=289" TargetMode="External"/><Relationship Id="rId11" Type="http://schemas.openxmlformats.org/officeDocument/2006/relationships/image" Target="../media/image28.png"/><Relationship Id="rId5" Type="http://schemas.openxmlformats.org/officeDocument/2006/relationships/hyperlink" Target="https://ezdroje.muni.cz/prehled/zdroj.php?lang=cs&amp;id=102" TargetMode="External"/><Relationship Id="rId15" Type="http://schemas.openxmlformats.org/officeDocument/2006/relationships/image" Target="../media/image32.png"/><Relationship Id="rId10" Type="http://schemas.openxmlformats.org/officeDocument/2006/relationships/hyperlink" Target="https://ezdroje.muni.cz/prehled/zdroj.php?lang=cs&amp;id=185" TargetMode="External"/><Relationship Id="rId4" Type="http://schemas.openxmlformats.org/officeDocument/2006/relationships/hyperlink" Target="https://ezdroje.muni.cz/prehled/zdroj.php?lang=cs&amp;id=429" TargetMode="External"/><Relationship Id="rId9" Type="http://schemas.openxmlformats.org/officeDocument/2006/relationships/hyperlink" Target="https://ezdroje.muni.cz/prehled/zdroj.php?lang=cs&amp;id=242" TargetMode="External"/><Relationship Id="rId1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ezdroje.muni.cz/prehled/zdroj.php?lang=cs&amp;id=54" TargetMode="External"/><Relationship Id="rId2" Type="http://schemas.openxmlformats.org/officeDocument/2006/relationships/hyperlink" Target="https://ezdroje.muni.cz/prehled/zdroj.php?lang=cs&amp;id=61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" Target="slide4.xml"/><Relationship Id="rId7" Type="http://schemas.openxmlformats.org/officeDocument/2006/relationships/slide" Target="slide3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8.xml"/><Relationship Id="rId11" Type="http://schemas.openxmlformats.org/officeDocument/2006/relationships/hyperlink" Target="https://unsplash.com/s/photos/contents?utm_source=unsplash&amp;utm_medium=referral&amp;utm_content=creditCopyText" TargetMode="External"/><Relationship Id="rId5" Type="http://schemas.openxmlformats.org/officeDocument/2006/relationships/slide" Target="slide22.xml"/><Relationship Id="rId10" Type="http://schemas.openxmlformats.org/officeDocument/2006/relationships/hyperlink" Target="https://unsplash.com/@dsmacinnes?utm_source=unsplash&amp;utm_medium=referral&amp;utm_content=creditCopyText" TargetMode="External"/><Relationship Id="rId4" Type="http://schemas.openxmlformats.org/officeDocument/2006/relationships/slide" Target="slide7.xml"/><Relationship Id="rId9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ezdroje.muni.cz/prehled/zdroj.php?lang=cs&amp;id=478" TargetMode="External"/><Relationship Id="rId2" Type="http://schemas.openxmlformats.org/officeDocument/2006/relationships/hyperlink" Target="https://ezdroje.muni.cz/prehled/zdroj.php?lang=cs&amp;id=198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s://archive.org/" TargetMode="External"/><Relationship Id="rId13" Type="http://schemas.openxmlformats.org/officeDocument/2006/relationships/image" Target="../media/image38.png"/><Relationship Id="rId3" Type="http://schemas.openxmlformats.org/officeDocument/2006/relationships/hyperlink" Target="https://core.ac.uk/" TargetMode="External"/><Relationship Id="rId7" Type="http://schemas.openxmlformats.org/officeDocument/2006/relationships/hyperlink" Target="https://arxiv.org/" TargetMode="External"/><Relationship Id="rId12" Type="http://schemas.openxmlformats.org/officeDocument/2006/relationships/image" Target="../media/image37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oaj.org/" TargetMode="External"/><Relationship Id="rId11" Type="http://schemas.openxmlformats.org/officeDocument/2006/relationships/image" Target="../media/image36.png"/><Relationship Id="rId5" Type="http://schemas.openxmlformats.org/officeDocument/2006/relationships/hyperlink" Target="https://www.re3data.org/" TargetMode="External"/><Relationship Id="rId10" Type="http://schemas.openxmlformats.org/officeDocument/2006/relationships/hyperlink" Target="https://artsandculture.google.com/" TargetMode="External"/><Relationship Id="rId4" Type="http://schemas.openxmlformats.org/officeDocument/2006/relationships/hyperlink" Target="https://v2.sherpa.ac.uk/opendoar/" TargetMode="External"/><Relationship Id="rId9" Type="http://schemas.openxmlformats.org/officeDocument/2006/relationships/hyperlink" Target="http://www.europeana.eu/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@freegraphictoday?utm_source=unsplash&amp;utm_medium=referral&amp;utm_content=creditCopyText" TargetMode="External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unsplash.com/s/photos/information?utm_source=unsplash&amp;utm_medium=referral&amp;utm_content=creditCopyText" TargetMode="Externa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@jontyson?utm_source=unsplash&amp;utm_medium=referral&amp;utm_content=creditCopyText" TargetMode="External"/><Relationship Id="rId2" Type="http://schemas.openxmlformats.org/officeDocument/2006/relationships/image" Target="../media/image41.webp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unsplash.com/s/photos/question?utm_source=unsplash&amp;utm_medium=referral&amp;utm_content=creditCopyText" TargetMode="Externa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@ben_robbins?utm_source=unsplash&amp;utm_medium=referral&amp;utm_content=creditCopyText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unsplash.com/s/photos/you?utm_source=unsplash&amp;utm_medium=referral&amp;utm_content=creditCopyText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@romulusprince?utm_source=unsplash&amp;utm_medium=referral&amp;utm_content=creditCopyText" TargetMode="External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unsplash.com/s/photos/workdesk?utm_source=unsplash&amp;utm_medium=referral&amp;utm_content=creditCopyText" TargetMode="Externa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hyperlink" Target="https://www.zotero.org/" TargetMode="External"/><Relationship Id="rId7" Type="http://schemas.openxmlformats.org/officeDocument/2006/relationships/hyperlink" Target="https://en.wikipedia.org/wiki/Comparison_of_reference_management_software" TargetMode="External"/><Relationship Id="rId2" Type="http://schemas.openxmlformats.org/officeDocument/2006/relationships/hyperlink" Target="https://www.citace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jabref.org/" TargetMode="External"/><Relationship Id="rId5" Type="http://schemas.openxmlformats.org/officeDocument/2006/relationships/hyperlink" Target="https://endnote.com/" TargetMode="External"/><Relationship Id="rId4" Type="http://schemas.openxmlformats.org/officeDocument/2006/relationships/hyperlink" Target="https://www.mendeley.com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@ben_robbins?utm_source=unsplash&amp;utm_medium=referral&amp;utm_content=creditCopyText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unsplash.com/s/photos/you?utm_source=unsplash&amp;utm_medium=referral&amp;utm_content=creditCopyText" TargetMode="Externa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zotero.org/" TargetMode="External"/><Relationship Id="rId3" Type="http://schemas.openxmlformats.org/officeDocument/2006/relationships/image" Target="../media/image45.jpg"/><Relationship Id="rId7" Type="http://schemas.openxmlformats.org/officeDocument/2006/relationships/hyperlink" Target="http://www.citacepro.com/download/CitacePRO.pdf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citace.com/" TargetMode="External"/><Relationship Id="rId5" Type="http://schemas.openxmlformats.org/officeDocument/2006/relationships/image" Target="../media/image46.png"/><Relationship Id="rId10" Type="http://schemas.openxmlformats.org/officeDocument/2006/relationships/hyperlink" Target="https://www.zotero.org/support/" TargetMode="External"/><Relationship Id="rId4" Type="http://schemas.openxmlformats.org/officeDocument/2006/relationships/hyperlink" Target="https://ezdroje.muni.cz/prehled/zdroj.php?lang=cs&amp;id=334" TargetMode="External"/><Relationship Id="rId9" Type="http://schemas.openxmlformats.org/officeDocument/2006/relationships/hyperlink" Target="https://www.zotero.org/support/plugins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@bamin?utm_source=unsplash&amp;utm_medium=referral&amp;utm_content=creditCopyText" TargetMode="External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unsplash.com/s/photos/quill?utm_source=unsplash&amp;utm_medium=referral&amp;utm_content=creditCopyText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openscience@phil.muni.cz" TargetMode="External"/><Relationship Id="rId4" Type="http://schemas.openxmlformats.org/officeDocument/2006/relationships/hyperlink" Target="https://www.fosteropenscience.eu/node/1420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doaj.org/" TargetMode="External"/><Relationship Id="rId7" Type="http://schemas.openxmlformats.org/officeDocument/2006/relationships/hyperlink" Target="https://unsplash.com/s/photos/idea?utm_source=unsplash&amp;utm_medium=referral&amp;utm_content=creditCopyText" TargetMode="External"/><Relationship Id="rId2" Type="http://schemas.openxmlformats.org/officeDocument/2006/relationships/hyperlink" Target="http://sherpa.ac.uk/romeo/index.php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unsplash.com/@jdiegoph?utm_source=unsplash&amp;utm_medium=referral&amp;utm_content=creditCopyText" TargetMode="External"/><Relationship Id="rId5" Type="http://schemas.openxmlformats.org/officeDocument/2006/relationships/image" Target="../media/image49.jpeg"/><Relationship Id="rId4" Type="http://schemas.openxmlformats.org/officeDocument/2006/relationships/hyperlink" Target="https://v2.sherpa.ac.uk/opendoar/" TargetMode="Externa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hyperlink" Target="https://unsplash.com/s/photos/plan?utm_source=unsplash&amp;utm_medium=referral&amp;utm_content=creditCopyText" TargetMode="External"/><Relationship Id="rId3" Type="http://schemas.openxmlformats.org/officeDocument/2006/relationships/hyperlink" Target="https://zenodo.org/" TargetMode="External"/><Relationship Id="rId7" Type="http://schemas.openxmlformats.org/officeDocument/2006/relationships/hyperlink" Target="https://unsplash.com/@glenncarstenspeters?utm_source=unsplash&amp;utm_medium=referral&amp;utm_content=creditCopyText" TargetMode="External"/><Relationship Id="rId2" Type="http://schemas.openxmlformats.org/officeDocument/2006/relationships/hyperlink" Target="https://consent.dariah.eu/form/dariah-eldah-consent-form-wizard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g"/><Relationship Id="rId5" Type="http://schemas.openxmlformats.org/officeDocument/2006/relationships/hyperlink" Target="https://dmponline.dcc.ac.uk/" TargetMode="External"/><Relationship Id="rId4" Type="http://schemas.openxmlformats.org/officeDocument/2006/relationships/hyperlink" Target="https://osf.io/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knihovna.phil.muni.cz/podpora-studia-a-vedy/vedecke-publikovani-riv#tab-1" TargetMode="External"/><Relationship Id="rId2" Type="http://schemas.openxmlformats.org/officeDocument/2006/relationships/hyperlink" Target="https://orcid.org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hyperlink" Target="https://unsplash.com/@elifrancis?utm_source=unsplash&amp;utm_medium=referral&amp;utm_content=creditCopyText" TargetMode="External"/><Relationship Id="rId3" Type="http://schemas.openxmlformats.org/officeDocument/2006/relationships/hyperlink" Target="https://www.mzk.cz/sluzby/pujcovani/meziknihovni-vypujcni-sluzby" TargetMode="External"/><Relationship Id="rId7" Type="http://schemas.openxmlformats.org/officeDocument/2006/relationships/image" Target="../media/image53.webp"/><Relationship Id="rId2" Type="http://schemas.openxmlformats.org/officeDocument/2006/relationships/hyperlink" Target="https://knihovna.phil.muni.cz/sluzby/pujcovani-prodluzovani-vraceni#mvs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knihovna.phil.muni.cz/podpora-studia-a-vedy/vedecke-publikovani-riv" TargetMode="External"/><Relationship Id="rId5" Type="http://schemas.openxmlformats.org/officeDocument/2006/relationships/hyperlink" Target="https://knihovna.phil.muni.cz/katalogy-a-zdroje/e-prezencka" TargetMode="External"/><Relationship Id="rId4" Type="http://schemas.openxmlformats.org/officeDocument/2006/relationships/hyperlink" Target="https://knihovna.phil.muni.cz/podpora-studia-a-vedy/nakup-a-zajisteni-informacnich-zdroju" TargetMode="External"/><Relationship Id="rId9" Type="http://schemas.openxmlformats.org/officeDocument/2006/relationships/hyperlink" Target="https://unsplash.com/s/photos/books?utm_source=unsplash&amp;utm_medium=referral&amp;utm_content=creditCopyText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7" Type="http://schemas.openxmlformats.org/officeDocument/2006/relationships/hyperlink" Target="https://www.facebook.com/knihovnaffmu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knihovna.phil.muni.cz/sluzby/konzultace-s-knihovnikem" TargetMode="External"/><Relationship Id="rId5" Type="http://schemas.openxmlformats.org/officeDocument/2006/relationships/hyperlink" Target="http://knihovna.phil.muni.cz/" TargetMode="External"/><Relationship Id="rId4" Type="http://schemas.openxmlformats.org/officeDocument/2006/relationships/hyperlink" Target="mailto:knihovna@phil.muni.cz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@aaronburden?utm_source=unsplash&amp;utm_medium=referral&amp;utm_content=creditCopyText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unsplash.com/s/photos/books?utm_source=unsplash&amp;utm_medium=referral&amp;utm_content=creditCopyText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vufind.mzk.cz/" TargetMode="External"/><Relationship Id="rId3" Type="http://schemas.openxmlformats.org/officeDocument/2006/relationships/hyperlink" Target="https://www.knihovny.cz/" TargetMode="External"/><Relationship Id="rId7" Type="http://schemas.openxmlformats.org/officeDocument/2006/relationships/hyperlink" Target="http://tinweb.moravska-galerie.cz/" TargetMode="External"/><Relationship Id="rId12" Type="http://schemas.openxmlformats.org/officeDocument/2006/relationships/hyperlink" Target="https://retris.nkp.cz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hyperlink" Target="https://www.mzk.cz/katalogy-databaze/listkove-katalogy" TargetMode="External"/><Relationship Id="rId5" Type="http://schemas.openxmlformats.org/officeDocument/2006/relationships/hyperlink" Target="https://katalog.muni.cz/" TargetMode="External"/><Relationship Id="rId10" Type="http://schemas.openxmlformats.org/officeDocument/2006/relationships/hyperlink" Target="http://knihovna.phil.muni.cz/katalogy-a-databaze/listkove-katalogy/" TargetMode="External"/><Relationship Id="rId4" Type="http://schemas.openxmlformats.org/officeDocument/2006/relationships/image" Target="../media/image6.png"/><Relationship Id="rId9" Type="http://schemas.openxmlformats.org/officeDocument/2006/relationships/hyperlink" Target="http://www.worldcat.org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digilib.phil.muni.cz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hyperlink" Target="https://ndk.cz/podminky-zpristupneni" TargetMode="External"/><Relationship Id="rId4" Type="http://schemas.openxmlformats.org/officeDocument/2006/relationships/hyperlink" Target="https://www.czechdigitallibrary.cz/cs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@andresjasso?utm_source=unsplash&amp;utm_medium=referral&amp;utm_content=creditCopyText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unsplash.com/s/photos/magazine-article?utm_source=unsplash&amp;utm_medium=referral&amp;utm_content=creditCopyText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ebp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ezdroje.muni.cz/vzdaleny_pristup/?lang=cs" TargetMode="External"/><Relationship Id="rId7" Type="http://schemas.openxmlformats.org/officeDocument/2006/relationships/image" Target="../media/image11.png"/><Relationship Id="rId2" Type="http://schemas.openxmlformats.org/officeDocument/2006/relationships/hyperlink" Target="https://ezdroje.muni.cz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ezdroje.muni.cz" TargetMode="External"/><Relationship Id="rId5" Type="http://schemas.openxmlformats.org/officeDocument/2006/relationships/hyperlink" Target="https://scholar.google.com/" TargetMode="External"/><Relationship Id="rId4" Type="http://schemas.openxmlformats.org/officeDocument/2006/relationships/hyperlink" Target="discovery.muni.cz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86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Obrázek 10" descr="Obsah obrázku přenosný počítač, interiér, počítač, osoba&#10;&#10;Popis byl vytvořen automaticky">
            <a:extLst>
              <a:ext uri="{FF2B5EF4-FFF2-40B4-BE49-F238E27FC236}">
                <a16:creationId xmlns:a16="http://schemas.microsoft.com/office/drawing/2014/main" id="{5CB974BF-DC64-4DB2-B3FB-C3AE4AB2F14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13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9F31AFAD-6186-444F-A9EA-F91A7A253B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67533" y="2030880"/>
            <a:ext cx="6628905" cy="2170931"/>
          </a:xfrm>
        </p:spPr>
        <p:txBody>
          <a:bodyPr>
            <a:normAutofit/>
          </a:bodyPr>
          <a:lstStyle/>
          <a:p>
            <a:pPr algn="l"/>
            <a:r>
              <a:rPr lang="cs-CZ" dirty="0">
                <a:solidFill>
                  <a:srgbClr val="FFFFFF"/>
                </a:solidFill>
              </a:rPr>
              <a:t>Digitální kultura </a:t>
            </a:r>
            <a:br>
              <a:rPr lang="cs-CZ" dirty="0">
                <a:solidFill>
                  <a:srgbClr val="FFFFFF"/>
                </a:solidFill>
              </a:rPr>
            </a:br>
            <a:r>
              <a:rPr lang="cs-CZ" dirty="0">
                <a:solidFill>
                  <a:srgbClr val="FFFFFF"/>
                </a:solidFill>
              </a:rPr>
              <a:t>a kreativní průmysly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208C9C77-D2CA-4E1F-BBFD-1B1AB187F4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67533" y="4640716"/>
            <a:ext cx="6341008" cy="1674237"/>
          </a:xfrm>
        </p:spPr>
        <p:txBody>
          <a:bodyPr>
            <a:normAutofit/>
          </a:bodyPr>
          <a:lstStyle/>
          <a:p>
            <a:pPr algn="l"/>
            <a:r>
              <a:rPr lang="cs-CZ" dirty="0">
                <a:solidFill>
                  <a:srgbClr val="FFFFFF"/>
                </a:solidFill>
              </a:rPr>
              <a:t>podzim 2020</a:t>
            </a:r>
          </a:p>
          <a:p>
            <a:pPr algn="l"/>
            <a:r>
              <a:rPr lang="cs-CZ" dirty="0">
                <a:solidFill>
                  <a:srgbClr val="FFFFFF"/>
                </a:solidFill>
              </a:rPr>
              <a:t>Pavla Martinková</a:t>
            </a:r>
          </a:p>
          <a:p>
            <a:pPr algn="l"/>
            <a:r>
              <a:rPr lang="cs-CZ" dirty="0">
                <a:solidFill>
                  <a:srgbClr val="FFFFFF"/>
                </a:solidFill>
              </a:rPr>
              <a:t>Ústřední knihovna FF MU</a:t>
            </a:r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F49F6EDA-63DE-4A38-86DB-84A92200B81C}"/>
              </a:ext>
            </a:extLst>
          </p:cNvPr>
          <p:cNvSpPr/>
          <p:nvPr/>
        </p:nvSpPr>
        <p:spPr>
          <a:xfrm>
            <a:off x="8671926" y="6483080"/>
            <a:ext cx="352007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1400" dirty="0"/>
              <a:t>Photo by </a:t>
            </a:r>
            <a:r>
              <a:rPr lang="en-US" sz="140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Glenn Carstens-Peters</a:t>
            </a:r>
            <a:r>
              <a:rPr lang="en-US" sz="1400" dirty="0"/>
              <a:t> on </a:t>
            </a:r>
            <a:r>
              <a:rPr lang="en-US" sz="1400" dirty="0" err="1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Unsplash</a:t>
            </a:r>
            <a:endParaRPr lang="en-US" sz="1400" dirty="0"/>
          </a:p>
        </p:txBody>
      </p:sp>
      <p:sp>
        <p:nvSpPr>
          <p:cNvPr id="54" name="Obdélník 53">
            <a:extLst>
              <a:ext uri="{FF2B5EF4-FFF2-40B4-BE49-F238E27FC236}">
                <a16:creationId xmlns:a16="http://schemas.microsoft.com/office/drawing/2014/main" id="{E49AA33B-F6C4-4105-AEC8-54A8C7ABAF26}"/>
              </a:ext>
            </a:extLst>
          </p:cNvPr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cs-CZ"/>
              <a:t> </a:t>
            </a:r>
          </a:p>
        </p:txBody>
      </p:sp>
      <p:pic>
        <p:nvPicPr>
          <p:cNvPr id="142" name="Obrázek 141" descr="Obsah obrázku kreslení&#10;&#10;Popis byl vytvořen automaticky">
            <a:extLst>
              <a:ext uri="{FF2B5EF4-FFF2-40B4-BE49-F238E27FC236}">
                <a16:creationId xmlns:a16="http://schemas.microsoft.com/office/drawing/2014/main" id="{635868F4-ACD5-43FC-AE0F-DC9A644C87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856" y="302322"/>
            <a:ext cx="3165354" cy="136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0799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D172C27A-BB9A-4342-8045-5637F67846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183" y="244728"/>
            <a:ext cx="10897544" cy="2872989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98FF9F1-33B5-4162-B2D6-CEBC3A8CA278}"/>
              </a:ext>
            </a:extLst>
          </p:cNvPr>
          <p:cNvSpPr txBox="1">
            <a:spLocks/>
          </p:cNvSpPr>
          <p:nvPr/>
        </p:nvSpPr>
        <p:spPr>
          <a:xfrm>
            <a:off x="405114" y="3667432"/>
            <a:ext cx="11147789" cy="2762864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/>
              <a:t>prohledává </a:t>
            </a:r>
            <a:r>
              <a:rPr lang="cs-CZ" b="1" dirty="0"/>
              <a:t>většinu</a:t>
            </a:r>
            <a:r>
              <a:rPr lang="cs-CZ" dirty="0"/>
              <a:t> dostupných databází a nabízí přímý přístup k plným textům</a:t>
            </a:r>
          </a:p>
          <a:p>
            <a:r>
              <a:rPr lang="cs-CZ" dirty="0"/>
              <a:t>vyhledává v názvech, autorech, abstraktech, tematických heslech a plných textech (pokud jsou k dispozici)</a:t>
            </a:r>
          </a:p>
          <a:p>
            <a:r>
              <a:rPr lang="cs-CZ" dirty="0"/>
              <a:t>nabízí </a:t>
            </a:r>
            <a:r>
              <a:rPr lang="cs-CZ" b="1" dirty="0"/>
              <a:t>rozšířené vyhledávání </a:t>
            </a:r>
            <a:r>
              <a:rPr lang="cs-CZ" dirty="0"/>
              <a:t>a </a:t>
            </a:r>
            <a:r>
              <a:rPr lang="cs-CZ" b="1" dirty="0"/>
              <a:t>upřesnění výsledků</a:t>
            </a:r>
          </a:p>
          <a:p>
            <a:r>
              <a:rPr lang="cs-CZ" dirty="0"/>
              <a:t>možnost vytvoření uživatelského profilu a ukládání nalezených zdrojů, vyhledávacích dotazů, </a:t>
            </a:r>
            <a:r>
              <a:rPr lang="cs-CZ" dirty="0" err="1"/>
              <a:t>alertů</a:t>
            </a:r>
            <a:r>
              <a:rPr lang="cs-CZ" dirty="0"/>
              <a:t> na dotazy a časopisy a další personalizace</a:t>
            </a:r>
          </a:p>
        </p:txBody>
      </p:sp>
    </p:spTree>
    <p:extLst>
      <p:ext uri="{BB962C8B-B14F-4D97-AF65-F5344CB8AC3E}">
        <p14:creationId xmlns:p14="http://schemas.microsoft.com/office/powerpoint/2010/main" val="42387558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B8FF64B5-DF51-401F-9FE6-30CFBD6366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074" y="0"/>
            <a:ext cx="10759851" cy="6858000"/>
          </a:xfrm>
          <a:prstGeom prst="rect">
            <a:avLst/>
          </a:prstGeom>
        </p:spPr>
      </p:pic>
      <p:sp>
        <p:nvSpPr>
          <p:cNvPr id="3" name="Google Shape;281;p37">
            <a:extLst>
              <a:ext uri="{FF2B5EF4-FFF2-40B4-BE49-F238E27FC236}">
                <a16:creationId xmlns:a16="http://schemas.microsoft.com/office/drawing/2014/main" id="{0CD1242E-4EA0-4D3B-A36A-C664313EFAA8}"/>
              </a:ext>
            </a:extLst>
          </p:cNvPr>
          <p:cNvSpPr/>
          <p:nvPr/>
        </p:nvSpPr>
        <p:spPr>
          <a:xfrm>
            <a:off x="942281" y="5439608"/>
            <a:ext cx="1430216" cy="862337"/>
          </a:xfrm>
          <a:prstGeom prst="rect">
            <a:avLst/>
          </a:prstGeom>
          <a:solidFill>
            <a:srgbClr val="FFFF00">
              <a:alpha val="29440"/>
            </a:srgbClr>
          </a:solidFill>
          <a:ln w="19050" cap="flat" cmpd="sng">
            <a:solidFill>
              <a:srgbClr val="0000D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Google Shape;281;p37">
            <a:extLst>
              <a:ext uri="{FF2B5EF4-FFF2-40B4-BE49-F238E27FC236}">
                <a16:creationId xmlns:a16="http://schemas.microsoft.com/office/drawing/2014/main" id="{ACAFF299-0C7E-4D43-A87E-67AE250417B2}"/>
              </a:ext>
            </a:extLst>
          </p:cNvPr>
          <p:cNvSpPr/>
          <p:nvPr/>
        </p:nvSpPr>
        <p:spPr>
          <a:xfrm>
            <a:off x="5880863" y="286842"/>
            <a:ext cx="940066" cy="512230"/>
          </a:xfrm>
          <a:prstGeom prst="rect">
            <a:avLst/>
          </a:prstGeom>
          <a:solidFill>
            <a:srgbClr val="FFFF00">
              <a:alpha val="29440"/>
            </a:srgbClr>
          </a:solidFill>
          <a:ln w="19050" cap="flat" cmpd="sng">
            <a:solidFill>
              <a:srgbClr val="0000D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Google Shape;281;p37">
            <a:extLst>
              <a:ext uri="{FF2B5EF4-FFF2-40B4-BE49-F238E27FC236}">
                <a16:creationId xmlns:a16="http://schemas.microsoft.com/office/drawing/2014/main" id="{8302588F-EE27-4FDF-9756-AEA84476E3F9}"/>
              </a:ext>
            </a:extLst>
          </p:cNvPr>
          <p:cNvSpPr/>
          <p:nvPr/>
        </p:nvSpPr>
        <p:spPr>
          <a:xfrm>
            <a:off x="9344873" y="-1"/>
            <a:ext cx="1389029" cy="286843"/>
          </a:xfrm>
          <a:prstGeom prst="rect">
            <a:avLst/>
          </a:prstGeom>
          <a:solidFill>
            <a:srgbClr val="FFFF00">
              <a:alpha val="29440"/>
            </a:srgbClr>
          </a:solidFill>
          <a:ln w="19050" cap="flat" cmpd="sng">
            <a:solidFill>
              <a:srgbClr val="0000D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281;p37">
            <a:extLst>
              <a:ext uri="{FF2B5EF4-FFF2-40B4-BE49-F238E27FC236}">
                <a16:creationId xmlns:a16="http://schemas.microsoft.com/office/drawing/2014/main" id="{1629066B-3A66-4474-A568-9264A734E434}"/>
              </a:ext>
            </a:extLst>
          </p:cNvPr>
          <p:cNvSpPr/>
          <p:nvPr/>
        </p:nvSpPr>
        <p:spPr>
          <a:xfrm>
            <a:off x="10230442" y="2038864"/>
            <a:ext cx="1245484" cy="1668163"/>
          </a:xfrm>
          <a:prstGeom prst="rect">
            <a:avLst/>
          </a:prstGeom>
          <a:solidFill>
            <a:srgbClr val="FFFF00">
              <a:alpha val="29440"/>
            </a:srgbClr>
          </a:solidFill>
          <a:ln w="19050" cap="flat" cmpd="sng">
            <a:solidFill>
              <a:srgbClr val="0000D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466404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BB35117-F72D-488B-A416-9F6CBEBC65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284" y="402794"/>
            <a:ext cx="7899727" cy="762635"/>
          </a:xfrm>
        </p:spPr>
        <p:txBody>
          <a:bodyPr>
            <a:normAutofit fontScale="90000"/>
          </a:bodyPr>
          <a:lstStyle/>
          <a:p>
            <a:r>
              <a:rPr lang="cs-CZ" dirty="0"/>
              <a:t>Jak se dostat k plnému textu článku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5AC566CB-2411-463D-ACE6-AF353D2E18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2284" y="1502664"/>
            <a:ext cx="8213921" cy="4642764"/>
          </a:xfrm>
        </p:spPr>
        <p:txBody>
          <a:bodyPr>
            <a:normAutofit fontScale="625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cs-CZ" dirty="0"/>
              <a:t>Ne vždy je plný text k dispozici ihned. Nevzdávejte to.</a:t>
            </a:r>
          </a:p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r>
              <a:rPr lang="cs-CZ" dirty="0"/>
              <a:t>Vyzkoušejte </a:t>
            </a:r>
            <a:r>
              <a:rPr lang="cs-CZ" dirty="0">
                <a:solidFill>
                  <a:srgbClr val="0000DC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Full Text </a:t>
            </a:r>
            <a:r>
              <a:rPr lang="cs-CZ" dirty="0" err="1">
                <a:solidFill>
                  <a:srgbClr val="0000DC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Finder</a:t>
            </a:r>
            <a:r>
              <a:rPr lang="cs-CZ" dirty="0"/>
              <a:t> </a:t>
            </a:r>
          </a:p>
          <a:p>
            <a:pPr lvl="1">
              <a:lnSpc>
                <a:spcPct val="120000"/>
              </a:lnSpc>
            </a:pPr>
            <a:r>
              <a:rPr lang="cs-CZ" dirty="0"/>
              <a:t>Často vás nasměruje na stránky časopisu, kde pomocí bibliografických údajů najdete konkrétní ročník a číslo.</a:t>
            </a:r>
            <a:endParaRPr lang="cs-CZ" dirty="0">
              <a:ea typeface="Open Sans"/>
              <a:cs typeface="Open Sans"/>
              <a:sym typeface="Open Sans"/>
            </a:endParaRPr>
          </a:p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r>
              <a:rPr lang="cs-CZ" dirty="0">
                <a:ea typeface="Open Sans"/>
                <a:cs typeface="Open Sans"/>
                <a:sym typeface="Open Sans"/>
              </a:rPr>
              <a:t>Podívejte se do Seznamu dostupných knih a časopisů (horní lišta v Discovery), zda máme daný ročník časopisu předplacený.</a:t>
            </a:r>
          </a:p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r>
              <a:rPr lang="cs-CZ" dirty="0">
                <a:ea typeface="Open Sans"/>
                <a:cs typeface="Open Sans"/>
                <a:sym typeface="Open Sans"/>
              </a:rPr>
              <a:t>Pokud by měl být k dispozici a přesto se vám k němu nedaří dostat, </a:t>
            </a:r>
            <a:r>
              <a:rPr lang="cs-CZ" dirty="0">
                <a:solidFill>
                  <a:srgbClr val="0000DC"/>
                </a:solidFill>
                <a:ea typeface="Open Sans"/>
                <a:cs typeface="Open Sans"/>
                <a:sym typeface="Open Sa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napište nám</a:t>
            </a:r>
            <a:r>
              <a:rPr lang="cs-CZ" dirty="0">
                <a:ea typeface="Open Sans"/>
                <a:cs typeface="Open Sans"/>
                <a:sym typeface="Open Sans"/>
              </a:rPr>
              <a:t>.</a:t>
            </a:r>
          </a:p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r>
              <a:rPr lang="cs-CZ" dirty="0">
                <a:ea typeface="Open Sans"/>
                <a:cs typeface="Open Sans"/>
                <a:sym typeface="Open Sans"/>
              </a:rPr>
              <a:t>Zjistěte, zda není časopis dostupný v tištěné podobě.</a:t>
            </a:r>
          </a:p>
          <a:p>
            <a:pPr lvl="1">
              <a:lnSpc>
                <a:spcPct val="120000"/>
              </a:lnSpc>
            </a:pPr>
            <a:r>
              <a:rPr lang="cs-CZ" dirty="0">
                <a:ea typeface="Open Sans"/>
                <a:cs typeface="Open Sans"/>
                <a:sym typeface="Open Sans"/>
              </a:rPr>
              <a:t>Pro články můžete také využít MVS.</a:t>
            </a:r>
          </a:p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cs-CZ" dirty="0"/>
              <a:t>Vyzkoušejte OA doplňky do prohlížečů.</a:t>
            </a:r>
          </a:p>
          <a:p>
            <a:pPr lvl="1">
              <a:spcBef>
                <a:spcPts val="600"/>
              </a:spcBef>
            </a:pPr>
            <a:r>
              <a:rPr lang="cs-CZ" dirty="0"/>
              <a:t> </a:t>
            </a:r>
            <a:r>
              <a:rPr lang="cs-CZ" dirty="0" err="1">
                <a:solidFill>
                  <a:srgbClr val="0000DC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Unpaywall</a:t>
            </a:r>
            <a:r>
              <a:rPr lang="cs-CZ" dirty="0"/>
              <a:t>, </a:t>
            </a:r>
            <a:r>
              <a:rPr lang="cs-CZ" dirty="0">
                <a:solidFill>
                  <a:srgbClr val="0000DC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Open Access </a:t>
            </a:r>
            <a:r>
              <a:rPr lang="cs-CZ" dirty="0" err="1">
                <a:solidFill>
                  <a:srgbClr val="0000DC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Button</a:t>
            </a:r>
            <a:r>
              <a:rPr lang="cs-CZ" dirty="0"/>
              <a:t> a </a:t>
            </a:r>
            <a:r>
              <a:rPr lang="cs-CZ" dirty="0">
                <a:solidFill>
                  <a:srgbClr val="0000DC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další</a:t>
            </a:r>
            <a:endParaRPr lang="cs-CZ" dirty="0">
              <a:solidFill>
                <a:srgbClr val="0000DC"/>
              </a:solidFill>
              <a:sym typeface="Open Sans"/>
            </a:endParaRPr>
          </a:p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r>
              <a:rPr lang="cs-CZ" dirty="0" err="1">
                <a:ea typeface="Open Sans"/>
                <a:cs typeface="Open Sans"/>
                <a:sym typeface="Open Sans"/>
              </a:rPr>
              <a:t>SciHub</a:t>
            </a:r>
            <a:r>
              <a:rPr lang="cs-CZ" dirty="0">
                <a:ea typeface="Open Sans"/>
                <a:cs typeface="Open Sans"/>
                <a:sym typeface="Open Sans"/>
              </a:rPr>
              <a:t> a </a:t>
            </a:r>
            <a:r>
              <a:rPr lang="cs-CZ" dirty="0" err="1">
                <a:ea typeface="Open Sans"/>
                <a:cs typeface="Open Sans"/>
                <a:sym typeface="Open Sans"/>
              </a:rPr>
              <a:t>Libgen</a:t>
            </a:r>
            <a:r>
              <a:rPr lang="cs-CZ" dirty="0">
                <a:ea typeface="Open Sans"/>
                <a:cs typeface="Open Sans"/>
                <a:sym typeface="Open Sans"/>
              </a:rPr>
              <a:t>?</a:t>
            </a: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E81E3CF7-0D43-4266-9714-61C74B8BAC4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59"/>
          <a:stretch/>
        </p:blipFill>
        <p:spPr>
          <a:xfrm>
            <a:off x="9029700" y="0"/>
            <a:ext cx="3162300" cy="6858000"/>
          </a:xfrm>
          <a:prstGeom prst="rect">
            <a:avLst/>
          </a:prstGeom>
        </p:spPr>
      </p:pic>
      <p:pic>
        <p:nvPicPr>
          <p:cNvPr id="13" name="Google Shape;376;p43">
            <a:extLst>
              <a:ext uri="{FF2B5EF4-FFF2-40B4-BE49-F238E27FC236}">
                <a16:creationId xmlns:a16="http://schemas.microsoft.com/office/drawing/2014/main" id="{2F142F39-0732-4D56-8F4E-2C1D1CC182EA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406680" y="1995784"/>
            <a:ext cx="1142808" cy="327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brázek 3" descr="Obsah obrázku vsedě, světlo, tmavé, osvětlené&#10;&#10;Popis byl vytvořen automaticky">
            <a:extLst>
              <a:ext uri="{FF2B5EF4-FFF2-40B4-BE49-F238E27FC236}">
                <a16:creationId xmlns:a16="http://schemas.microsoft.com/office/drawing/2014/main" id="{C4A173AA-A8B8-411F-BD1F-B57499D0C97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6406" y="5628658"/>
            <a:ext cx="466725" cy="911669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2B3CD754-ECC1-4252-A496-B36CEFA439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2663" y="5657489"/>
            <a:ext cx="608542" cy="854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4205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B79D7DA5-6406-4840-B92B-13337E3F8D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9946" y="373626"/>
            <a:ext cx="7712108" cy="3215919"/>
          </a:xfrm>
          <a:prstGeom prst="rect">
            <a:avLst/>
          </a:prstGeom>
        </p:spPr>
      </p:pic>
      <p:sp>
        <p:nvSpPr>
          <p:cNvPr id="4" name="Zástupný obsah 2">
            <a:extLst>
              <a:ext uri="{FF2B5EF4-FFF2-40B4-BE49-F238E27FC236}">
                <a16:creationId xmlns:a16="http://schemas.microsoft.com/office/drawing/2014/main" id="{0210B76E-8B80-4E5B-9AF4-284AF64398D2}"/>
              </a:ext>
            </a:extLst>
          </p:cNvPr>
          <p:cNvSpPr txBox="1">
            <a:spLocks/>
          </p:cNvSpPr>
          <p:nvPr/>
        </p:nvSpPr>
        <p:spPr>
          <a:xfrm>
            <a:off x="509286" y="3790580"/>
            <a:ext cx="11586258" cy="2448174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/>
              <a:t>prohledává </a:t>
            </a:r>
            <a:r>
              <a:rPr lang="cs-CZ" b="1" dirty="0"/>
              <a:t>volně dostupné</a:t>
            </a:r>
            <a:r>
              <a:rPr lang="cs-CZ" dirty="0"/>
              <a:t> i </a:t>
            </a:r>
            <a:r>
              <a:rPr lang="cs-CZ" b="1" dirty="0"/>
              <a:t>předplácené</a:t>
            </a:r>
            <a:r>
              <a:rPr lang="cs-CZ" dirty="0"/>
              <a:t> (po nastavení) zdroje</a:t>
            </a:r>
          </a:p>
          <a:p>
            <a:r>
              <a:rPr lang="cs-CZ" dirty="0"/>
              <a:t>vyhledává v názvech, autorech i plných textech</a:t>
            </a:r>
          </a:p>
          <a:p>
            <a:r>
              <a:rPr lang="cs-CZ" dirty="0"/>
              <a:t>nabízí </a:t>
            </a:r>
            <a:r>
              <a:rPr lang="cs-CZ" b="1" dirty="0"/>
              <a:t>pokročilé vyhledávání </a:t>
            </a:r>
            <a:r>
              <a:rPr lang="cs-CZ" dirty="0"/>
              <a:t>a </a:t>
            </a:r>
            <a:r>
              <a:rPr lang="cs-CZ" b="1" dirty="0"/>
              <a:t>filtry výsledků</a:t>
            </a:r>
            <a:r>
              <a:rPr lang="cs-CZ" dirty="0"/>
              <a:t>, oproti Discovery má méně možností</a:t>
            </a:r>
          </a:p>
          <a:p>
            <a:r>
              <a:rPr lang="cs-CZ" dirty="0"/>
              <a:t>pod Google účtem nabízí vlastní profil, ukládání výsledků, vytváření upozornění</a:t>
            </a:r>
          </a:p>
          <a:p>
            <a:r>
              <a:rPr lang="cs-CZ" dirty="0"/>
              <a:t>doplněk pro prohlížeče (Chrome, Firefox, Opera) Google </a:t>
            </a:r>
            <a:r>
              <a:rPr lang="cs-CZ" dirty="0" err="1"/>
              <a:t>Scholar</a:t>
            </a:r>
            <a:r>
              <a:rPr lang="cs-CZ" dirty="0"/>
              <a:t> </a:t>
            </a:r>
            <a:r>
              <a:rPr lang="cs-CZ" dirty="0" err="1"/>
              <a:t>Button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394976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0">
            <a:extLst>
              <a:ext uri="{FF2B5EF4-FFF2-40B4-BE49-F238E27FC236}">
                <a16:creationId xmlns:a16="http://schemas.microsoft.com/office/drawing/2014/main" id="{94CB3337-7901-4438-A951-CC2CDF15FA2E}"/>
              </a:ext>
            </a:extLst>
          </p:cNvPr>
          <p:cNvSpPr txBox="1">
            <a:spLocks/>
          </p:cNvSpPr>
          <p:nvPr/>
        </p:nvSpPr>
        <p:spPr>
          <a:xfrm>
            <a:off x="614293" y="379631"/>
            <a:ext cx="9999407" cy="692085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/>
              <a:t>Prohledávání knihovních zdrojů v Google </a:t>
            </a:r>
            <a:r>
              <a:rPr lang="cs-CZ" dirty="0" err="1"/>
              <a:t>Scholar</a:t>
            </a:r>
            <a:r>
              <a:rPr lang="cs-CZ" dirty="0"/>
              <a:t>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7E148E4-697F-4EA1-A996-4DE036A5703D}"/>
              </a:ext>
            </a:extLst>
          </p:cNvPr>
          <p:cNvSpPr txBox="1">
            <a:spLocks/>
          </p:cNvSpPr>
          <p:nvPr/>
        </p:nvSpPr>
        <p:spPr>
          <a:xfrm>
            <a:off x="720102" y="1279591"/>
            <a:ext cx="10751796" cy="97682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cs-CZ" sz="2400" dirty="0"/>
              <a:t>Zapněte si vzdálený přístup pomocí </a:t>
            </a:r>
            <a:r>
              <a:rPr lang="cs-CZ" sz="2400" dirty="0" err="1"/>
              <a:t>OpenVPN</a:t>
            </a:r>
            <a:r>
              <a:rPr lang="cs-CZ" sz="2400" dirty="0"/>
              <a:t>: </a:t>
            </a:r>
            <a:r>
              <a:rPr lang="cs-CZ" sz="2400" dirty="0">
                <a:solidFill>
                  <a:srgbClr val="0000DC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jak na to</a:t>
            </a:r>
            <a:endParaRPr lang="cs-CZ" sz="2400" dirty="0">
              <a:solidFill>
                <a:srgbClr val="0000DC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cs-CZ" sz="2400" dirty="0"/>
              <a:t>Otevřete nastavení </a:t>
            </a:r>
            <a:r>
              <a:rPr lang="cs-CZ" sz="2400" dirty="0">
                <a:solidFill>
                  <a:srgbClr val="0000DC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Google </a:t>
            </a:r>
            <a:r>
              <a:rPr lang="cs-CZ" sz="2400" dirty="0" err="1">
                <a:solidFill>
                  <a:srgbClr val="0000DC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Scholar</a:t>
            </a:r>
            <a:endParaRPr lang="cs-CZ" sz="2400" dirty="0">
              <a:solidFill>
                <a:srgbClr val="0000DC"/>
              </a:solidFill>
            </a:endParaRPr>
          </a:p>
        </p:txBody>
      </p:sp>
      <p:grpSp>
        <p:nvGrpSpPr>
          <p:cNvPr id="6" name="Skupina 5">
            <a:extLst>
              <a:ext uri="{FF2B5EF4-FFF2-40B4-BE49-F238E27FC236}">
                <a16:creationId xmlns:a16="http://schemas.microsoft.com/office/drawing/2014/main" id="{57B1F719-AB4F-41CC-9A63-7475AE5F2B37}"/>
              </a:ext>
            </a:extLst>
          </p:cNvPr>
          <p:cNvGrpSpPr/>
          <p:nvPr/>
        </p:nvGrpSpPr>
        <p:grpSpPr>
          <a:xfrm>
            <a:off x="1527168" y="2580327"/>
            <a:ext cx="8173656" cy="3898042"/>
            <a:chOff x="1314953" y="2655393"/>
            <a:chExt cx="8192840" cy="3907191"/>
          </a:xfrm>
        </p:grpSpPr>
        <p:pic>
          <p:nvPicPr>
            <p:cNvPr id="4" name="Obrázek 3">
              <a:extLst>
                <a:ext uri="{FF2B5EF4-FFF2-40B4-BE49-F238E27FC236}">
                  <a16:creationId xmlns:a16="http://schemas.microsoft.com/office/drawing/2014/main" id="{7D056B52-5C67-4DB4-A5D4-4E85F8796C6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14953" y="2655393"/>
              <a:ext cx="8192840" cy="3907191"/>
            </a:xfrm>
            <a:prstGeom prst="rect">
              <a:avLst/>
            </a:prstGeom>
          </p:spPr>
        </p:pic>
        <p:sp>
          <p:nvSpPr>
            <p:cNvPr id="5" name="Google Shape;281;p37">
              <a:extLst>
                <a:ext uri="{FF2B5EF4-FFF2-40B4-BE49-F238E27FC236}">
                  <a16:creationId xmlns:a16="http://schemas.microsoft.com/office/drawing/2014/main" id="{738CB9DA-EF07-400C-B87C-F3B18C42C25A}"/>
                </a:ext>
              </a:extLst>
            </p:cNvPr>
            <p:cNvSpPr/>
            <p:nvPr/>
          </p:nvSpPr>
          <p:spPr>
            <a:xfrm>
              <a:off x="1314953" y="5447071"/>
              <a:ext cx="1369254" cy="363794"/>
            </a:xfrm>
            <a:prstGeom prst="rect">
              <a:avLst/>
            </a:prstGeom>
            <a:solidFill>
              <a:srgbClr val="FFFF00">
                <a:alpha val="29440"/>
              </a:srgbClr>
            </a:solidFill>
            <a:ln w="19050" cap="flat" cmpd="sng">
              <a:solidFill>
                <a:srgbClr val="0000D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0433570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>
            <a:extLst>
              <a:ext uri="{FF2B5EF4-FFF2-40B4-BE49-F238E27FC236}">
                <a16:creationId xmlns:a16="http://schemas.microsoft.com/office/drawing/2014/main" id="{5299267D-202B-47C7-AED0-A271F014AAC5}"/>
              </a:ext>
            </a:extLst>
          </p:cNvPr>
          <p:cNvSpPr/>
          <p:nvPr/>
        </p:nvSpPr>
        <p:spPr>
          <a:xfrm>
            <a:off x="727586" y="378730"/>
            <a:ext cx="998957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Font typeface="+mj-lt"/>
              <a:buAutoNum type="arabicPeriod" startAt="3"/>
            </a:pPr>
            <a:r>
              <a:rPr lang="cs-CZ" sz="2400" dirty="0"/>
              <a:t>Vyberte Knihovní odkazy</a:t>
            </a:r>
          </a:p>
          <a:p>
            <a:pPr marL="514350" indent="-514350">
              <a:buFont typeface="+mj-lt"/>
              <a:buAutoNum type="arabicPeriod" startAt="3"/>
            </a:pPr>
            <a:r>
              <a:rPr lang="cs-CZ" sz="2400" dirty="0"/>
              <a:t>Vyhledejte a zaklikněte zdroje pro MU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72F5820F-3C4D-4A55-A56B-DC4ED5FDF8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3335" y="1576826"/>
            <a:ext cx="9345329" cy="4791744"/>
          </a:xfrm>
          <a:prstGeom prst="rect">
            <a:avLst/>
          </a:prstGeom>
        </p:spPr>
      </p:pic>
      <p:sp>
        <p:nvSpPr>
          <p:cNvPr id="8" name="Google Shape;281;p37">
            <a:extLst>
              <a:ext uri="{FF2B5EF4-FFF2-40B4-BE49-F238E27FC236}">
                <a16:creationId xmlns:a16="http://schemas.microsoft.com/office/drawing/2014/main" id="{DD139016-865B-4AD3-9C61-BEF33D1F5494}"/>
              </a:ext>
            </a:extLst>
          </p:cNvPr>
          <p:cNvSpPr/>
          <p:nvPr/>
        </p:nvSpPr>
        <p:spPr>
          <a:xfrm>
            <a:off x="1510692" y="3066057"/>
            <a:ext cx="449913" cy="1127001"/>
          </a:xfrm>
          <a:prstGeom prst="rect">
            <a:avLst/>
          </a:prstGeom>
          <a:solidFill>
            <a:srgbClr val="FFFF00">
              <a:alpha val="29440"/>
            </a:srgbClr>
          </a:solidFill>
          <a:ln w="19050" cap="flat" cmpd="sng">
            <a:solidFill>
              <a:srgbClr val="0000D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867416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hrníček, káva, interiér, stůl&#10;&#10;Popis byl vytvořen automaticky">
            <a:extLst>
              <a:ext uri="{FF2B5EF4-FFF2-40B4-BE49-F238E27FC236}">
                <a16:creationId xmlns:a16="http://schemas.microsoft.com/office/drawing/2014/main" id="{A7D8D4CE-3C6E-40FD-AD69-2B29D52A956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50" r="36733"/>
          <a:stretch/>
        </p:blipFill>
        <p:spPr>
          <a:xfrm>
            <a:off x="6744928" y="10"/>
            <a:ext cx="5447071" cy="6857990"/>
          </a:xfrm>
          <a:prstGeom prst="rect">
            <a:avLst/>
          </a:prstGeom>
          <a:effectLst/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6635F67C-E835-4D6D-85DC-1B788E2062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067" y="250250"/>
            <a:ext cx="5013006" cy="795955"/>
          </a:xfrm>
        </p:spPr>
        <p:txBody>
          <a:bodyPr>
            <a:normAutofit/>
          </a:bodyPr>
          <a:lstStyle/>
          <a:p>
            <a:r>
              <a:rPr lang="cs-CZ" dirty="0"/>
              <a:t>Elektronické knihy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E9232A1-67DC-4221-BCD9-ED9AF23001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5758" y="1163956"/>
            <a:ext cx="6201774" cy="5597683"/>
          </a:xfrm>
        </p:spPr>
        <p:txBody>
          <a:bodyPr>
            <a:normAutofit fontScale="85000" lnSpcReduction="20000"/>
          </a:bodyPr>
          <a:lstStyle/>
          <a:p>
            <a:pPr marL="0" indent="0">
              <a:lnSpc>
                <a:spcPct val="110000"/>
              </a:lnSpc>
              <a:spcBef>
                <a:spcPts val="600"/>
              </a:spcBef>
              <a:buNone/>
            </a:pPr>
            <a:r>
              <a:rPr lang="cs-CZ" sz="2400" dirty="0"/>
              <a:t>Dostupné v předplácených databázích, např.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cs-CZ" sz="2400" dirty="0">
                <a:solidFill>
                  <a:srgbClr val="0000DC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🗸 </a:t>
            </a:r>
            <a:r>
              <a:rPr lang="cs-CZ" sz="2400" dirty="0" err="1">
                <a:solidFill>
                  <a:srgbClr val="0000DC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ProQuest</a:t>
            </a:r>
            <a:r>
              <a:rPr lang="cs-CZ" sz="2400" dirty="0">
                <a:solidFill>
                  <a:srgbClr val="0000DC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cs-CZ" sz="2400" dirty="0" err="1">
                <a:solidFill>
                  <a:srgbClr val="0000DC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Ebook</a:t>
            </a:r>
            <a:r>
              <a:rPr lang="cs-CZ" sz="2400" dirty="0">
                <a:solidFill>
                  <a:srgbClr val="0000DC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cs-CZ" sz="2400" dirty="0" err="1">
                <a:solidFill>
                  <a:srgbClr val="0000DC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Central</a:t>
            </a:r>
            <a:r>
              <a:rPr lang="cs-CZ" sz="2400" dirty="0">
                <a:solidFill>
                  <a:srgbClr val="0000DC"/>
                </a:solidFill>
              </a:rPr>
              <a:t> </a:t>
            </a:r>
            <a:r>
              <a:rPr lang="cs-CZ" sz="2400" dirty="0"/>
              <a:t>(možnost nákupu)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cs-CZ" sz="2400" dirty="0">
                <a:solidFill>
                  <a:srgbClr val="0000DC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 </a:t>
            </a:r>
            <a:r>
              <a:rPr lang="cs-CZ" sz="2400" dirty="0" err="1">
                <a:solidFill>
                  <a:srgbClr val="0000DC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Gruyter</a:t>
            </a:r>
            <a:r>
              <a:rPr lang="cs-CZ" sz="2400" dirty="0">
                <a:solidFill>
                  <a:srgbClr val="0000DC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cs-CZ" sz="2400" dirty="0" err="1">
                <a:solidFill>
                  <a:srgbClr val="0000DC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eBooks</a:t>
            </a:r>
            <a:r>
              <a:rPr lang="cs-CZ" sz="2400" dirty="0">
                <a:solidFill>
                  <a:srgbClr val="0000DC"/>
                </a:solidFill>
              </a:rPr>
              <a:t> </a:t>
            </a:r>
            <a:r>
              <a:rPr lang="cs-CZ" sz="2400" dirty="0"/>
              <a:t>(do 31. 8. 2021)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cs-CZ" sz="2400" dirty="0">
                <a:solidFill>
                  <a:srgbClr val="0000DC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🗸 Oxford </a:t>
            </a:r>
            <a:r>
              <a:rPr lang="cs-CZ" sz="2400" dirty="0" err="1">
                <a:solidFill>
                  <a:srgbClr val="0000DC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Handbooks</a:t>
            </a:r>
            <a:endParaRPr lang="cs-CZ" sz="2400" dirty="0">
              <a:solidFill>
                <a:srgbClr val="0000DC"/>
              </a:solidFill>
            </a:endParaRP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cs-CZ" sz="2400" dirty="0">
                <a:solidFill>
                  <a:srgbClr val="0000DC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🗸️ Sage </a:t>
            </a:r>
            <a:r>
              <a:rPr lang="cs-CZ" sz="2400" dirty="0" err="1">
                <a:solidFill>
                  <a:srgbClr val="0000DC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Knowledge</a:t>
            </a:r>
            <a:endParaRPr lang="cs-CZ" sz="2400" dirty="0">
              <a:solidFill>
                <a:srgbClr val="0000DC"/>
              </a:solidFill>
            </a:endParaRP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cs-CZ" sz="2400" dirty="0">
                <a:solidFill>
                  <a:srgbClr val="0000DC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🗸️ Taylor &amp; Francis</a:t>
            </a:r>
            <a:r>
              <a:rPr lang="cs-CZ" sz="2400" b="1" dirty="0"/>
              <a:t> </a:t>
            </a:r>
            <a:r>
              <a:rPr lang="cs-CZ" sz="2400" dirty="0"/>
              <a:t>(mediální studia)</a:t>
            </a:r>
            <a:endParaRPr lang="cs-CZ" sz="2400" dirty="0">
              <a:solidFill>
                <a:srgbClr val="0000DC"/>
              </a:solidFill>
            </a:endParaRPr>
          </a:p>
          <a:p>
            <a:pPr marL="0" indent="0">
              <a:lnSpc>
                <a:spcPct val="110000"/>
              </a:lnSpc>
              <a:spcBef>
                <a:spcPts val="600"/>
              </a:spcBef>
              <a:buNone/>
            </a:pPr>
            <a:endParaRPr lang="cs-CZ" sz="2400" b="1" dirty="0"/>
          </a:p>
          <a:p>
            <a:pPr marL="0" indent="0">
              <a:lnSpc>
                <a:spcPct val="110000"/>
              </a:lnSpc>
              <a:spcBef>
                <a:spcPts val="600"/>
              </a:spcBef>
              <a:buNone/>
            </a:pPr>
            <a:r>
              <a:rPr lang="cs-CZ" b="1" dirty="0">
                <a:solidFill>
                  <a:srgbClr val="0000DC"/>
                </a:solidFill>
              </a:rPr>
              <a:t>🗸</a:t>
            </a:r>
            <a:r>
              <a:rPr lang="cs-CZ" sz="2400" dirty="0"/>
              <a:t> = </a:t>
            </a:r>
            <a:r>
              <a:rPr lang="cs-CZ" sz="2400" dirty="0" err="1"/>
              <a:t>nalezitelné</a:t>
            </a:r>
            <a:r>
              <a:rPr lang="cs-CZ" sz="2400" dirty="0"/>
              <a:t> v </a:t>
            </a:r>
            <a:r>
              <a:rPr lang="cs-CZ" sz="2400" dirty="0" err="1"/>
              <a:t>discovery.muni</a:t>
            </a:r>
            <a:endParaRPr lang="cs-CZ" sz="2400" dirty="0"/>
          </a:p>
          <a:p>
            <a:pPr marL="0" indent="0">
              <a:lnSpc>
                <a:spcPct val="110000"/>
              </a:lnSpc>
              <a:spcBef>
                <a:spcPts val="600"/>
              </a:spcBef>
              <a:buNone/>
            </a:pPr>
            <a:endParaRPr lang="cs-CZ" sz="2400" dirty="0"/>
          </a:p>
          <a:p>
            <a:pPr marL="0" indent="0">
              <a:lnSpc>
                <a:spcPct val="110000"/>
              </a:lnSpc>
              <a:spcBef>
                <a:spcPts val="600"/>
              </a:spcBef>
              <a:buNone/>
            </a:pPr>
            <a:r>
              <a:rPr lang="cs-CZ" sz="2400" dirty="0"/>
              <a:t>K dispozici bývá PDF, někdy také formáty pro čtečky. Ne vždy vydavatel umožňuje celou knihu stáhnout, vždy je možné čtení v prohlížeči.</a:t>
            </a:r>
          </a:p>
          <a:p>
            <a:pPr marL="0" indent="0">
              <a:lnSpc>
                <a:spcPct val="110000"/>
              </a:lnSpc>
              <a:spcBef>
                <a:spcPts val="600"/>
              </a:spcBef>
              <a:buNone/>
            </a:pPr>
            <a:endParaRPr lang="cs-CZ" sz="1600" dirty="0"/>
          </a:p>
          <a:p>
            <a:pPr marL="0" indent="0">
              <a:lnSpc>
                <a:spcPct val="110000"/>
              </a:lnSpc>
              <a:spcBef>
                <a:spcPts val="600"/>
              </a:spcBef>
              <a:buNone/>
            </a:pPr>
            <a:r>
              <a:rPr lang="cs-CZ" sz="2400" dirty="0"/>
              <a:t>Dostupné volně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cs-CZ" sz="2400" dirty="0">
                <a:solidFill>
                  <a:srgbClr val="0000DC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Projekt </a:t>
            </a:r>
            <a:r>
              <a:rPr lang="cs-CZ" sz="2400" dirty="0" err="1">
                <a:solidFill>
                  <a:srgbClr val="0000DC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Gutenberg</a:t>
            </a:r>
            <a:r>
              <a:rPr lang="cs-CZ" sz="2400" dirty="0"/>
              <a:t>,</a:t>
            </a:r>
            <a:r>
              <a:rPr lang="cs-CZ" sz="2400" dirty="0">
                <a:solidFill>
                  <a:srgbClr val="0000DC"/>
                </a:solidFill>
              </a:rPr>
              <a:t> </a:t>
            </a:r>
            <a:r>
              <a:rPr lang="cs-CZ" sz="2400" dirty="0">
                <a:solidFill>
                  <a:srgbClr val="0000DC"/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Standard </a:t>
            </a:r>
            <a:r>
              <a:rPr lang="cs-CZ" sz="2400" dirty="0" err="1">
                <a:solidFill>
                  <a:srgbClr val="0000DC"/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Ebooks</a:t>
            </a:r>
            <a:r>
              <a:rPr lang="cs-CZ" sz="2400" dirty="0"/>
              <a:t>: knihy bez autorskoprávní ochrany</a:t>
            </a: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EC29F86B-578A-43B2-96A7-1519FCE8AFBF}"/>
              </a:ext>
            </a:extLst>
          </p:cNvPr>
          <p:cNvSpPr/>
          <p:nvPr/>
        </p:nvSpPr>
        <p:spPr>
          <a:xfrm>
            <a:off x="9384993" y="6453862"/>
            <a:ext cx="270676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400" dirty="0" err="1">
                <a:solidFill>
                  <a:schemeClr val="bg1"/>
                </a:solidFill>
              </a:rPr>
              <a:t>Photo</a:t>
            </a:r>
            <a:r>
              <a:rPr lang="cs-CZ" sz="1400" dirty="0">
                <a:solidFill>
                  <a:schemeClr val="bg1"/>
                </a:solidFill>
              </a:rPr>
              <a:t> by </a:t>
            </a:r>
            <a:r>
              <a:rPr lang="cs-CZ" sz="1400" dirty="0" err="1">
                <a:solidFill>
                  <a:schemeClr val="bg1"/>
                </a:solidFill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Aliis</a:t>
            </a:r>
            <a:r>
              <a:rPr lang="cs-CZ" sz="1400" dirty="0">
                <a:solidFill>
                  <a:schemeClr val="bg1"/>
                </a:solidFill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cs-CZ" sz="1400" dirty="0" err="1">
                <a:solidFill>
                  <a:schemeClr val="bg1"/>
                </a:solidFill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Sinisalu</a:t>
            </a:r>
            <a:r>
              <a:rPr lang="cs-CZ" sz="1400" dirty="0">
                <a:solidFill>
                  <a:schemeClr val="bg1"/>
                </a:solidFill>
              </a:rPr>
              <a:t> on </a:t>
            </a:r>
            <a:r>
              <a:rPr lang="cs-CZ" sz="1400" dirty="0" err="1">
                <a:solidFill>
                  <a:schemeClr val="bg1"/>
                </a:solidFill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Unsplash</a:t>
            </a:r>
            <a:endParaRPr lang="cs-CZ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53894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F188F2B-19F5-4A4A-862D-886A6D9B1D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609" y="326191"/>
            <a:ext cx="10515600" cy="983226"/>
          </a:xfrm>
        </p:spPr>
        <p:txBody>
          <a:bodyPr>
            <a:noAutofit/>
          </a:bodyPr>
          <a:lstStyle/>
          <a:p>
            <a:r>
              <a:rPr lang="cs-CZ" sz="3600"/>
              <a:t>Vybrané multioborové databáze</a:t>
            </a:r>
            <a:endParaRPr lang="cs-CZ" sz="36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A88510A-1D17-4F7E-9C00-457D31F6A7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8734" y="1411763"/>
            <a:ext cx="8770832" cy="4864356"/>
          </a:xfrm>
        </p:spPr>
        <p:txBody>
          <a:bodyPr numCol="1" spcCol="360000">
            <a:normAutofit/>
          </a:bodyPr>
          <a:lstStyle/>
          <a:p>
            <a:r>
              <a:rPr lang="cs-CZ" sz="2400" dirty="0"/>
              <a:t>nespoléhat se na algoritmus společných vyhledávačů</a:t>
            </a:r>
          </a:p>
          <a:p>
            <a:r>
              <a:rPr lang="cs-CZ" sz="2400" dirty="0"/>
              <a:t>jiné možnosti vyhledávání a procházení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sz="2800" dirty="0">
                <a:solidFill>
                  <a:srgbClr val="0000DC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🗸 </a:t>
            </a:r>
            <a:r>
              <a:rPr lang="cs-CZ" dirty="0">
                <a:solidFill>
                  <a:srgbClr val="0000DC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JSTOR</a:t>
            </a:r>
            <a:endParaRPr lang="cs-CZ" dirty="0">
              <a:solidFill>
                <a:srgbClr val="0000DC"/>
              </a:solidFill>
            </a:endParaRPr>
          </a:p>
          <a:p>
            <a:pPr marL="0" indent="0">
              <a:buNone/>
            </a:pPr>
            <a:r>
              <a:rPr lang="cs-CZ" sz="2800" dirty="0">
                <a:solidFill>
                  <a:srgbClr val="0000DC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🗸 </a:t>
            </a:r>
            <a:r>
              <a:rPr lang="cs-CZ" dirty="0">
                <a:solidFill>
                  <a:srgbClr val="0000DC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Taylor &amp; Francis</a:t>
            </a:r>
            <a:endParaRPr lang="cs-CZ" dirty="0">
              <a:solidFill>
                <a:srgbClr val="0000DC"/>
              </a:solidFill>
            </a:endParaRPr>
          </a:p>
          <a:p>
            <a:pPr marL="0" indent="0">
              <a:buNone/>
            </a:pPr>
            <a:r>
              <a:rPr lang="cs-CZ" sz="2800" dirty="0">
                <a:solidFill>
                  <a:srgbClr val="0000DC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🗸 </a:t>
            </a:r>
            <a:r>
              <a:rPr lang="cs-CZ" dirty="0">
                <a:solidFill>
                  <a:srgbClr val="0000DC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Science Direct</a:t>
            </a:r>
            <a:endParaRPr lang="cs-CZ" dirty="0">
              <a:solidFill>
                <a:srgbClr val="0000DC"/>
              </a:solidFill>
            </a:endParaRPr>
          </a:p>
          <a:p>
            <a:pPr marL="0" indent="0">
              <a:buNone/>
            </a:pPr>
            <a:r>
              <a:rPr lang="cs-CZ" dirty="0" err="1">
                <a:solidFill>
                  <a:srgbClr val="0000DC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ProQuest</a:t>
            </a:r>
            <a:r>
              <a:rPr lang="cs-CZ" dirty="0">
                <a:solidFill>
                  <a:srgbClr val="0000DC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cs-CZ" dirty="0" err="1">
                <a:solidFill>
                  <a:srgbClr val="0000DC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Central</a:t>
            </a:r>
            <a:endParaRPr lang="cs-CZ" dirty="0">
              <a:solidFill>
                <a:srgbClr val="0000DC"/>
              </a:solidFill>
            </a:endParaRPr>
          </a:p>
          <a:p>
            <a:pPr marL="0" indent="0">
              <a:buNone/>
            </a:pPr>
            <a:r>
              <a:rPr lang="cs-CZ" sz="2800" dirty="0">
                <a:solidFill>
                  <a:srgbClr val="0000DC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🗸 </a:t>
            </a:r>
            <a:r>
              <a:rPr lang="cs-CZ" dirty="0" err="1">
                <a:solidFill>
                  <a:srgbClr val="0000DC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SpringerLink</a:t>
            </a:r>
            <a:endParaRPr lang="cs-CZ" dirty="0">
              <a:solidFill>
                <a:srgbClr val="0000DC"/>
              </a:solidFill>
            </a:endParaRPr>
          </a:p>
          <a:p>
            <a:pPr marL="0" indent="0">
              <a:buNone/>
            </a:pPr>
            <a:r>
              <a:rPr lang="cs-CZ" sz="2800" dirty="0">
                <a:solidFill>
                  <a:srgbClr val="0000DC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🗸 </a:t>
            </a:r>
            <a:r>
              <a:rPr lang="cs-CZ" dirty="0" err="1">
                <a:solidFill>
                  <a:srgbClr val="0000DC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Wiley</a:t>
            </a:r>
            <a:endParaRPr lang="cs-CZ" dirty="0">
              <a:solidFill>
                <a:srgbClr val="0000DC"/>
              </a:solidFill>
            </a:endParaRPr>
          </a:p>
        </p:txBody>
      </p:sp>
      <p:sp>
        <p:nvSpPr>
          <p:cNvPr id="4" name="Zástupný obsah 2">
            <a:extLst>
              <a:ext uri="{FF2B5EF4-FFF2-40B4-BE49-F238E27FC236}">
                <a16:creationId xmlns:a16="http://schemas.microsoft.com/office/drawing/2014/main" id="{F6AEB9C2-15DA-4E8A-A800-3A23DEF36E67}"/>
              </a:ext>
            </a:extLst>
          </p:cNvPr>
          <p:cNvSpPr txBox="1">
            <a:spLocks/>
          </p:cNvSpPr>
          <p:nvPr/>
        </p:nvSpPr>
        <p:spPr>
          <a:xfrm>
            <a:off x="762274" y="1309417"/>
            <a:ext cx="11586258" cy="127881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dirty="0"/>
          </a:p>
        </p:txBody>
      </p:sp>
      <p:pic>
        <p:nvPicPr>
          <p:cNvPr id="1026" name="Picture 2" descr="JSTOR - Wikipedia">
            <a:extLst>
              <a:ext uri="{FF2B5EF4-FFF2-40B4-BE49-F238E27FC236}">
                <a16:creationId xmlns:a16="http://schemas.microsoft.com/office/drawing/2014/main" id="{A0FA23D2-4C90-4B2D-BCFA-1FC9D1ACF7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2418" y="2916886"/>
            <a:ext cx="718927" cy="976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ome | Taylor &amp; Francis Group">
            <a:extLst>
              <a:ext uri="{FF2B5EF4-FFF2-40B4-BE49-F238E27FC236}">
                <a16:creationId xmlns:a16="http://schemas.microsoft.com/office/drawing/2014/main" id="{9628086C-6B5C-4898-8B9D-7D102D9F86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7349" y="3315838"/>
            <a:ext cx="2767723" cy="511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n Introduction to ScienceDirect - New Trends in English Language Teaching  and Testing">
            <a:extLst>
              <a:ext uri="{FF2B5EF4-FFF2-40B4-BE49-F238E27FC236}">
                <a16:creationId xmlns:a16="http://schemas.microsoft.com/office/drawing/2014/main" id="{4D5BAC0F-AD24-4C7A-A80D-3978314B60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8945" y="2840260"/>
            <a:ext cx="2415094" cy="141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Log in - ProQuest - ProQuest Central - ProQuest">
            <a:extLst>
              <a:ext uri="{FF2B5EF4-FFF2-40B4-BE49-F238E27FC236}">
                <a16:creationId xmlns:a16="http://schemas.microsoft.com/office/drawing/2014/main" id="{CCD62CF9-FD8B-4580-9B2B-B9E406CBAA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8786" y="4530784"/>
            <a:ext cx="2744259" cy="652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Springer logo | WLF5">
            <a:extLst>
              <a:ext uri="{FF2B5EF4-FFF2-40B4-BE49-F238E27FC236}">
                <a16:creationId xmlns:a16="http://schemas.microsoft.com/office/drawing/2014/main" id="{EAB83D07-257F-4205-A37E-41F81DBFE1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0357" y="4338924"/>
            <a:ext cx="2242653" cy="1688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>
            <a:extLst>
              <a:ext uri="{FF2B5EF4-FFF2-40B4-BE49-F238E27FC236}">
                <a16:creationId xmlns:a16="http://schemas.microsoft.com/office/drawing/2014/main" id="{D9CFE1A2-F12D-44D3-8F48-6792AF02D3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7145" y="5667049"/>
            <a:ext cx="2971800" cy="73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73454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F188F2B-19F5-4A4A-862D-886A6D9B1D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477" y="550895"/>
            <a:ext cx="6635304" cy="758521"/>
          </a:xfrm>
        </p:spPr>
        <p:txBody>
          <a:bodyPr>
            <a:noAutofit/>
          </a:bodyPr>
          <a:lstStyle/>
          <a:p>
            <a:r>
              <a:rPr lang="cs-CZ" sz="3600" dirty="0"/>
              <a:t>Vybrané časopisecké databáze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A88510A-1D17-4F7E-9C00-457D31F6A7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1477" y="1460006"/>
            <a:ext cx="6722349" cy="1052535"/>
          </a:xfrm>
        </p:spPr>
        <p:txBody>
          <a:bodyPr numCol="1" spcCol="360000">
            <a:normAutofit fontScale="77500" lnSpcReduction="20000"/>
          </a:bodyPr>
          <a:lstStyle/>
          <a:p>
            <a:pPr marL="0" indent="0">
              <a:buNone/>
            </a:pPr>
            <a:r>
              <a:rPr lang="cs-CZ" dirty="0">
                <a:solidFill>
                  <a:srgbClr val="0000DC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Chicago University </a:t>
            </a:r>
            <a:r>
              <a:rPr lang="cs-CZ" dirty="0" err="1">
                <a:solidFill>
                  <a:srgbClr val="0000DC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Press</a:t>
            </a:r>
            <a:r>
              <a:rPr lang="cs-CZ" dirty="0">
                <a:solidFill>
                  <a:srgbClr val="0000DC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cs-CZ" dirty="0" err="1">
                <a:solidFill>
                  <a:srgbClr val="0000DC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journals</a:t>
            </a:r>
            <a:r>
              <a:rPr lang="cs-CZ" dirty="0">
                <a:solidFill>
                  <a:srgbClr val="0000DC"/>
                </a:solidFill>
              </a:rPr>
              <a:t> </a:t>
            </a:r>
            <a:r>
              <a:rPr lang="cs-CZ" dirty="0"/>
              <a:t>(do 30. 11. 2020)</a:t>
            </a:r>
          </a:p>
          <a:p>
            <a:pPr marL="0" indent="0">
              <a:buNone/>
            </a:pPr>
            <a:r>
              <a:rPr lang="cs-CZ" sz="2800" dirty="0">
                <a:solidFill>
                  <a:srgbClr val="0000DC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🗸️ </a:t>
            </a:r>
            <a:r>
              <a:rPr lang="cs-CZ" dirty="0">
                <a:solidFill>
                  <a:srgbClr val="0000DC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Oxford </a:t>
            </a:r>
            <a:r>
              <a:rPr lang="cs-CZ" dirty="0" err="1">
                <a:solidFill>
                  <a:srgbClr val="0000DC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Journals</a:t>
            </a:r>
            <a:endParaRPr lang="cs-CZ" dirty="0">
              <a:solidFill>
                <a:srgbClr val="0000DC"/>
              </a:solidFill>
            </a:endParaRPr>
          </a:p>
          <a:p>
            <a:pPr marL="0" indent="0">
              <a:buNone/>
            </a:pPr>
            <a:r>
              <a:rPr lang="cs-CZ" sz="2800" dirty="0">
                <a:solidFill>
                  <a:srgbClr val="0000DC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🗸️ </a:t>
            </a:r>
            <a:r>
              <a:rPr lang="cs-CZ" dirty="0">
                <a:solidFill>
                  <a:srgbClr val="0000DC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Sage </a:t>
            </a:r>
            <a:r>
              <a:rPr lang="cs-CZ" dirty="0" err="1">
                <a:solidFill>
                  <a:srgbClr val="0000DC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Journals</a:t>
            </a:r>
            <a:endParaRPr lang="cs-CZ" dirty="0">
              <a:solidFill>
                <a:srgbClr val="0000DC"/>
              </a:solidFill>
            </a:endParaRPr>
          </a:p>
          <a:p>
            <a:pPr marL="0" indent="0">
              <a:buNone/>
            </a:pPr>
            <a:endParaRPr lang="cs-CZ" dirty="0"/>
          </a:p>
        </p:txBody>
      </p:sp>
      <p:sp>
        <p:nvSpPr>
          <p:cNvPr id="5" name="Nadpis 1">
            <a:extLst>
              <a:ext uri="{FF2B5EF4-FFF2-40B4-BE49-F238E27FC236}">
                <a16:creationId xmlns:a16="http://schemas.microsoft.com/office/drawing/2014/main" id="{A3460D1D-965F-4BE3-A2ED-E2CF4F4B08C0}"/>
              </a:ext>
            </a:extLst>
          </p:cNvPr>
          <p:cNvSpPr txBox="1">
            <a:spLocks/>
          </p:cNvSpPr>
          <p:nvPr/>
        </p:nvSpPr>
        <p:spPr>
          <a:xfrm>
            <a:off x="531477" y="2824842"/>
            <a:ext cx="6281215" cy="8856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600" dirty="0"/>
              <a:t>Vybrané tematické databáze</a:t>
            </a:r>
          </a:p>
        </p:txBody>
      </p:sp>
      <p:sp>
        <p:nvSpPr>
          <p:cNvPr id="6" name="Zástupný obsah 2">
            <a:extLst>
              <a:ext uri="{FF2B5EF4-FFF2-40B4-BE49-F238E27FC236}">
                <a16:creationId xmlns:a16="http://schemas.microsoft.com/office/drawing/2014/main" id="{A7E759AE-6222-4144-86F8-59784BA70ADF}"/>
              </a:ext>
            </a:extLst>
          </p:cNvPr>
          <p:cNvSpPr txBox="1">
            <a:spLocks/>
          </p:cNvSpPr>
          <p:nvPr/>
        </p:nvSpPr>
        <p:spPr>
          <a:xfrm>
            <a:off x="531477" y="3745342"/>
            <a:ext cx="8101778" cy="2786468"/>
          </a:xfrm>
          <a:prstGeom prst="rect">
            <a:avLst/>
          </a:prstGeom>
        </p:spPr>
        <p:txBody>
          <a:bodyPr vert="horz" lIns="91440" tIns="45720" rIns="91440" bIns="45720" numCol="1" spcCol="36000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dirty="0">
                <a:solidFill>
                  <a:srgbClr val="0000DC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GALE </a:t>
            </a:r>
            <a:r>
              <a:rPr lang="cs-CZ" dirty="0" err="1">
                <a:solidFill>
                  <a:srgbClr val="0000DC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Literary</a:t>
            </a:r>
            <a:r>
              <a:rPr lang="cs-CZ" dirty="0">
                <a:solidFill>
                  <a:srgbClr val="0000DC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cs-CZ" dirty="0" err="1">
                <a:solidFill>
                  <a:srgbClr val="0000DC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Sources</a:t>
            </a:r>
            <a:endParaRPr lang="cs-CZ" dirty="0">
              <a:solidFill>
                <a:srgbClr val="0000DC"/>
              </a:solidFill>
            </a:endParaRPr>
          </a:p>
          <a:p>
            <a:pPr lvl="1"/>
            <a:r>
              <a:rPr lang="cs-CZ" dirty="0"/>
              <a:t>literární věda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solidFill>
                  <a:srgbClr val="0000DC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Art</a:t>
            </a:r>
            <a:r>
              <a:rPr lang="cs-CZ" dirty="0">
                <a:solidFill>
                  <a:srgbClr val="0000DC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 &amp;</a:t>
            </a:r>
            <a:r>
              <a:rPr lang="en-US" dirty="0">
                <a:solidFill>
                  <a:srgbClr val="0000DC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Humanities</a:t>
            </a:r>
            <a:r>
              <a:rPr lang="cs-CZ" dirty="0">
                <a:solidFill>
                  <a:srgbClr val="0000DC"/>
                </a:solidFill>
              </a:rPr>
              <a:t> </a:t>
            </a:r>
            <a:r>
              <a:rPr lang="cs-CZ" dirty="0"/>
              <a:t>(</a:t>
            </a:r>
            <a:r>
              <a:rPr lang="cs-CZ" dirty="0" err="1"/>
              <a:t>ProQuest</a:t>
            </a:r>
            <a:r>
              <a:rPr lang="cs-CZ" dirty="0"/>
              <a:t>)</a:t>
            </a:r>
          </a:p>
          <a:p>
            <a:pPr lvl="1"/>
            <a:r>
              <a:rPr lang="cs-CZ" dirty="0"/>
              <a:t>design, umění, </a:t>
            </a:r>
            <a:r>
              <a:rPr lang="cs-CZ" dirty="0" err="1"/>
              <a:t>kulturální</a:t>
            </a:r>
            <a:r>
              <a:rPr lang="cs-CZ" dirty="0"/>
              <a:t> studia</a:t>
            </a:r>
          </a:p>
          <a:p>
            <a:pPr marL="0" indent="0">
              <a:buNone/>
            </a:pPr>
            <a:r>
              <a:rPr lang="cs-CZ" sz="2800" dirty="0">
                <a:solidFill>
                  <a:srgbClr val="0000DC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🗸️ </a:t>
            </a:r>
            <a:r>
              <a:rPr lang="cs-CZ" dirty="0">
                <a:solidFill>
                  <a:srgbClr val="0000DC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Oxford Music Online</a:t>
            </a:r>
            <a:endParaRPr lang="cs-CZ" dirty="0">
              <a:solidFill>
                <a:srgbClr val="0000DC"/>
              </a:solidFill>
            </a:endParaRPr>
          </a:p>
          <a:p>
            <a:pPr lvl="1"/>
            <a:r>
              <a:rPr lang="cs-CZ" dirty="0" err="1"/>
              <a:t>Grove</a:t>
            </a:r>
            <a:r>
              <a:rPr lang="cs-CZ" dirty="0"/>
              <a:t> Music Online, </a:t>
            </a:r>
            <a:r>
              <a:rPr lang="cs-CZ" dirty="0" err="1"/>
              <a:t>The</a:t>
            </a:r>
            <a:r>
              <a:rPr lang="cs-CZ" dirty="0"/>
              <a:t> Oxford </a:t>
            </a:r>
            <a:r>
              <a:rPr lang="cs-CZ" dirty="0" err="1"/>
              <a:t>Companion</a:t>
            </a:r>
            <a:r>
              <a:rPr lang="cs-CZ" dirty="0"/>
              <a:t> to Music (2011), Oxford </a:t>
            </a:r>
            <a:r>
              <a:rPr lang="cs-CZ" dirty="0" err="1"/>
              <a:t>Dictionary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Music (2013)</a:t>
            </a:r>
          </a:p>
          <a:p>
            <a:pPr marL="0" indent="0">
              <a:buNone/>
            </a:pPr>
            <a:r>
              <a:rPr lang="cs-CZ" sz="2800" dirty="0">
                <a:solidFill>
                  <a:srgbClr val="0000DC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🗸️ </a:t>
            </a:r>
            <a:r>
              <a:rPr lang="en-US" dirty="0">
                <a:solidFill>
                  <a:srgbClr val="0000DC"/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RILM Abstracts of Music Literature</a:t>
            </a:r>
            <a:endParaRPr lang="cs-CZ" dirty="0">
              <a:solidFill>
                <a:srgbClr val="0000DC"/>
              </a:solidFill>
            </a:endParaRPr>
          </a:p>
          <a:p>
            <a:pPr lvl="1"/>
            <a:r>
              <a:rPr lang="cs-CZ" dirty="0"/>
              <a:t>bibliografie pro hudební vědu</a:t>
            </a:r>
          </a:p>
        </p:txBody>
      </p:sp>
      <p:pic>
        <p:nvPicPr>
          <p:cNvPr id="2050" name="Picture 2" descr="A Message from University of Chicago Press Director Garrett Kiely | The  Chicago Blog | The Chicago Blog">
            <a:extLst>
              <a:ext uri="{FF2B5EF4-FFF2-40B4-BE49-F238E27FC236}">
                <a16:creationId xmlns:a16="http://schemas.microsoft.com/office/drawing/2014/main" id="{B6AA4E77-EE76-423F-9236-C030C192B5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4788" y="1691295"/>
            <a:ext cx="528084" cy="75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Oxford University Press">
            <a:extLst>
              <a:ext uri="{FF2B5EF4-FFF2-40B4-BE49-F238E27FC236}">
                <a16:creationId xmlns:a16="http://schemas.microsoft.com/office/drawing/2014/main" id="{E1FAB707-8E19-4A24-8C40-0824AD3141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4033" y="1312576"/>
            <a:ext cx="1773180" cy="503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SAGE Journals: Your gateway to world-class research journals">
            <a:extLst>
              <a:ext uri="{FF2B5EF4-FFF2-40B4-BE49-F238E27FC236}">
                <a16:creationId xmlns:a16="http://schemas.microsoft.com/office/drawing/2014/main" id="{DF454CDD-3BA1-4476-A1C9-F3AF5AB38C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5922" y="2325027"/>
            <a:ext cx="2373014" cy="375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Gale Literature | Anne Arundel County Public Library">
            <a:extLst>
              <a:ext uri="{FF2B5EF4-FFF2-40B4-BE49-F238E27FC236}">
                <a16:creationId xmlns:a16="http://schemas.microsoft.com/office/drawing/2014/main" id="{7CFF1AB5-FA16-41C7-A7EB-9E3D66768A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5473" y="3710449"/>
            <a:ext cx="2048127" cy="881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Obrázek 9" descr="Obsah obrázku text&#10;&#10;Popis byl vytvořen automaticky">
            <a:extLst>
              <a:ext uri="{FF2B5EF4-FFF2-40B4-BE49-F238E27FC236}">
                <a16:creationId xmlns:a16="http://schemas.microsoft.com/office/drawing/2014/main" id="{D74926DB-6A3A-411C-8096-CCDC88AAED9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8217" y="4970228"/>
            <a:ext cx="1748996" cy="820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9081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E3D4796-65D4-426C-ADFE-C0F7DF1E6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528" y="401025"/>
            <a:ext cx="5150708" cy="1041357"/>
          </a:xfrm>
        </p:spPr>
        <p:txBody>
          <a:bodyPr/>
          <a:lstStyle/>
          <a:p>
            <a:r>
              <a:rPr lang="cs-CZ" dirty="0"/>
              <a:t>Citační databáze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F9E0A9A-336F-4494-AB45-134175C092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4528" y="1728456"/>
            <a:ext cx="5898291" cy="4662616"/>
          </a:xfrm>
        </p:spPr>
        <p:txBody>
          <a:bodyPr>
            <a:normAutofit fontScale="85000" lnSpcReduction="20000"/>
          </a:bodyPr>
          <a:lstStyle/>
          <a:p>
            <a:r>
              <a:rPr lang="cs-CZ" dirty="0"/>
              <a:t>peer-</a:t>
            </a:r>
            <a:r>
              <a:rPr lang="cs-CZ" dirty="0" err="1"/>
              <a:t>reviewed</a:t>
            </a:r>
            <a:r>
              <a:rPr lang="cs-CZ" dirty="0"/>
              <a:t> články, knihy a konferenční sborníky</a:t>
            </a:r>
          </a:p>
          <a:p>
            <a:r>
              <a:rPr lang="cs-CZ" dirty="0"/>
              <a:t>kritéria pro výběr obsahu</a:t>
            </a:r>
          </a:p>
          <a:p>
            <a:r>
              <a:rPr lang="cs-CZ" dirty="0"/>
              <a:t>citační metriky: h-index, </a:t>
            </a:r>
            <a:r>
              <a:rPr lang="cs-CZ" dirty="0" err="1"/>
              <a:t>Journal</a:t>
            </a:r>
            <a:r>
              <a:rPr lang="cs-CZ" dirty="0"/>
              <a:t> </a:t>
            </a:r>
            <a:r>
              <a:rPr lang="cs-CZ" dirty="0" err="1"/>
              <a:t>Impact</a:t>
            </a:r>
            <a:r>
              <a:rPr lang="cs-CZ" dirty="0"/>
              <a:t> </a:t>
            </a:r>
            <a:r>
              <a:rPr lang="cs-CZ" dirty="0" err="1"/>
              <a:t>Factor</a:t>
            </a:r>
            <a:r>
              <a:rPr lang="cs-CZ" dirty="0"/>
              <a:t> (</a:t>
            </a:r>
            <a:r>
              <a:rPr lang="cs-CZ" dirty="0" err="1"/>
              <a:t>WoS</a:t>
            </a:r>
            <a:r>
              <a:rPr lang="cs-CZ" dirty="0"/>
              <a:t>), </a:t>
            </a:r>
            <a:r>
              <a:rPr lang="cs-CZ" dirty="0" err="1"/>
              <a:t>CiteScore</a:t>
            </a:r>
            <a:r>
              <a:rPr lang="cs-CZ" dirty="0"/>
              <a:t> (Scopus)</a:t>
            </a:r>
          </a:p>
          <a:p>
            <a:r>
              <a:rPr lang="cs-CZ" dirty="0"/>
              <a:t>analýza výsledků</a:t>
            </a:r>
          </a:p>
          <a:p>
            <a:r>
              <a:rPr lang="cs-CZ" dirty="0"/>
              <a:t>osobní účet, historie vyhledávání, aletry</a:t>
            </a:r>
          </a:p>
          <a:p>
            <a:r>
              <a:rPr lang="cs-CZ" dirty="0"/>
              <a:t>odkazy na plné texty</a:t>
            </a:r>
          </a:p>
          <a:p>
            <a:endParaRPr lang="cs-CZ" dirty="0"/>
          </a:p>
          <a:p>
            <a:pPr marL="0" indent="0">
              <a:buNone/>
            </a:pPr>
            <a:r>
              <a:rPr lang="cs-CZ" dirty="0">
                <a:solidFill>
                  <a:srgbClr val="0000DC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Web </a:t>
            </a:r>
            <a:r>
              <a:rPr lang="cs-CZ" dirty="0" err="1">
                <a:solidFill>
                  <a:srgbClr val="0000DC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of</a:t>
            </a:r>
            <a:r>
              <a:rPr lang="cs-CZ" dirty="0">
                <a:solidFill>
                  <a:srgbClr val="0000DC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Science</a:t>
            </a:r>
            <a:endParaRPr lang="cs-CZ" dirty="0">
              <a:solidFill>
                <a:srgbClr val="0000DC"/>
              </a:solidFill>
            </a:endParaRPr>
          </a:p>
          <a:p>
            <a:pPr lvl="1"/>
            <a:r>
              <a:rPr lang="cs-CZ" dirty="0"/>
              <a:t>1945+</a:t>
            </a:r>
          </a:p>
          <a:p>
            <a:pPr marL="0" indent="0">
              <a:buNone/>
            </a:pPr>
            <a:r>
              <a:rPr lang="cs-CZ" dirty="0">
                <a:solidFill>
                  <a:srgbClr val="0000DC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Scopus</a:t>
            </a:r>
            <a:endParaRPr lang="cs-CZ" dirty="0">
              <a:solidFill>
                <a:srgbClr val="0000DC"/>
              </a:solidFill>
            </a:endParaRPr>
          </a:p>
          <a:p>
            <a:pPr lvl="1"/>
            <a:r>
              <a:rPr lang="cs-CZ" dirty="0"/>
              <a:t>1970+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5A8CDCAF-8209-45F3-A4FE-BB944D5C63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9129" y="3858463"/>
            <a:ext cx="5708564" cy="2532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76DED16F-DF16-46BE-9B84-89A4394ADE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9130" y="817239"/>
            <a:ext cx="5619318" cy="24609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775353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C079406-F277-4720-928C-F6A3E6BEB2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287" y="1027612"/>
            <a:ext cx="4433751" cy="854076"/>
          </a:xfrm>
        </p:spPr>
        <p:txBody>
          <a:bodyPr/>
          <a:lstStyle/>
          <a:p>
            <a:r>
              <a:rPr lang="cs-CZ" dirty="0"/>
              <a:t>Osnova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609041B-3D3F-4EBF-B833-B4DE1FE952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1287" y="2454876"/>
            <a:ext cx="5645477" cy="2786429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cs-CZ" sz="1800" dirty="0">
                <a:solidFill>
                  <a:srgbClr val="0000DC"/>
                </a:solidFill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Vyhledávání tištěných knih a časopisů</a:t>
            </a:r>
            <a:endParaRPr lang="cs-CZ" sz="1800" dirty="0">
              <a:solidFill>
                <a:srgbClr val="0000DC"/>
              </a:solidFill>
            </a:endParaRPr>
          </a:p>
          <a:p>
            <a:pPr>
              <a:lnSpc>
                <a:spcPct val="120000"/>
              </a:lnSpc>
            </a:pPr>
            <a:r>
              <a:rPr lang="cs-CZ" sz="1800" dirty="0">
                <a:solidFill>
                  <a:srgbClr val="0000DC"/>
                </a:solidFill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Vyhledávání elektronických knih, článků a dalších zdrojů</a:t>
            </a:r>
            <a:endParaRPr lang="cs-CZ" sz="1800" dirty="0">
              <a:solidFill>
                <a:srgbClr val="0000DC"/>
              </a:solidFill>
            </a:endParaRPr>
          </a:p>
          <a:p>
            <a:pPr>
              <a:lnSpc>
                <a:spcPct val="120000"/>
              </a:lnSpc>
            </a:pPr>
            <a:r>
              <a:rPr lang="cs-CZ" sz="1800" dirty="0">
                <a:solidFill>
                  <a:srgbClr val="0000DC"/>
                </a:solidFill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Vyhledávací tipy</a:t>
            </a:r>
            <a:endParaRPr lang="cs-CZ" sz="1800" dirty="0">
              <a:solidFill>
                <a:srgbClr val="0000DC"/>
              </a:solidFill>
            </a:endParaRPr>
          </a:p>
          <a:p>
            <a:pPr>
              <a:lnSpc>
                <a:spcPct val="120000"/>
              </a:lnSpc>
            </a:pPr>
            <a:r>
              <a:rPr lang="cs-CZ" sz="1800" dirty="0">
                <a:solidFill>
                  <a:srgbClr val="0000DC"/>
                </a:solidFill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Správa a organizace zdrojů</a:t>
            </a:r>
            <a:endParaRPr lang="cs-CZ" sz="1800" dirty="0">
              <a:solidFill>
                <a:srgbClr val="0000DC"/>
              </a:solidFill>
            </a:endParaRPr>
          </a:p>
          <a:p>
            <a:pPr>
              <a:lnSpc>
                <a:spcPct val="120000"/>
              </a:lnSpc>
            </a:pPr>
            <a:r>
              <a:rPr lang="cs-CZ" sz="1800" dirty="0">
                <a:solidFill>
                  <a:srgbClr val="0000DC"/>
                </a:solidFill>
                <a:hlinkClick r:id="rId7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Publikování (Open Science, autorské identifikátory)</a:t>
            </a:r>
            <a:endParaRPr lang="cs-CZ" sz="1800" dirty="0">
              <a:solidFill>
                <a:srgbClr val="0000DC"/>
              </a:solidFill>
            </a:endParaRPr>
          </a:p>
          <a:p>
            <a:pPr>
              <a:lnSpc>
                <a:spcPct val="120000"/>
              </a:lnSpc>
            </a:pPr>
            <a:r>
              <a:rPr lang="cs-CZ" sz="1800" dirty="0">
                <a:solidFill>
                  <a:srgbClr val="0000DC"/>
                </a:solidFill>
                <a:hlinkClick r:id="rId8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Získávání zdrojů a služby Ústřední knihovny</a:t>
            </a:r>
            <a:endParaRPr lang="cs-CZ" sz="1800" dirty="0">
              <a:solidFill>
                <a:srgbClr val="0000DC"/>
              </a:solidFill>
            </a:endParaRPr>
          </a:p>
        </p:txBody>
      </p:sp>
      <p:pic>
        <p:nvPicPr>
          <p:cNvPr id="5" name="Obrázek 4" descr="Obsah obrázku hrníček, káva, stůl, vsedě&#10;&#10;Popis byl vytvořen automaticky">
            <a:extLst>
              <a:ext uri="{FF2B5EF4-FFF2-40B4-BE49-F238E27FC236}">
                <a16:creationId xmlns:a16="http://schemas.microsoft.com/office/drawing/2014/main" id="{32AE7DF7-5C71-4DD4-9852-001486E95C1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00" t="-998" r="18646" b="998"/>
          <a:stretch/>
        </p:blipFill>
        <p:spPr>
          <a:xfrm>
            <a:off x="6341806" y="-56954"/>
            <a:ext cx="5908692" cy="6914953"/>
          </a:xfrm>
          <a:prstGeom prst="rect">
            <a:avLst/>
          </a:prstGeom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BAEC8D14-5EAE-430A-A700-B77B9577308A}"/>
              </a:ext>
            </a:extLst>
          </p:cNvPr>
          <p:cNvSpPr/>
          <p:nvPr/>
        </p:nvSpPr>
        <p:spPr>
          <a:xfrm>
            <a:off x="8877990" y="6481763"/>
            <a:ext cx="316041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Photo by </a:t>
            </a:r>
            <a:r>
              <a:rPr lang="en-US" sz="1400" dirty="0">
                <a:solidFill>
                  <a:schemeClr val="bg1"/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Danielle MacInnes</a:t>
            </a:r>
            <a:r>
              <a:rPr lang="en-US" sz="1400" dirty="0">
                <a:solidFill>
                  <a:schemeClr val="bg1"/>
                </a:solidFill>
              </a:rPr>
              <a:t> on </a:t>
            </a:r>
            <a:r>
              <a:rPr lang="en-US" sz="1400" dirty="0" err="1">
                <a:solidFill>
                  <a:schemeClr val="bg1"/>
                </a:solidFill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Unsplash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39773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EF75613-7365-4C93-867E-2D478601AA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173" y="318939"/>
            <a:ext cx="3321708" cy="1295677"/>
          </a:xfrm>
        </p:spPr>
        <p:txBody>
          <a:bodyPr>
            <a:normAutofit fontScale="90000"/>
          </a:bodyPr>
          <a:lstStyle/>
          <a:p>
            <a:r>
              <a:rPr lang="cs-CZ" dirty="0"/>
              <a:t>Noviny</a:t>
            </a:r>
            <a:br>
              <a:rPr lang="cs-CZ" dirty="0"/>
            </a:br>
            <a:r>
              <a:rPr lang="cs-CZ" dirty="0"/>
              <a:t>a časopisy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28335CC-CCAD-4EDE-9A07-E010A4E7E2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8324" y="2042986"/>
            <a:ext cx="4308389" cy="411891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sz="2400" dirty="0" err="1">
                <a:solidFill>
                  <a:srgbClr val="0000DC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Anopress</a:t>
            </a:r>
            <a:endParaRPr lang="cs-CZ" sz="2400" dirty="0">
              <a:solidFill>
                <a:srgbClr val="0000DC"/>
              </a:solidFill>
            </a:endParaRPr>
          </a:p>
          <a:p>
            <a:r>
              <a:rPr lang="cs-CZ" sz="2400" dirty="0"/>
              <a:t>Prohledává vybrané české noviny a časopisy, přepisy rozhlasových a televizních relací. U některých zdrojů retrospektivně až do roku 1996. Omezen měsíční objem stažených/zobrazených článků.</a:t>
            </a:r>
          </a:p>
          <a:p>
            <a:pPr marL="0" indent="0">
              <a:buNone/>
            </a:pPr>
            <a:r>
              <a:rPr lang="cs-CZ" sz="2400" dirty="0" err="1">
                <a:solidFill>
                  <a:srgbClr val="0000DC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PressReader</a:t>
            </a:r>
            <a:endParaRPr lang="cs-CZ" sz="2400" dirty="0">
              <a:solidFill>
                <a:srgbClr val="0000DC"/>
              </a:solidFill>
            </a:endParaRPr>
          </a:p>
          <a:p>
            <a:r>
              <a:rPr lang="cs-CZ" sz="2400" dirty="0"/>
              <a:t>Plné texty novin a časopisů z celého světa. K dispozici mobilní aplikace a funkce předčítání textů. Archiv obvykle zahrnuje poslední 3 měsíce.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1A32646-760F-403B-A294-8A0019025F6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248" r="35544"/>
          <a:stretch/>
        </p:blipFill>
        <p:spPr>
          <a:xfrm>
            <a:off x="4812676" y="10"/>
            <a:ext cx="7552944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405323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0527BFE-3FD1-48D9-9441-8EA1622131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37599"/>
          </a:xfrm>
        </p:spPr>
        <p:txBody>
          <a:bodyPr/>
          <a:lstStyle/>
          <a:p>
            <a:r>
              <a:rPr lang="cs-CZ" dirty="0"/>
              <a:t>Open Access: publikace a data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72AAE7B-0B35-4833-AE5A-EAE6AB49E6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58099"/>
            <a:ext cx="6435811" cy="5117156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Otevřené repozitáře</a:t>
            </a:r>
          </a:p>
          <a:p>
            <a:pPr lvl="1"/>
            <a:r>
              <a:rPr lang="cs-CZ" dirty="0">
                <a:solidFill>
                  <a:srgbClr val="0000DC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CORE</a:t>
            </a:r>
            <a:r>
              <a:rPr lang="cs-CZ" dirty="0"/>
              <a:t>: společný vyhledávač </a:t>
            </a:r>
          </a:p>
          <a:p>
            <a:pPr lvl="1"/>
            <a:r>
              <a:rPr lang="cs-CZ" dirty="0">
                <a:solidFill>
                  <a:srgbClr val="0000DC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DOAR</a:t>
            </a:r>
            <a:r>
              <a:rPr lang="cs-CZ" dirty="0"/>
              <a:t>: rejstřík </a:t>
            </a:r>
            <a:r>
              <a:rPr lang="cs-CZ" dirty="0" err="1"/>
              <a:t>repozitářů</a:t>
            </a:r>
            <a:endParaRPr lang="cs-CZ" dirty="0"/>
          </a:p>
          <a:p>
            <a:r>
              <a:rPr lang="cs-CZ" dirty="0">
                <a:solidFill>
                  <a:srgbClr val="0000DC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Re3data</a:t>
            </a:r>
            <a:endParaRPr lang="cs-CZ" dirty="0">
              <a:solidFill>
                <a:srgbClr val="0000DC"/>
              </a:solidFill>
            </a:endParaRPr>
          </a:p>
          <a:p>
            <a:pPr lvl="1"/>
            <a:r>
              <a:rPr lang="cs-CZ" dirty="0"/>
              <a:t>rejstřík datových </a:t>
            </a:r>
            <a:r>
              <a:rPr lang="cs-CZ" dirty="0" err="1"/>
              <a:t>repozitářů</a:t>
            </a:r>
            <a:endParaRPr lang="cs-CZ" dirty="0"/>
          </a:p>
          <a:p>
            <a:r>
              <a:rPr lang="cs-CZ" dirty="0">
                <a:solidFill>
                  <a:srgbClr val="0000DC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DOAJ</a:t>
            </a:r>
            <a:endParaRPr lang="cs-CZ" dirty="0">
              <a:solidFill>
                <a:srgbClr val="0000DC"/>
              </a:solidFill>
            </a:endParaRPr>
          </a:p>
          <a:p>
            <a:pPr lvl="1"/>
            <a:r>
              <a:rPr lang="cs-CZ" dirty="0"/>
              <a:t>rejstřík OA časopisů</a:t>
            </a:r>
            <a:endParaRPr lang="cs-CZ" dirty="0">
              <a:solidFill>
                <a:srgbClr val="0000DC"/>
              </a:solidFill>
              <a:hlinkClick r:id="rId7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cs-CZ" dirty="0">
                <a:solidFill>
                  <a:srgbClr val="0000DC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arXiv</a:t>
            </a:r>
            <a:endParaRPr lang="cs-CZ" dirty="0">
              <a:solidFill>
                <a:srgbClr val="0000DC"/>
              </a:solidFill>
            </a:endParaRPr>
          </a:p>
          <a:p>
            <a:pPr lvl="1"/>
            <a:r>
              <a:rPr lang="cs-CZ" dirty="0"/>
              <a:t>preprinty (oblast </a:t>
            </a:r>
            <a:r>
              <a:rPr lang="cs-CZ" dirty="0" err="1"/>
              <a:t>Computer</a:t>
            </a:r>
            <a:r>
              <a:rPr lang="cs-CZ" dirty="0"/>
              <a:t> Science)</a:t>
            </a:r>
          </a:p>
          <a:p>
            <a:r>
              <a:rPr lang="cs-CZ" dirty="0">
                <a:solidFill>
                  <a:srgbClr val="0000DC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Internet Archive</a:t>
            </a:r>
            <a:endParaRPr lang="cs-CZ" dirty="0">
              <a:solidFill>
                <a:srgbClr val="0000DC"/>
              </a:solidFill>
            </a:endParaRPr>
          </a:p>
          <a:p>
            <a:pPr lvl="1"/>
            <a:r>
              <a:rPr lang="cs-CZ" dirty="0"/>
              <a:t>velké množství volných děl a dalšího obsahu</a:t>
            </a:r>
          </a:p>
          <a:p>
            <a:r>
              <a:rPr lang="cs-CZ" dirty="0">
                <a:solidFill>
                  <a:srgbClr val="0000DC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Europeana</a:t>
            </a:r>
            <a:r>
              <a:rPr lang="cs-CZ" dirty="0"/>
              <a:t>,</a:t>
            </a:r>
            <a:r>
              <a:rPr lang="cs-CZ" dirty="0">
                <a:solidFill>
                  <a:srgbClr val="0000DC"/>
                </a:solidFill>
              </a:rPr>
              <a:t> </a:t>
            </a:r>
            <a:r>
              <a:rPr lang="cs-CZ" dirty="0">
                <a:solidFill>
                  <a:srgbClr val="0000DC"/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Google </a:t>
            </a:r>
            <a:r>
              <a:rPr lang="cs-CZ" dirty="0" err="1">
                <a:solidFill>
                  <a:srgbClr val="0000DC"/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Arts</a:t>
            </a:r>
            <a:r>
              <a:rPr lang="cs-CZ" dirty="0">
                <a:solidFill>
                  <a:srgbClr val="0000DC"/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&amp; </a:t>
            </a:r>
            <a:r>
              <a:rPr lang="cs-CZ" dirty="0" err="1">
                <a:solidFill>
                  <a:srgbClr val="0000DC"/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Culture</a:t>
            </a:r>
            <a:endParaRPr lang="cs-CZ" dirty="0">
              <a:solidFill>
                <a:srgbClr val="0000DC"/>
              </a:solidFill>
            </a:endParaRPr>
          </a:p>
          <a:p>
            <a:pPr lvl="1"/>
            <a:r>
              <a:rPr lang="cs-CZ" dirty="0"/>
              <a:t>digitalizované kulturní dědictví</a:t>
            </a:r>
          </a:p>
        </p:txBody>
      </p:sp>
      <p:pic>
        <p:nvPicPr>
          <p:cNvPr id="5" name="Grafický objekt 4">
            <a:extLst>
              <a:ext uri="{FF2B5EF4-FFF2-40B4-BE49-F238E27FC236}">
                <a16:creationId xmlns:a16="http://schemas.microsoft.com/office/drawing/2014/main" id="{7A459E25-1466-4AFB-B293-E400E98D710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515230" y="1612386"/>
            <a:ext cx="4127330" cy="1650932"/>
          </a:xfrm>
          <a:prstGeom prst="rect">
            <a:avLst/>
          </a:prstGeom>
        </p:spPr>
      </p:pic>
      <p:pic>
        <p:nvPicPr>
          <p:cNvPr id="11" name="Obrázek 3" descr="Obsah obrázku text&#10;&#10;Popis se vygeneroval automaticky.">
            <a:extLst>
              <a:ext uri="{FF2B5EF4-FFF2-40B4-BE49-F238E27FC236}">
                <a16:creationId xmlns:a16="http://schemas.microsoft.com/office/drawing/2014/main" id="{C0919904-93C9-455D-857A-70718321A75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028311" y="3911092"/>
            <a:ext cx="4614249" cy="1789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636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AA4773C1-14E4-435E-B371-F29EF30D24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6" b="13574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7B493241-7024-4079-A1FB-EE2C174DE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>
                <a:solidFill>
                  <a:srgbClr val="FFFFFF"/>
                </a:solidFill>
              </a:rPr>
              <a:t>Vyhledávací tipy</a:t>
            </a: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FF47A132-605A-481A-94C4-A53B7D849494}"/>
              </a:ext>
            </a:extLst>
          </p:cNvPr>
          <p:cNvSpPr/>
          <p:nvPr/>
        </p:nvSpPr>
        <p:spPr>
          <a:xfrm>
            <a:off x="9173737" y="6396334"/>
            <a:ext cx="281968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Photo by </a:t>
            </a:r>
            <a:r>
              <a:rPr lang="en-US" sz="1400" dirty="0" err="1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AbsolutVision</a:t>
            </a:r>
            <a:r>
              <a:rPr lang="en-US" sz="1400" dirty="0"/>
              <a:t> on </a:t>
            </a:r>
            <a:r>
              <a:rPr lang="en-US" sz="1400" dirty="0" err="1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Unsplash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9010421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5FE56BA-D072-4E8B-A923-625B1FBB45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639" y="211488"/>
            <a:ext cx="10515600" cy="1325563"/>
          </a:xfrm>
        </p:spPr>
        <p:txBody>
          <a:bodyPr/>
          <a:lstStyle/>
          <a:p>
            <a:r>
              <a:rPr lang="cs-CZ" dirty="0"/>
              <a:t>Tezaurus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BF6A954-2B25-4790-939C-E9EF5E8D2C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639" y="1757531"/>
            <a:ext cx="3432242" cy="4351338"/>
          </a:xfrm>
        </p:spPr>
        <p:txBody>
          <a:bodyPr/>
          <a:lstStyle/>
          <a:p>
            <a:r>
              <a:rPr lang="cs-CZ" dirty="0"/>
              <a:t>spravovaná klíčová slova/témata používaná pro popis a snazší vyhledání zdrojů</a:t>
            </a:r>
          </a:p>
          <a:p>
            <a:r>
              <a:rPr lang="cs-CZ" dirty="0"/>
              <a:t>obsahuje vztahy (synonyma, příbuzné termíny) a hierarchie mezi pojmy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52DB494-4607-4CC4-A59E-C67A704CEA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6707" y="728355"/>
            <a:ext cx="7989650" cy="57797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641537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5DE040-B11F-48CA-8EE5-679D62CF1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4024" y="419764"/>
            <a:ext cx="10515600" cy="1025828"/>
          </a:xfrm>
        </p:spPr>
        <p:txBody>
          <a:bodyPr/>
          <a:lstStyle/>
          <a:p>
            <a:r>
              <a:rPr lang="cs-CZ" dirty="0"/>
              <a:t>Fráze a zástupné znaky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7C08183-3686-4310-8500-D387748229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34024" y="1745457"/>
            <a:ext cx="9436510" cy="40753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/>
              <a:t>" "</a:t>
            </a:r>
            <a:r>
              <a:rPr lang="cs-CZ" dirty="0"/>
              <a:t> [uvozovky] označují přesnou frázi</a:t>
            </a:r>
          </a:p>
          <a:p>
            <a:r>
              <a:rPr lang="cs-CZ" dirty="0"/>
              <a:t>"street party" </a:t>
            </a:r>
          </a:p>
          <a:p>
            <a:r>
              <a:rPr lang="cs-CZ" dirty="0"/>
              <a:t>"film </a:t>
            </a:r>
            <a:r>
              <a:rPr lang="cs-CZ" dirty="0" err="1"/>
              <a:t>noir</a:t>
            </a:r>
            <a:r>
              <a:rPr lang="cs-CZ" dirty="0"/>
              <a:t>"</a:t>
            </a:r>
          </a:p>
          <a:p>
            <a:pPr marL="0" indent="0">
              <a:buNone/>
            </a:pPr>
            <a:endParaRPr lang="cs-CZ" b="1" dirty="0"/>
          </a:p>
          <a:p>
            <a:pPr marL="0" indent="0">
              <a:buNone/>
            </a:pPr>
            <a:r>
              <a:rPr lang="cs-CZ" b="1" dirty="0"/>
              <a:t>*</a:t>
            </a:r>
            <a:r>
              <a:rPr lang="cs-CZ" dirty="0"/>
              <a:t> [hvězdička] </a:t>
            </a:r>
            <a:r>
              <a:rPr lang="cs-CZ" b="1" dirty="0"/>
              <a:t>?</a:t>
            </a:r>
            <a:r>
              <a:rPr lang="cs-CZ" dirty="0"/>
              <a:t> [otazník] nahrazují jeden nebo více znaků</a:t>
            </a:r>
          </a:p>
          <a:p>
            <a:r>
              <a:rPr lang="cs-CZ" dirty="0" err="1"/>
              <a:t>wom</a:t>
            </a:r>
            <a:r>
              <a:rPr lang="cs-CZ" b="1" dirty="0" err="1"/>
              <a:t>?</a:t>
            </a:r>
            <a:r>
              <a:rPr lang="cs-CZ" dirty="0" err="1"/>
              <a:t>n</a:t>
            </a:r>
            <a:r>
              <a:rPr lang="cs-CZ" dirty="0"/>
              <a:t> = </a:t>
            </a:r>
            <a:r>
              <a:rPr lang="cs-CZ" dirty="0" err="1"/>
              <a:t>woman</a:t>
            </a:r>
            <a:r>
              <a:rPr lang="cs-CZ" dirty="0"/>
              <a:t> </a:t>
            </a:r>
            <a:r>
              <a:rPr lang="cs-CZ" b="1" dirty="0"/>
              <a:t>OR</a:t>
            </a:r>
            <a:r>
              <a:rPr lang="cs-CZ" dirty="0"/>
              <a:t> </a:t>
            </a:r>
            <a:r>
              <a:rPr lang="cs-CZ" dirty="0" err="1"/>
              <a:t>women</a:t>
            </a:r>
            <a:endParaRPr lang="cs-CZ" dirty="0"/>
          </a:p>
          <a:p>
            <a:r>
              <a:rPr lang="cs-CZ" dirty="0" err="1"/>
              <a:t>futuris</a:t>
            </a:r>
            <a:r>
              <a:rPr lang="cs-CZ" b="1" dirty="0"/>
              <a:t>*</a:t>
            </a:r>
            <a:r>
              <a:rPr lang="cs-CZ" dirty="0"/>
              <a:t> = </a:t>
            </a:r>
            <a:r>
              <a:rPr lang="cs-CZ" dirty="0" err="1"/>
              <a:t>futuris-mus</a:t>
            </a:r>
            <a:r>
              <a:rPr lang="cs-CZ" dirty="0"/>
              <a:t> </a:t>
            </a:r>
            <a:r>
              <a:rPr lang="cs-CZ" b="1" dirty="0"/>
              <a:t>OR</a:t>
            </a:r>
            <a:r>
              <a:rPr lang="cs-CZ" dirty="0"/>
              <a:t> </a:t>
            </a:r>
            <a:r>
              <a:rPr lang="cs-CZ" dirty="0" err="1"/>
              <a:t>futuris-tická</a:t>
            </a:r>
            <a:r>
              <a:rPr lang="cs-CZ" dirty="0"/>
              <a:t> </a:t>
            </a:r>
            <a:r>
              <a:rPr lang="cs-CZ" b="1" dirty="0"/>
              <a:t>OR </a:t>
            </a:r>
            <a:r>
              <a:rPr lang="cs-CZ" dirty="0" err="1"/>
              <a:t>futuris-tický</a:t>
            </a:r>
            <a:endParaRPr lang="cs-CZ" dirty="0"/>
          </a:p>
        </p:txBody>
      </p:sp>
      <p:pic>
        <p:nvPicPr>
          <p:cNvPr id="10" name="Obrázek 9" descr="Obsah obrázku tráva, budova, podepsat, pole&#10;&#10;Popis byl vytvořen automaticky">
            <a:extLst>
              <a:ext uri="{FF2B5EF4-FFF2-40B4-BE49-F238E27FC236}">
                <a16:creationId xmlns:a16="http://schemas.microsoft.com/office/drawing/2014/main" id="{AAA75417-AE16-468F-A662-04820D707B5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19" r="10297"/>
          <a:stretch/>
        </p:blipFill>
        <p:spPr>
          <a:xfrm>
            <a:off x="9662160" y="0"/>
            <a:ext cx="2529840" cy="6858000"/>
          </a:xfrm>
          <a:prstGeom prst="rect">
            <a:avLst/>
          </a:prstGeom>
        </p:spPr>
      </p:pic>
      <p:sp>
        <p:nvSpPr>
          <p:cNvPr id="11" name="Obdélník 10">
            <a:extLst>
              <a:ext uri="{FF2B5EF4-FFF2-40B4-BE49-F238E27FC236}">
                <a16:creationId xmlns:a16="http://schemas.microsoft.com/office/drawing/2014/main" id="{A6933EEA-5D82-4069-9449-63B92693B377}"/>
              </a:ext>
            </a:extLst>
          </p:cNvPr>
          <p:cNvSpPr/>
          <p:nvPr/>
        </p:nvSpPr>
        <p:spPr>
          <a:xfrm>
            <a:off x="9671374" y="6479715"/>
            <a:ext cx="252062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Photo by </a:t>
            </a:r>
            <a:r>
              <a:rPr lang="en-US" sz="1400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Jon Tyson</a:t>
            </a:r>
            <a:r>
              <a:rPr lang="en-US" sz="1400" dirty="0">
                <a:solidFill>
                  <a:schemeClr val="bg1"/>
                </a:solidFill>
              </a:rPr>
              <a:t> on </a:t>
            </a:r>
            <a:r>
              <a:rPr lang="en-US" sz="1400" dirty="0" err="1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Unsplash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E895FC9F-BBC9-4D24-B5E0-0E3ADC3AF232}"/>
              </a:ext>
            </a:extLst>
          </p:cNvPr>
          <p:cNvSpPr txBox="1"/>
          <p:nvPr/>
        </p:nvSpPr>
        <p:spPr>
          <a:xfrm>
            <a:off x="1679131" y="5631526"/>
            <a:ext cx="6693170" cy="707886"/>
          </a:xfrm>
          <a:prstGeom prst="rect">
            <a:avLst/>
          </a:prstGeom>
          <a:solidFill>
            <a:schemeClr val="bg1"/>
          </a:solidFill>
          <a:ln w="28575">
            <a:solidFill>
              <a:srgbClr val="0000DC"/>
            </a:solidFill>
          </a:ln>
        </p:spPr>
        <p:txBody>
          <a:bodyPr wrap="square" rtlCol="0">
            <a:spAutoFit/>
          </a:bodyPr>
          <a:lstStyle/>
          <a:p>
            <a:r>
              <a:rPr lang="cs-CZ" sz="2000" dirty="0"/>
              <a:t>Mohou se v jednotlivých vyhledávačích a databázích lišit. Pokud něco nefunguje jak by mělo, podívejte se do nápovědy.</a:t>
            </a:r>
          </a:p>
        </p:txBody>
      </p:sp>
    </p:spTree>
    <p:extLst>
      <p:ext uri="{BB962C8B-B14F-4D97-AF65-F5344CB8AC3E}">
        <p14:creationId xmlns:p14="http://schemas.microsoft.com/office/powerpoint/2010/main" val="7945408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4B09FA6-1E5A-4A16-9B40-9BD02A8DF6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1201"/>
            <a:ext cx="10515600" cy="1325563"/>
          </a:xfrm>
        </p:spPr>
        <p:txBody>
          <a:bodyPr/>
          <a:lstStyle/>
          <a:p>
            <a:r>
              <a:rPr lang="cs-CZ" dirty="0"/>
              <a:t>Logické operátory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DCE0698-2B84-47B4-99D2-53A0EBF852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9814" y="4837470"/>
            <a:ext cx="8923864" cy="1740309"/>
          </a:xfrm>
        </p:spPr>
        <p:txBody>
          <a:bodyPr>
            <a:normAutofit/>
          </a:bodyPr>
          <a:lstStyle/>
          <a:p>
            <a:r>
              <a:rPr lang="cs-CZ" b="1" dirty="0"/>
              <a:t>AND</a:t>
            </a:r>
            <a:r>
              <a:rPr lang="cs-CZ" dirty="0"/>
              <a:t> = obojí zároveň	umění </a:t>
            </a:r>
            <a:r>
              <a:rPr lang="cs-CZ" b="1" dirty="0"/>
              <a:t>AND </a:t>
            </a:r>
            <a:r>
              <a:rPr lang="cs-CZ" dirty="0"/>
              <a:t>středověk</a:t>
            </a:r>
          </a:p>
          <a:p>
            <a:r>
              <a:rPr lang="cs-CZ" b="1" dirty="0"/>
              <a:t>OR</a:t>
            </a:r>
            <a:r>
              <a:rPr lang="cs-CZ" dirty="0"/>
              <a:t> = alespoň jedno	umění </a:t>
            </a:r>
            <a:r>
              <a:rPr lang="cs-CZ" b="1" dirty="0"/>
              <a:t>OR</a:t>
            </a:r>
            <a:r>
              <a:rPr lang="cs-CZ" dirty="0"/>
              <a:t> umělci</a:t>
            </a:r>
          </a:p>
          <a:p>
            <a:r>
              <a:rPr lang="cs-CZ" b="1" dirty="0"/>
              <a:t>NOT</a:t>
            </a:r>
            <a:r>
              <a:rPr lang="cs-CZ" dirty="0"/>
              <a:t> = pouze jedno	umění </a:t>
            </a:r>
            <a:r>
              <a:rPr lang="cs-CZ" b="1" dirty="0"/>
              <a:t>NOT</a:t>
            </a:r>
            <a:r>
              <a:rPr lang="cs-CZ" dirty="0"/>
              <a:t> sochařství</a:t>
            </a:r>
          </a:p>
        </p:txBody>
      </p:sp>
      <p:pic>
        <p:nvPicPr>
          <p:cNvPr id="4" name="Google Shape;293;p39">
            <a:extLst>
              <a:ext uri="{FF2B5EF4-FFF2-40B4-BE49-F238E27FC236}">
                <a16:creationId xmlns:a16="http://schemas.microsoft.com/office/drawing/2014/main" id="{A2E5F8B8-F9C5-4935-893A-4E4C5DE8B03D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82329" y="1933221"/>
            <a:ext cx="8923863" cy="24377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116111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DFBE865-DAFC-4D02-9DFE-382775DDD2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Proximitní</a:t>
            </a:r>
            <a:r>
              <a:rPr lang="cs-CZ" dirty="0"/>
              <a:t> operátory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034D551-2A93-4A2D-B71D-53D2493CA6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  <a:spcBef>
                <a:spcPct val="25000"/>
              </a:spcBef>
              <a:buClr>
                <a:schemeClr val="tx1"/>
              </a:buClr>
              <a:tabLst>
                <a:tab pos="355600" algn="l"/>
              </a:tabLst>
            </a:pPr>
            <a:r>
              <a:rPr lang="cs-CZ" altLang="cs-CZ" dirty="0"/>
              <a:t>určují vzájemnou vzdálenost a pořadí vyhledávacích výrazů</a:t>
            </a:r>
          </a:p>
          <a:p>
            <a:pPr>
              <a:lnSpc>
                <a:spcPct val="80000"/>
              </a:lnSpc>
              <a:spcBef>
                <a:spcPct val="25000"/>
              </a:spcBef>
              <a:buClr>
                <a:schemeClr val="tx1"/>
              </a:buClr>
              <a:tabLst>
                <a:tab pos="355600" algn="l"/>
              </a:tabLst>
            </a:pPr>
            <a:r>
              <a:rPr lang="cs-CZ" altLang="cs-CZ" dirty="0"/>
              <a:t>mohou se v jednotlivých vyhledávačích a databázích lišit</a:t>
            </a:r>
          </a:p>
          <a:p>
            <a:pPr>
              <a:lnSpc>
                <a:spcPct val="80000"/>
              </a:lnSpc>
              <a:spcBef>
                <a:spcPct val="35000"/>
              </a:spcBef>
              <a:buClr>
                <a:schemeClr val="tx1"/>
              </a:buClr>
              <a:tabLst>
                <a:tab pos="355600" algn="l"/>
              </a:tabLst>
            </a:pPr>
            <a:endParaRPr lang="cs-CZ" altLang="cs-CZ" dirty="0"/>
          </a:p>
          <a:p>
            <a:pPr>
              <a:lnSpc>
                <a:spcPct val="80000"/>
              </a:lnSpc>
              <a:spcBef>
                <a:spcPct val="35000"/>
              </a:spcBef>
              <a:buClr>
                <a:schemeClr val="tx1"/>
              </a:buClr>
              <a:tabLst>
                <a:tab pos="355600" algn="l"/>
              </a:tabLst>
            </a:pPr>
            <a:r>
              <a:rPr lang="cs-CZ" altLang="cs-CZ" dirty="0">
                <a:solidFill>
                  <a:srgbClr val="0000DC"/>
                </a:solidFill>
              </a:rPr>
              <a:t>NEAR</a:t>
            </a:r>
            <a:r>
              <a:rPr lang="cs-CZ" altLang="cs-CZ" dirty="0"/>
              <a:t> – vzdálenost výrazů od sebe nezávisle na pořadí (počet slov, většinou do 10) </a:t>
            </a:r>
          </a:p>
          <a:p>
            <a:pPr>
              <a:lnSpc>
                <a:spcPct val="80000"/>
              </a:lnSpc>
              <a:spcBef>
                <a:spcPct val="35000"/>
              </a:spcBef>
              <a:buClr>
                <a:schemeClr val="tx1"/>
              </a:buClr>
              <a:tabLst>
                <a:tab pos="355600" algn="l"/>
              </a:tabLst>
            </a:pPr>
            <a:r>
              <a:rPr lang="cs-CZ" altLang="cs-CZ" dirty="0">
                <a:solidFill>
                  <a:srgbClr val="0000DC"/>
                </a:solidFill>
              </a:rPr>
              <a:t>ADJ</a:t>
            </a:r>
            <a:r>
              <a:rPr lang="cs-CZ" altLang="cs-CZ" dirty="0"/>
              <a:t> (</a:t>
            </a:r>
            <a:r>
              <a:rPr lang="cs-CZ" altLang="cs-CZ" dirty="0" err="1"/>
              <a:t>adjacent</a:t>
            </a:r>
            <a:r>
              <a:rPr lang="cs-CZ" altLang="cs-CZ" dirty="0"/>
              <a:t>) – sousedící výrazy, nezávisle na pořadí</a:t>
            </a:r>
          </a:p>
          <a:p>
            <a:pPr>
              <a:lnSpc>
                <a:spcPct val="80000"/>
              </a:lnSpc>
              <a:spcBef>
                <a:spcPct val="35000"/>
              </a:spcBef>
              <a:buClr>
                <a:schemeClr val="tx1"/>
              </a:buClr>
              <a:tabLst>
                <a:tab pos="355600" algn="l"/>
              </a:tabLst>
            </a:pPr>
            <a:r>
              <a:rPr lang="cs-CZ" altLang="cs-CZ" dirty="0">
                <a:solidFill>
                  <a:srgbClr val="0000DC"/>
                </a:solidFill>
              </a:rPr>
              <a:t>WITH </a:t>
            </a:r>
            <a:r>
              <a:rPr lang="cs-CZ" altLang="cs-CZ" dirty="0"/>
              <a:t>– vzdálenost výrazů od sebe v uvedeném pořadí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895B160F-F6A6-40AC-AD4B-D4D6C4328D3A}"/>
              </a:ext>
            </a:extLst>
          </p:cNvPr>
          <p:cNvSpPr txBox="1"/>
          <p:nvPr/>
        </p:nvSpPr>
        <p:spPr>
          <a:xfrm>
            <a:off x="1679131" y="5540879"/>
            <a:ext cx="6693170" cy="707886"/>
          </a:xfrm>
          <a:prstGeom prst="rect">
            <a:avLst/>
          </a:prstGeom>
          <a:solidFill>
            <a:schemeClr val="bg1"/>
          </a:solidFill>
          <a:ln w="28575">
            <a:solidFill>
              <a:srgbClr val="0000DC"/>
            </a:solidFill>
          </a:ln>
        </p:spPr>
        <p:txBody>
          <a:bodyPr wrap="square" rtlCol="0">
            <a:spAutoFit/>
          </a:bodyPr>
          <a:lstStyle/>
          <a:p>
            <a:r>
              <a:rPr lang="cs-CZ" sz="2000" dirty="0"/>
              <a:t>Mohou se v jednotlivých vyhledávačích a databázích lišit. Pokud něco nefunguje jak by mělo, podívejte se do nápovědy.</a:t>
            </a:r>
          </a:p>
        </p:txBody>
      </p:sp>
    </p:spTree>
    <p:extLst>
      <p:ext uri="{BB962C8B-B14F-4D97-AF65-F5344CB8AC3E}">
        <p14:creationId xmlns:p14="http://schemas.microsoft.com/office/powerpoint/2010/main" val="16430464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4B0E9E46-F427-4283-878F-DD518AB2496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64" b="4067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14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FD0368C-ECB4-41D2-8B34-7DD9072491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>
            <a:normAutofit/>
          </a:bodyPr>
          <a:lstStyle/>
          <a:p>
            <a:pPr algn="ctr"/>
            <a:r>
              <a:rPr lang="cs-CZ" sz="3600" dirty="0"/>
              <a:t>Vyhledávání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325CD68-09D3-4BAE-B574-E84A9C9446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516" y="3417573"/>
            <a:ext cx="4593021" cy="2619839"/>
          </a:xfrm>
        </p:spPr>
        <p:txBody>
          <a:bodyPr anchor="ctr">
            <a:normAutofit/>
          </a:bodyPr>
          <a:lstStyle/>
          <a:p>
            <a:r>
              <a:rPr lang="cs-CZ" sz="2400" dirty="0"/>
              <a:t>Vyberte si zdroj, který vás zaujal a ještě jste jej nezkoušeli.</a:t>
            </a:r>
          </a:p>
          <a:p>
            <a:r>
              <a:rPr lang="cs-CZ" sz="2400" dirty="0"/>
              <a:t>10 minut na vyhledávání.</a:t>
            </a:r>
          </a:p>
          <a:p>
            <a:r>
              <a:rPr lang="cs-CZ" sz="2400" dirty="0"/>
              <a:t>Sdílení zkušeností.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3F5FFCF4-00B6-4913-BE8E-26C66376AB56}"/>
              </a:ext>
            </a:extLst>
          </p:cNvPr>
          <p:cNvSpPr txBox="1"/>
          <p:nvPr/>
        </p:nvSpPr>
        <p:spPr>
          <a:xfrm>
            <a:off x="9258519" y="6432377"/>
            <a:ext cx="609437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1400" dirty="0">
                <a:solidFill>
                  <a:schemeClr val="bg1"/>
                </a:solidFill>
              </a:rPr>
              <a:t>Photo by </a:t>
            </a:r>
            <a:r>
              <a:rPr lang="en-US" sz="1400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Ben Robbins</a:t>
            </a:r>
            <a:r>
              <a:rPr lang="en-US" sz="1400" dirty="0">
                <a:solidFill>
                  <a:schemeClr val="bg1"/>
                </a:solidFill>
              </a:rPr>
              <a:t> on </a:t>
            </a:r>
            <a:r>
              <a:rPr lang="en-US" sz="1400" dirty="0" err="1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Unsplash</a:t>
            </a:r>
            <a:endParaRPr lang="cs-CZ" sz="1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90815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ek 3" descr="Obsah obrázku stůl&#10;&#10;Popis byl vytvořen automaticky">
            <a:extLst>
              <a:ext uri="{FF2B5EF4-FFF2-40B4-BE49-F238E27FC236}">
                <a16:creationId xmlns:a16="http://schemas.microsoft.com/office/drawing/2014/main" id="{AA4773C1-14E4-435E-B371-F29EF30D24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44" b="14844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7B493241-7024-4079-A1FB-EE2C174DE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>
                <a:solidFill>
                  <a:srgbClr val="FFFFFF"/>
                </a:solidFill>
              </a:rPr>
              <a:t>Správa a organizace zdrojů</a:t>
            </a:r>
            <a:endParaRPr lang="en-US" sz="6000" dirty="0">
              <a:solidFill>
                <a:srgbClr val="FFFFFF"/>
              </a:solidFill>
            </a:endParaRP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FF47A132-605A-481A-94C4-A53B7D849494}"/>
              </a:ext>
            </a:extLst>
          </p:cNvPr>
          <p:cNvSpPr/>
          <p:nvPr/>
        </p:nvSpPr>
        <p:spPr>
          <a:xfrm>
            <a:off x="9173737" y="6396334"/>
            <a:ext cx="274786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n-US" sz="1400" dirty="0"/>
              <a:t>Photo by </a:t>
            </a:r>
            <a:r>
              <a:rPr lang="en-US" sz="1400" dirty="0" err="1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Wajih</a:t>
            </a:r>
            <a:r>
              <a:rPr lang="en-US" sz="14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1400" dirty="0" err="1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Ghali</a:t>
            </a:r>
            <a:r>
              <a:rPr lang="en-US" sz="1400" dirty="0"/>
              <a:t> on </a:t>
            </a:r>
            <a:r>
              <a:rPr lang="en-US" sz="1400" dirty="0" err="1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Unsplash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8483071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4AFEE0A-2B46-46E8-BF26-DB2C5C404F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684" y="864160"/>
            <a:ext cx="7368251" cy="673486"/>
          </a:xfrm>
        </p:spPr>
        <p:txBody>
          <a:bodyPr>
            <a:normAutofit fontScale="90000"/>
          </a:bodyPr>
          <a:lstStyle/>
          <a:p>
            <a:r>
              <a:rPr lang="cs-CZ" dirty="0"/>
              <a:t>Citační manažery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D4949A0-4E96-4100-947B-09328116BC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8684" y="1957482"/>
            <a:ext cx="6944065" cy="4383404"/>
          </a:xfrm>
        </p:spPr>
        <p:txBody>
          <a:bodyPr>
            <a:normAutofit/>
          </a:bodyPr>
          <a:lstStyle/>
          <a:p>
            <a:r>
              <a:rPr lang="cs-CZ" dirty="0"/>
              <a:t>správa bibliografie a citací</a:t>
            </a:r>
          </a:p>
          <a:p>
            <a:r>
              <a:rPr lang="cs-CZ" dirty="0"/>
              <a:t>osobní nebo sdílené knihovny</a:t>
            </a:r>
          </a:p>
          <a:p>
            <a:r>
              <a:rPr lang="cs-CZ" dirty="0" err="1"/>
              <a:t>tagování</a:t>
            </a:r>
            <a:r>
              <a:rPr lang="cs-CZ" dirty="0"/>
              <a:t>, poznámkování, nahrávání souborů</a:t>
            </a:r>
          </a:p>
          <a:p>
            <a:r>
              <a:rPr lang="cs-CZ" dirty="0"/>
              <a:t>doplňky pro prohlížeče a textové editory</a:t>
            </a:r>
          </a:p>
          <a:p>
            <a:r>
              <a:rPr lang="cs-CZ" dirty="0"/>
              <a:t>desktopové a/nebo webové aplikace </a:t>
            </a:r>
          </a:p>
          <a:p>
            <a:r>
              <a:rPr lang="cs-CZ" dirty="0"/>
              <a:t>volně dostupné x placené</a:t>
            </a:r>
          </a:p>
          <a:p>
            <a:r>
              <a:rPr lang="cs-CZ" dirty="0">
                <a:solidFill>
                  <a:srgbClr val="0000DC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Citace PRO</a:t>
            </a:r>
            <a:r>
              <a:rPr lang="cs-CZ" dirty="0"/>
              <a:t>, </a:t>
            </a:r>
            <a:r>
              <a:rPr lang="cs-CZ" dirty="0">
                <a:solidFill>
                  <a:srgbClr val="0000DC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Zotero</a:t>
            </a:r>
            <a:r>
              <a:rPr lang="cs-CZ" dirty="0"/>
              <a:t>, </a:t>
            </a:r>
            <a:r>
              <a:rPr lang="cs-CZ" dirty="0">
                <a:solidFill>
                  <a:srgbClr val="0000DC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Mendeley</a:t>
            </a:r>
            <a:r>
              <a:rPr lang="cs-CZ" dirty="0"/>
              <a:t>, </a:t>
            </a:r>
            <a:r>
              <a:rPr lang="cs-CZ" dirty="0">
                <a:solidFill>
                  <a:srgbClr val="0000DC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EndNote</a:t>
            </a:r>
            <a:r>
              <a:rPr lang="cs-CZ" dirty="0"/>
              <a:t>, </a:t>
            </a:r>
            <a:r>
              <a:rPr lang="cs-CZ" dirty="0">
                <a:solidFill>
                  <a:srgbClr val="0000DC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JabRef</a:t>
            </a:r>
            <a:r>
              <a:rPr lang="cs-CZ" dirty="0"/>
              <a:t> a další (</a:t>
            </a:r>
            <a:r>
              <a:rPr lang="cs-CZ" dirty="0">
                <a:solidFill>
                  <a:srgbClr val="0000DC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srovnání na Wikipedii</a:t>
            </a:r>
            <a:r>
              <a:rPr lang="cs-CZ" dirty="0"/>
              <a:t>)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5D6D9B21-032F-42B6-AE91-382427ABAC7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56705" y="0"/>
            <a:ext cx="78030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385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4B0E9E46-F427-4283-878F-DD518AB2496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64" b="4067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10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FD0368C-ECB4-41D2-8B34-7DD9072491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>
            <a:normAutofit/>
          </a:bodyPr>
          <a:lstStyle/>
          <a:p>
            <a:pPr algn="ctr"/>
            <a:r>
              <a:rPr lang="cs-CZ" sz="3600"/>
              <a:t>Představení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325CD68-09D3-4BAE-B574-E84A9C9446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516" y="3417573"/>
            <a:ext cx="4593021" cy="2619839"/>
          </a:xfrm>
        </p:spPr>
        <p:txBody>
          <a:bodyPr anchor="ctr">
            <a:normAutofit/>
          </a:bodyPr>
          <a:lstStyle/>
          <a:p>
            <a:r>
              <a:rPr lang="cs-CZ" sz="2400" dirty="0"/>
              <a:t>Kde a jak hledáte informace ke studiu/výzkumu?</a:t>
            </a:r>
          </a:p>
          <a:p>
            <a:r>
              <a:rPr lang="cs-CZ" sz="2400" dirty="0"/>
              <a:t>Jak si je ukládáte? </a:t>
            </a:r>
          </a:p>
          <a:p>
            <a:r>
              <a:rPr lang="cs-CZ" sz="2400" dirty="0"/>
              <a:t>V čem píšete články/jste psali diplomku?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3F5FFCF4-00B6-4913-BE8E-26C66376AB56}"/>
              </a:ext>
            </a:extLst>
          </p:cNvPr>
          <p:cNvSpPr txBox="1"/>
          <p:nvPr/>
        </p:nvSpPr>
        <p:spPr>
          <a:xfrm>
            <a:off x="9258519" y="6432377"/>
            <a:ext cx="609437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Photo by </a:t>
            </a:r>
            <a:r>
              <a:rPr lang="en-US" sz="1400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Ben Robbins</a:t>
            </a:r>
            <a:r>
              <a:rPr lang="en-US" sz="1400" dirty="0">
                <a:solidFill>
                  <a:schemeClr val="bg1"/>
                </a:solidFill>
              </a:rPr>
              <a:t> on </a:t>
            </a:r>
            <a:r>
              <a:rPr lang="en-US" sz="1400" dirty="0" err="1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Unsplash</a:t>
            </a:r>
            <a:endParaRPr lang="cs-CZ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12753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ázek 11">
            <a:extLst>
              <a:ext uri="{FF2B5EF4-FFF2-40B4-BE49-F238E27FC236}">
                <a16:creationId xmlns:a16="http://schemas.microsoft.com/office/drawing/2014/main" id="{527DB403-F3C1-4563-9D47-A412AC43F8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2722" y="4463726"/>
            <a:ext cx="3528289" cy="2250581"/>
          </a:xfrm>
          <a:prstGeom prst="rect">
            <a:avLst/>
          </a:prstGeom>
        </p:spPr>
      </p:pic>
      <p:pic>
        <p:nvPicPr>
          <p:cNvPr id="6" name="Google Shape;359;p42">
            <a:hlinkClick r:id="rId4"/>
            <a:extLst>
              <a:ext uri="{FF2B5EF4-FFF2-40B4-BE49-F238E27FC236}">
                <a16:creationId xmlns:a16="http://schemas.microsoft.com/office/drawing/2014/main" id="{2966E8F4-0C62-4865-8244-8D9F844A8CDB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87603" y="5147094"/>
            <a:ext cx="3528291" cy="883845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Zástupný obsah 2">
            <a:extLst>
              <a:ext uri="{FF2B5EF4-FFF2-40B4-BE49-F238E27FC236}">
                <a16:creationId xmlns:a16="http://schemas.microsoft.com/office/drawing/2014/main" id="{27A0DBAB-4027-4A1A-84BD-95132DEFCC80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0" y="827061"/>
            <a:ext cx="10515600" cy="3978404"/>
          </a:xfrm>
          <a:prstGeom prst="rect">
            <a:avLst/>
          </a:prstGeom>
        </p:spPr>
        <p:txBody>
          <a:bodyPr vert="horz" lIns="91440" tIns="45720" rIns="91440" bIns="45720" numCol="2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dirty="0">
                <a:solidFill>
                  <a:srgbClr val="0000DC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Citace PRO</a:t>
            </a:r>
            <a:endParaRPr lang="cs-CZ" dirty="0">
              <a:solidFill>
                <a:srgbClr val="0000DC"/>
              </a:solidFill>
            </a:endParaRPr>
          </a:p>
          <a:p>
            <a:r>
              <a:rPr lang="cs-CZ" dirty="0"/>
              <a:t>pro MU zdarma</a:t>
            </a:r>
          </a:p>
          <a:p>
            <a:r>
              <a:rPr lang="cs-CZ" dirty="0"/>
              <a:t>pouze web verze</a:t>
            </a:r>
          </a:p>
          <a:p>
            <a:r>
              <a:rPr lang="cs-CZ" dirty="0"/>
              <a:t>integrováno v Discovery</a:t>
            </a:r>
          </a:p>
          <a:p>
            <a:r>
              <a:rPr lang="cs-CZ" dirty="0"/>
              <a:t>doplňky pro prohlížeče a MS Word</a:t>
            </a:r>
          </a:p>
          <a:p>
            <a:r>
              <a:rPr lang="cs-CZ" dirty="0">
                <a:solidFill>
                  <a:srgbClr val="0000DC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podrobný a názorný návod</a:t>
            </a: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>
                <a:solidFill>
                  <a:srgbClr val="0000DC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Zotero</a:t>
            </a:r>
            <a:endParaRPr lang="cs-CZ" dirty="0">
              <a:solidFill>
                <a:srgbClr val="0000DC"/>
              </a:solidFill>
            </a:endParaRPr>
          </a:p>
          <a:p>
            <a:r>
              <a:rPr lang="cs-CZ" dirty="0"/>
              <a:t>volně dostupné (uložiště 300 MB)</a:t>
            </a:r>
          </a:p>
          <a:p>
            <a:r>
              <a:rPr lang="cs-CZ" dirty="0"/>
              <a:t>web i desktop</a:t>
            </a:r>
          </a:p>
          <a:p>
            <a:r>
              <a:rPr lang="cs-CZ" dirty="0"/>
              <a:t>doplňky pro prohlížeče, MS Word, </a:t>
            </a:r>
            <a:r>
              <a:rPr lang="cs-CZ" dirty="0" err="1"/>
              <a:t>Libre</a:t>
            </a:r>
            <a:r>
              <a:rPr lang="cs-CZ" dirty="0"/>
              <a:t> Office, Google </a:t>
            </a:r>
            <a:r>
              <a:rPr lang="cs-CZ" dirty="0" err="1"/>
              <a:t>Docs</a:t>
            </a:r>
            <a:endParaRPr lang="cs-CZ" dirty="0"/>
          </a:p>
          <a:p>
            <a:r>
              <a:rPr lang="cs-CZ" dirty="0">
                <a:solidFill>
                  <a:srgbClr val="0000DC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další doplňky</a:t>
            </a:r>
            <a:r>
              <a:rPr lang="cs-CZ" dirty="0">
                <a:solidFill>
                  <a:srgbClr val="0000DC"/>
                </a:solidFill>
              </a:rPr>
              <a:t> </a:t>
            </a:r>
            <a:r>
              <a:rPr lang="cs-CZ" dirty="0"/>
              <a:t>(komunitní vývoj)</a:t>
            </a:r>
          </a:p>
          <a:p>
            <a:r>
              <a:rPr lang="cs-CZ" sz="2800" b="0" i="0" u="sng" strike="noStrike" dirty="0">
                <a:solidFill>
                  <a:srgbClr val="0000DC"/>
                </a:solidFill>
                <a:effectLst/>
                <a:latin typeface="Arial" panose="020B0604020202020204" pitchFamily="34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podrobná dokumentace</a:t>
            </a:r>
            <a:endParaRPr lang="cs-CZ" dirty="0">
              <a:solidFill>
                <a:srgbClr val="0000DC"/>
              </a:solidFill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6107643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AA4773C1-14E4-435E-B371-F29EF30D24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2" b="7812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7B493241-7024-4079-A1FB-EE2C174DE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cs-CZ" sz="6000" dirty="0">
                <a:solidFill>
                  <a:srgbClr val="FFFFFF"/>
                </a:solidFill>
              </a:rPr>
              <a:t>Publikování</a:t>
            </a:r>
            <a:endParaRPr lang="en-US" sz="6000" dirty="0">
              <a:solidFill>
                <a:srgbClr val="FFFFFF"/>
              </a:solidFill>
            </a:endParaRP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FF47A132-605A-481A-94C4-A53B7D849494}"/>
              </a:ext>
            </a:extLst>
          </p:cNvPr>
          <p:cNvSpPr/>
          <p:nvPr/>
        </p:nvSpPr>
        <p:spPr>
          <a:xfrm>
            <a:off x="9173737" y="6396334"/>
            <a:ext cx="281968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Photo by </a:t>
            </a:r>
            <a:r>
              <a:rPr lang="en-US" sz="1400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Pierre </a:t>
            </a:r>
            <a:r>
              <a:rPr lang="en-US" sz="1400" dirty="0" err="1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Bamin</a:t>
            </a:r>
            <a:r>
              <a:rPr lang="en-US" sz="1400" dirty="0">
                <a:solidFill>
                  <a:schemeClr val="bg1"/>
                </a:solidFill>
              </a:rPr>
              <a:t> on </a:t>
            </a:r>
            <a:r>
              <a:rPr lang="en-US" sz="1400" dirty="0" err="1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Unsplash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407688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Zástupný obsah 7" descr="Obsah obrázku hra&#10;&#10;Popis byl vytvořen automaticky">
            <a:extLst>
              <a:ext uri="{FF2B5EF4-FFF2-40B4-BE49-F238E27FC236}">
                <a16:creationId xmlns:a16="http://schemas.microsoft.com/office/drawing/2014/main" id="{9A0A840A-DFE4-43CD-9F8E-90B3D6BAA0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887" y="1845810"/>
            <a:ext cx="5479948" cy="3166380"/>
          </a:xfrm>
        </p:spPr>
      </p:pic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683887" y="780012"/>
            <a:ext cx="8491803" cy="451576"/>
          </a:xfrm>
        </p:spPr>
        <p:txBody>
          <a:bodyPr>
            <a:normAutofit fontScale="90000"/>
          </a:bodyPr>
          <a:lstStyle/>
          <a:p>
            <a:r>
              <a:rPr lang="cs-CZ" dirty="0"/>
              <a:t>Open Science</a:t>
            </a:r>
          </a:p>
        </p:txBody>
      </p:sp>
      <p:sp>
        <p:nvSpPr>
          <p:cNvPr id="5" name="Ovál 4">
            <a:extLst>
              <a:ext uri="{FF2B5EF4-FFF2-40B4-BE49-F238E27FC236}">
                <a16:creationId xmlns:a16="http://schemas.microsoft.com/office/drawing/2014/main" id="{54C565E8-AD47-4CDB-996A-F7F640E36E7B}"/>
              </a:ext>
            </a:extLst>
          </p:cNvPr>
          <p:cNvSpPr/>
          <p:nvPr/>
        </p:nvSpPr>
        <p:spPr bwMode="auto">
          <a:xfrm rot="2032707">
            <a:off x="2617293" y="2380357"/>
            <a:ext cx="1575798" cy="1528276"/>
          </a:xfrm>
          <a:prstGeom prst="ellipse">
            <a:avLst/>
          </a:prstGeom>
          <a:noFill/>
          <a:ln w="31750" cap="flat" cmpd="sng" algn="ctr">
            <a:solidFill>
              <a:srgbClr val="5AC8AF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cs-CZ" sz="2400">
              <a:solidFill>
                <a:srgbClr val="92D050"/>
              </a:solidFill>
            </a:endParaRP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DC9F0C8C-470C-4D9F-B2C2-05CDEF459435}"/>
              </a:ext>
            </a:extLst>
          </p:cNvPr>
          <p:cNvSpPr/>
          <p:nvPr/>
        </p:nvSpPr>
        <p:spPr>
          <a:xfrm>
            <a:off x="683887" y="5321874"/>
            <a:ext cx="4572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dirty="0"/>
              <a:t>Zdroj: </a:t>
            </a:r>
            <a:r>
              <a:rPr lang="cs-CZ" sz="120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https://www.fosteropenscience.eu/node/1420</a:t>
            </a:r>
            <a:r>
              <a:rPr lang="cs-CZ" sz="1200" dirty="0"/>
              <a:t> </a:t>
            </a:r>
          </a:p>
        </p:txBody>
      </p:sp>
      <p:sp>
        <p:nvSpPr>
          <p:cNvPr id="10" name="Ovál 9">
            <a:extLst>
              <a:ext uri="{FF2B5EF4-FFF2-40B4-BE49-F238E27FC236}">
                <a16:creationId xmlns:a16="http://schemas.microsoft.com/office/drawing/2014/main" id="{828CEF6C-EAE0-0945-A955-06ECD37C2234}"/>
              </a:ext>
            </a:extLst>
          </p:cNvPr>
          <p:cNvSpPr/>
          <p:nvPr/>
        </p:nvSpPr>
        <p:spPr bwMode="auto">
          <a:xfrm rot="2032707">
            <a:off x="1573962" y="1845593"/>
            <a:ext cx="1575798" cy="1528276"/>
          </a:xfrm>
          <a:prstGeom prst="ellipse">
            <a:avLst/>
          </a:prstGeom>
          <a:noFill/>
          <a:ln w="31750" cap="flat" cmpd="sng" algn="ctr">
            <a:solidFill>
              <a:srgbClr val="5AC8AF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cs-CZ" sz="2400">
              <a:solidFill>
                <a:srgbClr val="92D050"/>
              </a:solidFill>
              <a:highlight>
                <a:srgbClr val="4BC8FF"/>
              </a:highlight>
            </a:endParaRPr>
          </a:p>
        </p:txBody>
      </p:sp>
      <p:sp>
        <p:nvSpPr>
          <p:cNvPr id="7" name="Zástupný obsah 2">
            <a:extLst>
              <a:ext uri="{FF2B5EF4-FFF2-40B4-BE49-F238E27FC236}">
                <a16:creationId xmlns:a16="http://schemas.microsoft.com/office/drawing/2014/main" id="{6DC03BFA-8D0D-4F4F-BF36-EF6B03006575}"/>
              </a:ext>
            </a:extLst>
          </p:cNvPr>
          <p:cNvSpPr txBox="1">
            <a:spLocks/>
          </p:cNvSpPr>
          <p:nvPr/>
        </p:nvSpPr>
        <p:spPr>
          <a:xfrm>
            <a:off x="6761722" y="1765179"/>
            <a:ext cx="5191381" cy="3836313"/>
          </a:xfrm>
          <a:prstGeom prst="rect">
            <a:avLst/>
          </a:prstGeom>
        </p:spPr>
        <p:txBody>
          <a:bodyPr vert="horz" lIns="91440" tIns="45720" rIns="91440" bIns="45720" numCol="1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/>
              <a:t>nejen otevřený přístup k publikacím a datům</a:t>
            </a:r>
          </a:p>
          <a:p>
            <a:r>
              <a:rPr lang="cs-CZ" dirty="0"/>
              <a:t>HR4MU II: aktivita Open Access</a:t>
            </a:r>
          </a:p>
          <a:p>
            <a:endParaRPr lang="cs-CZ" dirty="0"/>
          </a:p>
          <a:p>
            <a:r>
              <a:rPr lang="cs-CZ" dirty="0"/>
              <a:t>Open Science metodici:</a:t>
            </a:r>
          </a:p>
          <a:p>
            <a:pPr marL="0" indent="0">
              <a:buNone/>
            </a:pPr>
            <a:r>
              <a:rPr lang="cs-CZ" dirty="0">
                <a:solidFill>
                  <a:srgbClr val="0000DC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openscience@phil.muni.cz</a:t>
            </a:r>
            <a:r>
              <a:rPr lang="cs-CZ" dirty="0">
                <a:solidFill>
                  <a:srgbClr val="0000DC"/>
                </a:solidFill>
              </a:rPr>
              <a:t>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6633010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6D29449-15BE-49DE-9BCF-26BC7B92A3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114" y="351783"/>
            <a:ext cx="10515600" cy="982748"/>
          </a:xfrm>
        </p:spPr>
        <p:txBody>
          <a:bodyPr/>
          <a:lstStyle/>
          <a:p>
            <a:r>
              <a:rPr lang="cs-CZ" dirty="0"/>
              <a:t>Životní situace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A4BE023-F26E-426A-9B85-0F977C6CE6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8114" y="1334531"/>
            <a:ext cx="8602362" cy="5114022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cs-CZ" sz="2000" dirty="0"/>
              <a:t>Publikoval/a jsem článek v uzavřeném časopisu a uvědomil/a jsem si, že musím splnit podmínku Open Access. 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cs-CZ" sz="2000" dirty="0" err="1">
                <a:solidFill>
                  <a:srgbClr val="0000DC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Sherpa</a:t>
            </a:r>
            <a:r>
              <a:rPr lang="cs-CZ" sz="2000" dirty="0">
                <a:solidFill>
                  <a:srgbClr val="0000DC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/Romeo</a:t>
            </a:r>
            <a:r>
              <a:rPr lang="cs-CZ" sz="2000" dirty="0">
                <a:solidFill>
                  <a:srgbClr val="0000DC"/>
                </a:solidFill>
              </a:rPr>
              <a:t> </a:t>
            </a:r>
            <a:r>
              <a:rPr lang="cs-CZ" sz="2000" dirty="0"/>
              <a:t>a zelená cesta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cs-CZ" sz="2000" dirty="0"/>
              <a:t>Potřebuji v rámci svého projektu publikovat články v režimu Open Access, ale nemám na to v projektu peníze. 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cs-CZ" sz="2000" dirty="0"/>
              <a:t>otevřené časopisy (</a:t>
            </a:r>
            <a:r>
              <a:rPr lang="cs-CZ" sz="2000" dirty="0">
                <a:solidFill>
                  <a:srgbClr val="0000DC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DOAJ</a:t>
            </a:r>
            <a:r>
              <a:rPr lang="cs-CZ" sz="2000" dirty="0"/>
              <a:t>), zelená cesta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cs-CZ" sz="2000" dirty="0"/>
              <a:t>Chci vložit svůj článek do repozitáře, ale nevím, který repozitář je pro mě nejvhodnější.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cs-CZ" sz="2000" dirty="0"/>
              <a:t>otevřené repozitáře (</a:t>
            </a:r>
            <a:r>
              <a:rPr lang="cs-CZ" sz="2000" dirty="0">
                <a:solidFill>
                  <a:srgbClr val="0000DC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DOAR</a:t>
            </a:r>
            <a:r>
              <a:rPr lang="cs-CZ" sz="2000" dirty="0"/>
              <a:t>), včetně institucionálního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cs-CZ" sz="2000" dirty="0"/>
              <a:t>Potřebuji v rámci recenzního řízení uložit data k publikaci, aby mohla projít peer-</a:t>
            </a:r>
            <a:r>
              <a:rPr lang="cs-CZ" sz="2000" dirty="0" err="1"/>
              <a:t>review</a:t>
            </a:r>
            <a:r>
              <a:rPr lang="cs-CZ" sz="2000" dirty="0"/>
              <a:t>. 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cs-CZ" sz="2000" dirty="0"/>
              <a:t>otevřené repozitáře a neveřejný odkaz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cs-CZ" sz="2000" dirty="0"/>
              <a:t>V rámci projektu mám povinnost do 6 měsíců odevzdat Data Management </a:t>
            </a:r>
            <a:r>
              <a:rPr lang="cs-CZ" sz="2000" dirty="0" err="1"/>
              <a:t>Plan</a:t>
            </a:r>
            <a:r>
              <a:rPr lang="cs-CZ" sz="2000" dirty="0"/>
              <a:t>.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cs-CZ" sz="2000" dirty="0"/>
              <a:t>asistence OS metodika</a:t>
            </a:r>
          </a:p>
        </p:txBody>
      </p:sp>
      <p:pic>
        <p:nvPicPr>
          <p:cNvPr id="5" name="Obrázek 4" descr="Obsah obrázku osoba, držení, exteriér, muž&#10;&#10;Popis byl vytvořen automaticky">
            <a:extLst>
              <a:ext uri="{FF2B5EF4-FFF2-40B4-BE49-F238E27FC236}">
                <a16:creationId xmlns:a16="http://schemas.microsoft.com/office/drawing/2014/main" id="{16A76935-10DA-4C14-8D4F-D1BB8559F5E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54" r="17140"/>
          <a:stretch/>
        </p:blipFill>
        <p:spPr>
          <a:xfrm>
            <a:off x="9108331" y="0"/>
            <a:ext cx="3083669" cy="6858000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3C69AB22-FE15-46DD-B637-DD80931E6173}"/>
              </a:ext>
            </a:extLst>
          </p:cNvPr>
          <p:cNvSpPr txBox="1"/>
          <p:nvPr/>
        </p:nvSpPr>
        <p:spPr>
          <a:xfrm>
            <a:off x="9854513" y="6496305"/>
            <a:ext cx="286676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Photo by </a:t>
            </a:r>
            <a:r>
              <a:rPr lang="en-US" sz="1200" dirty="0">
                <a:solidFill>
                  <a:schemeClr val="bg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Diego PH</a:t>
            </a:r>
            <a:r>
              <a:rPr lang="en-US" sz="1200" dirty="0">
                <a:solidFill>
                  <a:schemeClr val="bg1"/>
                </a:solidFill>
              </a:rPr>
              <a:t> on </a:t>
            </a:r>
            <a:r>
              <a:rPr lang="en-US" sz="1200" dirty="0" err="1">
                <a:solidFill>
                  <a:schemeClr val="bg1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Unsplash</a:t>
            </a:r>
            <a:endParaRPr lang="cs-CZ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026467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A865488-17E4-47B1-B366-87257FD76D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400" y="700500"/>
            <a:ext cx="10753200" cy="451576"/>
          </a:xfrm>
        </p:spPr>
        <p:txBody>
          <a:bodyPr>
            <a:normAutofit fontScale="90000"/>
          </a:bodyPr>
          <a:lstStyle/>
          <a:p>
            <a:r>
              <a:rPr lang="cs-CZ" dirty="0">
                <a:cs typeface="Arial"/>
              </a:rPr>
              <a:t>Data Management </a:t>
            </a:r>
            <a:r>
              <a:rPr lang="cs-CZ" dirty="0" err="1">
                <a:cs typeface="Arial"/>
              </a:rPr>
              <a:t>Plan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B36336C-61B0-4012-9725-C4BB008511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63445"/>
            <a:ext cx="7178860" cy="4625521"/>
          </a:xfrm>
        </p:spPr>
        <p:txBody>
          <a:bodyPr vert="horz" lIns="0" tIns="0" rIns="0" bIns="0" rtlCol="0" anchor="t">
            <a:noAutofit/>
          </a:bodyPr>
          <a:lstStyle/>
          <a:p>
            <a:pPr marL="251460" indent="-179705"/>
            <a:r>
              <a:rPr lang="cs-CZ" sz="2400" dirty="0">
                <a:ea typeface="+mn-lt"/>
                <a:cs typeface="+mn-lt"/>
              </a:rPr>
              <a:t>dokument popisující způsoby práce s daty v průběhu výzkumného projektu</a:t>
            </a:r>
            <a:endParaRPr lang="cs-CZ" sz="2400" dirty="0">
              <a:cs typeface="Arial"/>
            </a:endParaRPr>
          </a:p>
          <a:p>
            <a:pPr marL="251460" indent="-179705"/>
            <a:r>
              <a:rPr lang="cs-CZ" sz="2400" dirty="0">
                <a:ea typeface="+mn-lt"/>
                <a:cs typeface="+mn-lt"/>
              </a:rPr>
              <a:t>vyžadován některými poskytovateli financí, např. </a:t>
            </a:r>
            <a:r>
              <a:rPr lang="cs-CZ" sz="2400" b="1" dirty="0">
                <a:ea typeface="+mn-lt"/>
                <a:cs typeface="+mn-lt"/>
              </a:rPr>
              <a:t>Horizon 2020</a:t>
            </a:r>
            <a:endParaRPr lang="cs-CZ" sz="2400" dirty="0">
              <a:cs typeface="Arial"/>
            </a:endParaRPr>
          </a:p>
          <a:p>
            <a:pPr marL="251460" indent="-179705"/>
            <a:r>
              <a:rPr lang="cs-CZ" sz="2400" b="1" dirty="0">
                <a:ea typeface="+mn-lt"/>
                <a:cs typeface="+mn-lt"/>
              </a:rPr>
              <a:t>základní oblasti</a:t>
            </a:r>
            <a:endParaRPr lang="cs-CZ" sz="2400" dirty="0">
              <a:ea typeface="+mn-lt"/>
              <a:cs typeface="+mn-lt"/>
            </a:endParaRPr>
          </a:p>
          <a:p>
            <a:pPr marL="503555" lvl="1" indent="-179705"/>
            <a:r>
              <a:rPr lang="cs-CZ" sz="2000" dirty="0">
                <a:ea typeface="+mn-lt"/>
                <a:cs typeface="+mn-lt"/>
              </a:rPr>
              <a:t>metodologie (jak budou data sbírána)</a:t>
            </a:r>
          </a:p>
          <a:p>
            <a:pPr marL="503555" lvl="1" indent="-179705"/>
            <a:r>
              <a:rPr lang="cs-CZ" sz="2000" dirty="0">
                <a:ea typeface="+mn-lt"/>
                <a:cs typeface="+mn-lt"/>
              </a:rPr>
              <a:t>dokumentace a metadata</a:t>
            </a:r>
          </a:p>
          <a:p>
            <a:pPr marL="503555" lvl="1" indent="-179705"/>
            <a:r>
              <a:rPr lang="cs-CZ" sz="2000" dirty="0">
                <a:ea typeface="+mn-lt"/>
                <a:cs typeface="+mn-lt"/>
              </a:rPr>
              <a:t>právní a etické otázky: licence, </a:t>
            </a:r>
            <a:r>
              <a:rPr lang="cs-CZ" sz="2000" dirty="0">
                <a:solidFill>
                  <a:srgbClr val="0000DC"/>
                </a:solidFill>
                <a:ea typeface="+mn-lt"/>
                <a:cs typeface="+mn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Consent </a:t>
            </a:r>
            <a:r>
              <a:rPr lang="cs-CZ" sz="2000" dirty="0" err="1">
                <a:solidFill>
                  <a:srgbClr val="0000DC"/>
                </a:solidFill>
                <a:ea typeface="+mn-lt"/>
                <a:cs typeface="+mn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Form</a:t>
            </a:r>
            <a:r>
              <a:rPr lang="cs-CZ" sz="2000" dirty="0">
                <a:solidFill>
                  <a:srgbClr val="0000DC"/>
                </a:solidFill>
                <a:ea typeface="+mn-lt"/>
                <a:cs typeface="+mn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cs-CZ" sz="2000" dirty="0" err="1">
                <a:solidFill>
                  <a:srgbClr val="0000DC"/>
                </a:solidFill>
                <a:ea typeface="+mn-lt"/>
                <a:cs typeface="+mn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Wizard</a:t>
            </a:r>
            <a:endParaRPr lang="cs-CZ" sz="2000" dirty="0">
              <a:solidFill>
                <a:srgbClr val="0000DC"/>
              </a:solidFill>
              <a:ea typeface="+mn-lt"/>
              <a:cs typeface="+mn-lt"/>
            </a:endParaRPr>
          </a:p>
          <a:p>
            <a:pPr marL="503555" lvl="1" indent="-179705"/>
            <a:r>
              <a:rPr lang="cs-CZ" sz="2000" dirty="0">
                <a:ea typeface="+mn-lt"/>
                <a:cs typeface="+mn-lt"/>
              </a:rPr>
              <a:t>způsob uchování a přístupu: </a:t>
            </a:r>
            <a:r>
              <a:rPr lang="cs-CZ" sz="2000" dirty="0">
                <a:solidFill>
                  <a:srgbClr val="0000DC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Zenodo</a:t>
            </a:r>
            <a:endParaRPr lang="cs-CZ" sz="2000" dirty="0">
              <a:solidFill>
                <a:srgbClr val="0000DC"/>
              </a:solidFill>
            </a:endParaRPr>
          </a:p>
          <a:p>
            <a:pPr marL="503555" lvl="1" indent="-179705"/>
            <a:r>
              <a:rPr lang="cs-CZ" sz="2000" dirty="0">
                <a:ea typeface="+mn-lt"/>
                <a:cs typeface="+mn-lt"/>
              </a:rPr>
              <a:t>plán pro smazání / dlouhodobé uchování, sdílení: uložiště, </a:t>
            </a:r>
            <a:r>
              <a:rPr lang="cs-CZ" sz="2000" dirty="0">
                <a:solidFill>
                  <a:srgbClr val="0000DC"/>
                </a:solidFill>
                <a:ea typeface="+mn-lt"/>
                <a:cs typeface="+mn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OSF</a:t>
            </a:r>
            <a:endParaRPr lang="cs-CZ" sz="2000" dirty="0">
              <a:ea typeface="+mn-lt"/>
              <a:cs typeface="+mn-lt"/>
            </a:endParaRPr>
          </a:p>
          <a:p>
            <a:pPr marL="503555" lvl="1" indent="-179705"/>
            <a:r>
              <a:rPr lang="cs-CZ" sz="2000" dirty="0">
                <a:ea typeface="+mn-lt"/>
                <a:cs typeface="+mn-lt"/>
              </a:rPr>
              <a:t>určení odpovědnosti za jednotlivé oblasti</a:t>
            </a:r>
          </a:p>
          <a:p>
            <a:pPr marL="46355" indent="-179705"/>
            <a:r>
              <a:rPr lang="cs-CZ" sz="2400" dirty="0">
                <a:ea typeface="+mn-lt"/>
                <a:cs typeface="+mn-lt"/>
              </a:rPr>
              <a:t>nástroj </a:t>
            </a:r>
            <a:r>
              <a:rPr lang="cs-CZ" sz="2400" dirty="0">
                <a:solidFill>
                  <a:srgbClr val="0000DC"/>
                </a:solidFill>
                <a:ea typeface="+mn-lt"/>
                <a:cs typeface="+mn-l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DMP Online</a:t>
            </a:r>
            <a:endParaRPr lang="cs-CZ" sz="2400" dirty="0">
              <a:solidFill>
                <a:srgbClr val="0000DC"/>
              </a:solidFill>
              <a:cs typeface="Arial"/>
            </a:endParaRPr>
          </a:p>
        </p:txBody>
      </p:sp>
      <p:pic>
        <p:nvPicPr>
          <p:cNvPr id="6" name="Obrázek 5" descr="Obsah obrázku text&#10;&#10;Popis byl vytvořen automaticky">
            <a:extLst>
              <a:ext uri="{FF2B5EF4-FFF2-40B4-BE49-F238E27FC236}">
                <a16:creationId xmlns:a16="http://schemas.microsoft.com/office/drawing/2014/main" id="{B355AEB2-82E7-44B7-8479-47FA541AC7D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97" t="1" r="16086" b="1"/>
          <a:stretch/>
        </p:blipFill>
        <p:spPr>
          <a:xfrm>
            <a:off x="8122596" y="0"/>
            <a:ext cx="6206247" cy="6858000"/>
          </a:xfrm>
          <a:prstGeom prst="rect">
            <a:avLst/>
          </a:prstGeom>
        </p:spPr>
      </p:pic>
      <p:sp>
        <p:nvSpPr>
          <p:cNvPr id="19" name="TextovéPole 18">
            <a:extLst>
              <a:ext uri="{FF2B5EF4-FFF2-40B4-BE49-F238E27FC236}">
                <a16:creationId xmlns:a16="http://schemas.microsoft.com/office/drawing/2014/main" id="{1C8D4B41-B564-4281-838E-60B4C007AE08}"/>
              </a:ext>
            </a:extLst>
          </p:cNvPr>
          <p:cNvSpPr txBox="1"/>
          <p:nvPr/>
        </p:nvSpPr>
        <p:spPr>
          <a:xfrm>
            <a:off x="9735876" y="6457090"/>
            <a:ext cx="444968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Photo by </a:t>
            </a:r>
            <a:r>
              <a:rPr lang="en-US" sz="1200" dirty="0">
                <a:solidFill>
                  <a:schemeClr val="bg1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Glenn Carstens-Peters</a:t>
            </a:r>
            <a:r>
              <a:rPr lang="en-US" sz="1200" dirty="0">
                <a:solidFill>
                  <a:schemeClr val="bg1"/>
                </a:solidFill>
              </a:rPr>
              <a:t> on </a:t>
            </a:r>
            <a:r>
              <a:rPr lang="en-US" sz="1200" dirty="0" err="1">
                <a:solidFill>
                  <a:schemeClr val="bg1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Unsplash</a:t>
            </a:r>
            <a:endParaRPr lang="cs-CZ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636055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D396438-6DF6-4B89-8432-9CF3AD458D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2298" y="323936"/>
            <a:ext cx="5768545" cy="1325563"/>
          </a:xfrm>
        </p:spPr>
        <p:txBody>
          <a:bodyPr/>
          <a:lstStyle/>
          <a:p>
            <a:r>
              <a:rPr lang="cs-CZ" dirty="0"/>
              <a:t>Autorské identifikátory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796AE57-7DE4-439B-8172-26DCB1FC18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2298" y="1649499"/>
            <a:ext cx="7086599" cy="4735341"/>
          </a:xfrm>
        </p:spPr>
        <p:txBody>
          <a:bodyPr>
            <a:normAutofit fontScale="92500"/>
          </a:bodyPr>
          <a:lstStyle/>
          <a:p>
            <a:r>
              <a:rPr lang="cs-CZ" dirty="0"/>
              <a:t>trvalá a jednoznačná identifikace osob a přiřazení publikačních výstupů</a:t>
            </a:r>
          </a:p>
          <a:p>
            <a:r>
              <a:rPr lang="cs-CZ" dirty="0"/>
              <a:t>užitečné a nově povinné pro část výsledků v RIV</a:t>
            </a:r>
          </a:p>
          <a:p>
            <a:pPr lvl="1"/>
            <a:r>
              <a:rPr lang="cs-CZ" dirty="0" err="1">
                <a:solidFill>
                  <a:srgbClr val="0000DC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ORCiD</a:t>
            </a:r>
            <a:endParaRPr lang="cs-CZ" dirty="0">
              <a:solidFill>
                <a:srgbClr val="0000DC"/>
              </a:solidFill>
            </a:endParaRPr>
          </a:p>
          <a:p>
            <a:pPr lvl="1"/>
            <a:r>
              <a:rPr lang="cs-CZ" dirty="0">
                <a:solidFill>
                  <a:srgbClr val="0000DC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ResearcherID (</a:t>
            </a:r>
            <a:r>
              <a:rPr lang="cs-CZ" dirty="0" err="1">
                <a:solidFill>
                  <a:srgbClr val="0000DC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Publons</a:t>
            </a:r>
            <a:r>
              <a:rPr lang="cs-CZ" dirty="0">
                <a:solidFill>
                  <a:srgbClr val="0000DC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)</a:t>
            </a:r>
            <a:endParaRPr lang="cs-CZ" dirty="0">
              <a:solidFill>
                <a:srgbClr val="0000DC"/>
              </a:solidFill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cs-CZ" dirty="0">
                <a:solidFill>
                  <a:srgbClr val="0000DC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návody a podrobné informace</a:t>
            </a:r>
            <a:endParaRPr lang="cs-CZ" dirty="0">
              <a:solidFill>
                <a:srgbClr val="0000DC"/>
              </a:solidFill>
            </a:endParaRPr>
          </a:p>
          <a:p>
            <a:pPr lvl="1"/>
            <a:r>
              <a:rPr lang="cs-CZ" dirty="0"/>
              <a:t>založení a přiřazení výsledků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další online prezence výzkumníka: Google/Bing </a:t>
            </a:r>
            <a:r>
              <a:rPr lang="cs-CZ" dirty="0" err="1"/>
              <a:t>your</a:t>
            </a:r>
            <a:r>
              <a:rPr lang="cs-CZ" dirty="0"/>
              <a:t> </a:t>
            </a:r>
            <a:r>
              <a:rPr lang="cs-CZ" dirty="0" err="1"/>
              <a:t>name</a:t>
            </a:r>
            <a:r>
              <a:rPr lang="cs-CZ" dirty="0"/>
              <a:t>, </a:t>
            </a:r>
            <a:r>
              <a:rPr lang="cs-CZ" dirty="0" err="1"/>
              <a:t>Linkedin</a:t>
            </a:r>
            <a:r>
              <a:rPr lang="cs-CZ" dirty="0"/>
              <a:t>, </a:t>
            </a:r>
            <a:r>
              <a:rPr lang="cs-CZ" dirty="0" err="1"/>
              <a:t>ResearchGate</a:t>
            </a:r>
            <a:r>
              <a:rPr lang="cs-CZ" dirty="0"/>
              <a:t>, </a:t>
            </a:r>
            <a:r>
              <a:rPr lang="cs-CZ" dirty="0" err="1"/>
              <a:t>academic</a:t>
            </a:r>
            <a:r>
              <a:rPr lang="cs-CZ" dirty="0"/>
              <a:t> CV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CB4F7B2-204B-4D6A-9C27-3D889F6DBB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3997" y="3004499"/>
            <a:ext cx="2149065" cy="730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102A0875-3802-487D-8909-FF0F794DC9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421" y="3004499"/>
            <a:ext cx="804051" cy="80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914752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93DC83D-FA08-4ABF-B90D-2F8E78372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967" y="431028"/>
            <a:ext cx="5389605" cy="1325563"/>
          </a:xfrm>
        </p:spPr>
        <p:txBody>
          <a:bodyPr>
            <a:normAutofit fontScale="90000"/>
          </a:bodyPr>
          <a:lstStyle/>
          <a:p>
            <a:r>
              <a:rPr lang="cs-CZ" sz="4400" dirty="0"/>
              <a:t>Získávání zdrojů a služby Ústřední knihovny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21557B3-A871-4376-B62A-F430D2161A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6967" y="1952067"/>
            <a:ext cx="6526427" cy="4581697"/>
          </a:xfrm>
        </p:spPr>
        <p:txBody>
          <a:bodyPr vert="horz" lIns="91440" tIns="45720" rIns="91440" bIns="45720" rtlCol="0">
            <a:normAutofit fontScale="85000" lnSpcReduction="20000"/>
          </a:bodyPr>
          <a:lstStyle/>
          <a:p>
            <a:pPr>
              <a:lnSpc>
                <a:spcPct val="120000"/>
              </a:lnSpc>
            </a:pPr>
            <a:r>
              <a:rPr lang="cs-CZ" dirty="0">
                <a:solidFill>
                  <a:srgbClr val="0000DC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Meziknihovní výpůjční služba (MVS)</a:t>
            </a:r>
            <a:r>
              <a:rPr lang="cs-CZ" dirty="0">
                <a:solidFill>
                  <a:srgbClr val="0000DC"/>
                </a:solidFill>
              </a:rPr>
              <a:t> </a:t>
            </a:r>
          </a:p>
          <a:p>
            <a:pPr lvl="1">
              <a:lnSpc>
                <a:spcPct val="120000"/>
              </a:lnSpc>
            </a:pPr>
            <a:r>
              <a:rPr lang="cs-CZ" dirty="0"/>
              <a:t>půjčování z mimobrněnských a českých knihoven, ze zahraničí </a:t>
            </a:r>
            <a:r>
              <a:rPr lang="cs-CZ" dirty="0">
                <a:solidFill>
                  <a:srgbClr val="0000DC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MZK</a:t>
            </a:r>
            <a:endParaRPr lang="cs-CZ" dirty="0"/>
          </a:p>
          <a:p>
            <a:pPr>
              <a:lnSpc>
                <a:spcPct val="120000"/>
              </a:lnSpc>
            </a:pPr>
            <a:r>
              <a:rPr lang="cs-CZ" dirty="0">
                <a:solidFill>
                  <a:srgbClr val="0000DC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Nákup tištěných i elektronických zdrojů</a:t>
            </a:r>
            <a:endParaRPr lang="cs-CZ" dirty="0">
              <a:solidFill>
                <a:srgbClr val="0000DC"/>
              </a:solidFill>
            </a:endParaRPr>
          </a:p>
          <a:p>
            <a:pPr lvl="1">
              <a:lnSpc>
                <a:spcPct val="120000"/>
              </a:lnSpc>
            </a:pPr>
            <a:r>
              <a:rPr lang="cs-CZ" dirty="0"/>
              <a:t>včetně dlouhodobých výpůjček</a:t>
            </a:r>
          </a:p>
          <a:p>
            <a:pPr>
              <a:lnSpc>
                <a:spcPct val="120000"/>
              </a:lnSpc>
            </a:pPr>
            <a:r>
              <a:rPr lang="cs-CZ" dirty="0">
                <a:solidFill>
                  <a:srgbClr val="0000DC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Skenování do E-</a:t>
            </a:r>
            <a:r>
              <a:rPr lang="cs-CZ" dirty="0" err="1">
                <a:solidFill>
                  <a:srgbClr val="0000DC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prezenčky</a:t>
            </a:r>
            <a:endParaRPr lang="cs-CZ" dirty="0">
              <a:solidFill>
                <a:srgbClr val="0000DC"/>
              </a:solidFill>
            </a:endParaRPr>
          </a:p>
          <a:p>
            <a:pPr>
              <a:lnSpc>
                <a:spcPct val="120000"/>
              </a:lnSpc>
            </a:pPr>
            <a:r>
              <a:rPr lang="cs-CZ" dirty="0">
                <a:solidFill>
                  <a:srgbClr val="0000DC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podpora při publikování</a:t>
            </a:r>
            <a:endParaRPr lang="cs-CZ" dirty="0">
              <a:solidFill>
                <a:srgbClr val="0000DC"/>
              </a:solidFill>
            </a:endParaRPr>
          </a:p>
          <a:p>
            <a:pPr lvl="1">
              <a:lnSpc>
                <a:spcPct val="120000"/>
              </a:lnSpc>
            </a:pPr>
            <a:r>
              <a:rPr lang="cs-CZ" dirty="0"/>
              <a:t>RIV</a:t>
            </a:r>
          </a:p>
          <a:p>
            <a:pPr lvl="1">
              <a:lnSpc>
                <a:spcPct val="120000"/>
              </a:lnSpc>
            </a:pPr>
            <a:r>
              <a:rPr lang="cs-CZ" dirty="0"/>
              <a:t>autorské identifikátory</a:t>
            </a:r>
          </a:p>
          <a:p>
            <a:pPr lvl="1">
              <a:lnSpc>
                <a:spcPct val="120000"/>
              </a:lnSpc>
            </a:pPr>
            <a:r>
              <a:rPr lang="cs-CZ" dirty="0"/>
              <a:t>volba časopisu</a:t>
            </a:r>
          </a:p>
          <a:p>
            <a:pPr lvl="1">
              <a:lnSpc>
                <a:spcPct val="120000"/>
              </a:lnSpc>
            </a:pPr>
            <a:r>
              <a:rPr lang="cs-CZ" dirty="0"/>
              <a:t>Open Science</a:t>
            </a:r>
          </a:p>
        </p:txBody>
      </p:sp>
      <p:pic>
        <p:nvPicPr>
          <p:cNvPr id="8" name="Obrázek 7" descr="Obsah obrázku budova, police, kniha, obchod&#10;&#10;Popis byl vytvořen automaticky">
            <a:extLst>
              <a:ext uri="{FF2B5EF4-FFF2-40B4-BE49-F238E27FC236}">
                <a16:creationId xmlns:a16="http://schemas.microsoft.com/office/drawing/2014/main" id="{AAC2EA51-DB46-4311-855F-6F6CA9C6872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9" t="-1" r="39489" b="-1"/>
          <a:stretch/>
        </p:blipFill>
        <p:spPr>
          <a:xfrm>
            <a:off x="7619999" y="10"/>
            <a:ext cx="4572001" cy="6857990"/>
          </a:xfrm>
          <a:prstGeom prst="rect">
            <a:avLst/>
          </a:prstGeom>
          <a:effectLst/>
        </p:spPr>
      </p:pic>
      <p:sp>
        <p:nvSpPr>
          <p:cNvPr id="9" name="Obdélník 8">
            <a:extLst>
              <a:ext uri="{FF2B5EF4-FFF2-40B4-BE49-F238E27FC236}">
                <a16:creationId xmlns:a16="http://schemas.microsoft.com/office/drawing/2014/main" id="{FFF336B4-A198-45F8-ADC3-750AFC678A9A}"/>
              </a:ext>
            </a:extLst>
          </p:cNvPr>
          <p:cNvSpPr/>
          <p:nvPr/>
        </p:nvSpPr>
        <p:spPr>
          <a:xfrm>
            <a:off x="9563413" y="6427372"/>
            <a:ext cx="253479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Photo by </a:t>
            </a:r>
            <a:r>
              <a:rPr lang="en-US" sz="1400" dirty="0">
                <a:solidFill>
                  <a:schemeClr val="bg1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Eli Francis</a:t>
            </a:r>
            <a:r>
              <a:rPr lang="en-US" sz="1400" dirty="0">
                <a:solidFill>
                  <a:schemeClr val="bg1"/>
                </a:solidFill>
              </a:rPr>
              <a:t> on </a:t>
            </a:r>
            <a:r>
              <a:rPr lang="en-US" sz="1400" dirty="0" err="1">
                <a:solidFill>
                  <a:schemeClr val="bg1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Unsplash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905749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5E6CFF1-2F42-4E10-9A97-F116F46F53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Obrázek 6" descr="Obsah obrázku budova, noc, velké, světlo&#10;&#10;Popis byl vytvořen automaticky">
            <a:extLst>
              <a:ext uri="{FF2B5EF4-FFF2-40B4-BE49-F238E27FC236}">
                <a16:creationId xmlns:a16="http://schemas.microsoft.com/office/drawing/2014/main" id="{EFB2E29F-FCFB-44E7-B215-2D8151856A0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0" b="22889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FD8934D0-D612-46FF-B5AE-54AA0BC770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065862"/>
            <a:ext cx="3313164" cy="4726276"/>
          </a:xfrm>
        </p:spPr>
        <p:txBody>
          <a:bodyPr>
            <a:normAutofit/>
          </a:bodyPr>
          <a:lstStyle/>
          <a:p>
            <a:pPr algn="r"/>
            <a:r>
              <a:rPr lang="cs-CZ" sz="4800" dirty="0">
                <a:solidFill>
                  <a:srgbClr val="FFFFFF"/>
                </a:solidFill>
              </a:rPr>
              <a:t>Ptejte se kdykoliv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7182200-4859-4C8D-BCBB-55B245C28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3372" y="2286000"/>
            <a:ext cx="0" cy="22860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C5E89D2-B412-4A21-A704-04E4D273FF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2524" y="1065862"/>
            <a:ext cx="6500324" cy="4726276"/>
          </a:xfrm>
        </p:spPr>
        <p:txBody>
          <a:bodyPr anchor="ctr">
            <a:normAutofit/>
          </a:bodyPr>
          <a:lstStyle/>
          <a:p>
            <a:r>
              <a:rPr lang="cs-CZ" dirty="0"/>
              <a:t>e-mailem </a:t>
            </a:r>
            <a:r>
              <a:rPr lang="cs-CZ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knihovna@phil.muni.cz</a:t>
            </a:r>
            <a:r>
              <a:rPr lang="cs-CZ" dirty="0"/>
              <a:t>  </a:t>
            </a:r>
          </a:p>
          <a:p>
            <a:endParaRPr lang="cs-CZ" dirty="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cs-CZ" b="1" dirty="0">
                <a:solidFill>
                  <a:srgbClr val="FFFFFF"/>
                </a:solidFill>
              </a:rPr>
              <a:t>Ústřední knihovna</a:t>
            </a:r>
          </a:p>
          <a:p>
            <a:r>
              <a:rPr lang="cs-CZ" dirty="0">
                <a:solidFill>
                  <a:srgbClr val="FFFFFF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knihovna.phil.muni.cz</a:t>
            </a:r>
            <a:endParaRPr lang="cs-CZ" dirty="0">
              <a:solidFill>
                <a:srgbClr val="FFFFFF"/>
              </a:solidFill>
            </a:endParaRPr>
          </a:p>
          <a:p>
            <a:pPr lvl="1"/>
            <a:r>
              <a:rPr lang="cs-CZ" dirty="0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Konzultace</a:t>
            </a:r>
            <a:endParaRPr lang="cs-CZ" dirty="0"/>
          </a:p>
          <a:p>
            <a:r>
              <a:rPr lang="cs-CZ" dirty="0"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facebook.com/</a:t>
            </a:r>
            <a:r>
              <a:rPr lang="cs-CZ" dirty="0" err="1"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knihovnaffmu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431979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4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Obrázek 9" descr="Obsah obrázku kniha, interiér, text, stůl&#10;&#10;Popis byl vytvořen automaticky">
            <a:extLst>
              <a:ext uri="{FF2B5EF4-FFF2-40B4-BE49-F238E27FC236}">
                <a16:creationId xmlns:a16="http://schemas.microsoft.com/office/drawing/2014/main" id="{6104BB58-673A-49AB-9341-5E1B60108B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34" b="14966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5DE55DEE-6428-4DC7-BA9B-30CD1E649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309" y="1122362"/>
            <a:ext cx="1114642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cs-CZ" sz="6000" dirty="0">
                <a:solidFill>
                  <a:srgbClr val="FFFFFF"/>
                </a:solidFill>
              </a:rPr>
              <a:t>Vyhledávání tištěných</a:t>
            </a:r>
            <a:br>
              <a:rPr lang="cs-CZ" sz="6000" dirty="0">
                <a:solidFill>
                  <a:srgbClr val="FFFFFF"/>
                </a:solidFill>
              </a:rPr>
            </a:br>
            <a:r>
              <a:rPr lang="cs-CZ" sz="6000" dirty="0">
                <a:solidFill>
                  <a:srgbClr val="FFFFFF"/>
                </a:solidFill>
              </a:rPr>
              <a:t>knih a časopisů</a:t>
            </a:r>
            <a:endParaRPr lang="en-US" sz="6000" dirty="0">
              <a:solidFill>
                <a:srgbClr val="FFFFFF"/>
              </a:solidFill>
            </a:endParaRPr>
          </a:p>
        </p:txBody>
      </p:sp>
      <p:sp>
        <p:nvSpPr>
          <p:cNvPr id="16" name="Obdélník 15">
            <a:extLst>
              <a:ext uri="{FF2B5EF4-FFF2-40B4-BE49-F238E27FC236}">
                <a16:creationId xmlns:a16="http://schemas.microsoft.com/office/drawing/2014/main" id="{BFF9CB0F-6C5D-4BEB-BFB7-90571845FC7B}"/>
              </a:ext>
            </a:extLst>
          </p:cNvPr>
          <p:cNvSpPr/>
          <p:nvPr/>
        </p:nvSpPr>
        <p:spPr>
          <a:xfrm>
            <a:off x="9255562" y="6396334"/>
            <a:ext cx="282487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Photo by </a:t>
            </a:r>
            <a:r>
              <a:rPr lang="en-US" sz="14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Aaron Burden</a:t>
            </a:r>
            <a:r>
              <a:rPr lang="en-US" sz="1400" dirty="0"/>
              <a:t> on </a:t>
            </a:r>
            <a:r>
              <a:rPr lang="en-US" sz="1400" dirty="0" err="1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Unsplash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3968438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6626E04-2C6B-49B3-95F0-4CE3963AE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0506" y="331252"/>
            <a:ext cx="10515600" cy="746137"/>
          </a:xfrm>
        </p:spPr>
        <p:txBody>
          <a:bodyPr>
            <a:noAutofit/>
          </a:bodyPr>
          <a:lstStyle/>
          <a:p>
            <a:r>
              <a:rPr lang="cs-CZ" sz="3200" dirty="0"/>
              <a:t>Katalogy knihoven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21557B3-A871-4376-B62A-F430D2161A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62877" y="1228874"/>
            <a:ext cx="8358617" cy="232163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200" dirty="0"/>
              <a:t>Prohledává všechny knihovny na MU a ukazuje </a:t>
            </a:r>
            <a:r>
              <a:rPr lang="cs-CZ" sz="2200" b="1" dirty="0"/>
              <a:t>dostupnost </a:t>
            </a:r>
            <a:r>
              <a:rPr lang="cs-CZ" sz="2200" dirty="0"/>
              <a:t>a </a:t>
            </a:r>
            <a:r>
              <a:rPr lang="cs-CZ" sz="2200" b="1" dirty="0"/>
              <a:t>umístění </a:t>
            </a:r>
            <a:r>
              <a:rPr lang="cs-CZ" sz="2200" dirty="0"/>
              <a:t>knih a časopisů. + </a:t>
            </a:r>
            <a:r>
              <a:rPr lang="cs-CZ" sz="2200" b="1" dirty="0"/>
              <a:t>mimořádně E-</a:t>
            </a:r>
            <a:r>
              <a:rPr lang="cs-CZ" sz="2200" b="1" dirty="0" err="1"/>
              <a:t>prezenčka</a:t>
            </a:r>
            <a:endParaRPr lang="cs-CZ" sz="2200" b="1" dirty="0"/>
          </a:p>
          <a:p>
            <a:pPr marL="0" indent="0">
              <a:buNone/>
            </a:pPr>
            <a:endParaRPr lang="cs-CZ" sz="2200" dirty="0"/>
          </a:p>
          <a:p>
            <a:pPr marL="0" indent="0">
              <a:buNone/>
            </a:pPr>
            <a:r>
              <a:rPr lang="cs-CZ" sz="2200" dirty="0"/>
              <a:t>Prohledává katalogy většiny českých knihoven, včetně plných textů a obsahů dokumentů (pokud jsou k dispozici). Pro některé knihovny (např. MZK) umožňuje přihlášení a správu výpůjček.</a:t>
            </a:r>
            <a:endParaRPr lang="cs-CZ" dirty="0"/>
          </a:p>
          <a:p>
            <a:endParaRPr lang="cs-CZ" dirty="0"/>
          </a:p>
        </p:txBody>
      </p:sp>
      <p:pic>
        <p:nvPicPr>
          <p:cNvPr id="4" name="Google Shape;462;p53" descr="VÃ½sledek obrÃ¡zku pro knihovnycz logo">
            <a:hlinkClick r:id="rId3"/>
            <a:extLst>
              <a:ext uri="{FF2B5EF4-FFF2-40B4-BE49-F238E27FC236}">
                <a16:creationId xmlns:a16="http://schemas.microsoft.com/office/drawing/2014/main" id="{4CA9D2B7-74F3-46D4-8431-FDB9AC2211F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0506" y="2548970"/>
            <a:ext cx="2591765" cy="74613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ázek 4">
            <a:hlinkClick r:id="rId5"/>
            <a:extLst>
              <a:ext uri="{FF2B5EF4-FFF2-40B4-BE49-F238E27FC236}">
                <a16:creationId xmlns:a16="http://schemas.microsoft.com/office/drawing/2014/main" id="{B98860F7-0D7B-46D4-8C49-02D1457AF5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7794" y="1290890"/>
            <a:ext cx="2524477" cy="733527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56E4926D-76B3-4B35-BD4B-976B98FD411E}"/>
              </a:ext>
            </a:extLst>
          </p:cNvPr>
          <p:cNvSpPr txBox="1"/>
          <p:nvPr/>
        </p:nvSpPr>
        <p:spPr>
          <a:xfrm>
            <a:off x="570506" y="4126749"/>
            <a:ext cx="5787720" cy="22867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cs-CZ" sz="2400" dirty="0"/>
              <a:t>Další knihovní katalogy:</a:t>
            </a:r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rgbClr val="0000DC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Katalog knihovny Moravské Galerie v Brně</a:t>
            </a:r>
            <a:endParaRPr lang="cs-CZ" sz="2400" dirty="0">
              <a:solidFill>
                <a:srgbClr val="0000DC"/>
              </a:solidFill>
            </a:endParaRPr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rgbClr val="0000DC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Katalog Moravské zemské knihovny</a:t>
            </a:r>
            <a:endParaRPr lang="cs-CZ" sz="2400" dirty="0">
              <a:solidFill>
                <a:srgbClr val="0000DC"/>
              </a:solidFill>
            </a:endParaRPr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cs-CZ" sz="2400" dirty="0" err="1">
                <a:solidFill>
                  <a:srgbClr val="0000DC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Worldcat</a:t>
            </a:r>
            <a:r>
              <a:rPr lang="cs-CZ" sz="2400" dirty="0"/>
              <a:t>: souborný katalog více než 10 tisíc světových knihoven</a:t>
            </a:r>
          </a:p>
        </p:txBody>
      </p:sp>
      <p:sp>
        <p:nvSpPr>
          <p:cNvPr id="10" name="Zástupný obsah 2">
            <a:extLst>
              <a:ext uri="{FF2B5EF4-FFF2-40B4-BE49-F238E27FC236}">
                <a16:creationId xmlns:a16="http://schemas.microsoft.com/office/drawing/2014/main" id="{D0AC8E10-3D84-4D49-A1CA-08CD109018EA}"/>
              </a:ext>
            </a:extLst>
          </p:cNvPr>
          <p:cNvSpPr txBox="1">
            <a:spLocks/>
          </p:cNvSpPr>
          <p:nvPr/>
        </p:nvSpPr>
        <p:spPr>
          <a:xfrm>
            <a:off x="6837405" y="4126749"/>
            <a:ext cx="4950940" cy="23959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sz="2400" dirty="0"/>
              <a:t>Lístkové katalogy:</a:t>
            </a:r>
          </a:p>
          <a:p>
            <a:pPr>
              <a:lnSpc>
                <a:spcPct val="100000"/>
              </a:lnSpc>
            </a:pPr>
            <a:r>
              <a:rPr lang="cs-CZ" sz="2400" dirty="0">
                <a:solidFill>
                  <a:srgbClr val="0000DC"/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Ústřední knihovna FF MU</a:t>
            </a:r>
            <a:endParaRPr lang="cs-CZ" sz="2400" dirty="0">
              <a:solidFill>
                <a:srgbClr val="0000DC"/>
              </a:solidFill>
            </a:endParaRPr>
          </a:p>
          <a:p>
            <a:pPr>
              <a:lnSpc>
                <a:spcPct val="100000"/>
              </a:lnSpc>
            </a:pPr>
            <a:r>
              <a:rPr lang="cs-CZ" sz="2400" dirty="0">
                <a:solidFill>
                  <a:srgbClr val="0000DC"/>
                </a:solidFill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MZK</a:t>
            </a:r>
            <a:endParaRPr lang="cs-CZ" sz="2400" dirty="0">
              <a:solidFill>
                <a:srgbClr val="0000DC"/>
              </a:solidFill>
            </a:endParaRPr>
          </a:p>
          <a:p>
            <a:pPr>
              <a:lnSpc>
                <a:spcPct val="100000"/>
              </a:lnSpc>
            </a:pPr>
            <a:r>
              <a:rPr lang="cs-CZ" sz="2400" dirty="0" err="1">
                <a:solidFill>
                  <a:srgbClr val="0000DC"/>
                </a:solidFill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RetrIS</a:t>
            </a:r>
            <a:r>
              <a:rPr lang="cs-CZ" sz="2400" dirty="0"/>
              <a:t>: Národní knihovna a další</a:t>
            </a:r>
          </a:p>
        </p:txBody>
      </p:sp>
    </p:spTree>
    <p:extLst>
      <p:ext uri="{BB962C8B-B14F-4D97-AF65-F5344CB8AC3E}">
        <p14:creationId xmlns:p14="http://schemas.microsoft.com/office/powerpoint/2010/main" val="41893531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72E0526-ACD9-4792-B652-502055F63D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210" y="420559"/>
            <a:ext cx="4508157" cy="1325563"/>
          </a:xfrm>
        </p:spPr>
        <p:txBody>
          <a:bodyPr>
            <a:normAutofit fontScale="90000"/>
          </a:bodyPr>
          <a:lstStyle/>
          <a:p>
            <a:r>
              <a:rPr lang="cs-CZ" dirty="0"/>
              <a:t>Digitalizované české knihy a časopisy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06FD31D-99A7-4AB5-AE61-8EFAC717AA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2211" y="2209671"/>
            <a:ext cx="6287530" cy="4351338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cs-CZ" dirty="0">
                <a:solidFill>
                  <a:srgbClr val="0000DC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Digitální knihovna FF MU</a:t>
            </a:r>
            <a:endParaRPr lang="cs-CZ" dirty="0">
              <a:solidFill>
                <a:srgbClr val="0000DC"/>
              </a:solidFill>
            </a:endParaRPr>
          </a:p>
          <a:p>
            <a:pPr>
              <a:lnSpc>
                <a:spcPct val="120000"/>
              </a:lnSpc>
            </a:pPr>
            <a:r>
              <a:rPr lang="cs-CZ" dirty="0"/>
              <a:t>Plné texty vybraných časopisů, sborníků a knižních edicí vydávaných na FF.</a:t>
            </a:r>
          </a:p>
          <a:p>
            <a:endParaRPr lang="cs-CZ" dirty="0"/>
          </a:p>
          <a:p>
            <a:pPr marL="0" indent="0">
              <a:buNone/>
            </a:pPr>
            <a:r>
              <a:rPr lang="cs-CZ" dirty="0">
                <a:solidFill>
                  <a:srgbClr val="0000DC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Česká digitální knihovna </a:t>
            </a:r>
            <a:endParaRPr lang="cs-CZ" dirty="0">
              <a:solidFill>
                <a:srgbClr val="0000DC"/>
              </a:solidFill>
            </a:endParaRPr>
          </a:p>
          <a:p>
            <a:pPr>
              <a:lnSpc>
                <a:spcPct val="120000"/>
              </a:lnSpc>
            </a:pPr>
            <a:r>
              <a:rPr lang="cs-CZ" dirty="0"/>
              <a:t>Společné vyhledávání ve více digitálních knihovnách, ne vždy jsou přístupné plné texty, ale lze je prohledávat.</a:t>
            </a:r>
          </a:p>
          <a:p>
            <a:pPr>
              <a:lnSpc>
                <a:spcPct val="120000"/>
              </a:lnSpc>
            </a:pPr>
            <a:endParaRPr lang="cs-CZ" dirty="0"/>
          </a:p>
          <a:p>
            <a:pPr marL="0" indent="0">
              <a:lnSpc>
                <a:spcPct val="120000"/>
              </a:lnSpc>
              <a:buNone/>
            </a:pPr>
            <a:r>
              <a:rPr lang="cs-CZ" sz="2700" dirty="0">
                <a:solidFill>
                  <a:srgbClr val="0000DC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Národní digitální knihovna</a:t>
            </a:r>
            <a:r>
              <a:rPr lang="cs-CZ" sz="2700" dirty="0">
                <a:solidFill>
                  <a:srgbClr val="0000DC"/>
                </a:solidFill>
              </a:rPr>
              <a:t> </a:t>
            </a:r>
            <a:r>
              <a:rPr lang="cs-CZ" dirty="0"/>
              <a:t>(</a:t>
            </a:r>
            <a:r>
              <a:rPr lang="cs-CZ" b="1" dirty="0"/>
              <a:t>mimořádně zpřístupněno</a:t>
            </a:r>
            <a:r>
              <a:rPr lang="cs-CZ" dirty="0"/>
              <a:t>)</a:t>
            </a:r>
          </a:p>
          <a:p>
            <a:pPr>
              <a:lnSpc>
                <a:spcPct val="120000"/>
              </a:lnSpc>
            </a:pPr>
            <a:r>
              <a:rPr lang="cs-CZ" dirty="0"/>
              <a:t>Digitalizované především české knihy a časopisy.</a:t>
            </a:r>
          </a:p>
        </p:txBody>
      </p:sp>
      <p:pic>
        <p:nvPicPr>
          <p:cNvPr id="8" name="Obrázek 7" descr="Obsah obrázku interiér, stůl, vsedě, pracovní stůl&#10;&#10;Popis byl vytvořen automaticky">
            <a:extLst>
              <a:ext uri="{FF2B5EF4-FFF2-40B4-BE49-F238E27FC236}">
                <a16:creationId xmlns:a16="http://schemas.microsoft.com/office/drawing/2014/main" id="{D3085AC8-764D-406B-8C3B-A487DC1BBE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7503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ek 3" descr="Obsah obrázku interiér, stůl, vsedě, pracovní stůl&#10;&#10;Popis byl vytvořen automaticky">
            <a:extLst>
              <a:ext uri="{FF2B5EF4-FFF2-40B4-BE49-F238E27FC236}">
                <a16:creationId xmlns:a16="http://schemas.microsoft.com/office/drawing/2014/main" id="{9B3876D6-66A8-4300-91E5-4BEFB4485B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93" r="-1" b="19788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684E6A73-A2A5-40C1-B037-98918D0AA2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7858" y="2007721"/>
            <a:ext cx="9822426" cy="238089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cs-CZ" sz="6000" dirty="0">
                <a:solidFill>
                  <a:srgbClr val="FFFFFF"/>
                </a:solidFill>
              </a:rPr>
              <a:t>Vyhledávání elektronických knih, článků a dalších zdrojů</a:t>
            </a:r>
            <a:endParaRPr lang="en-US" sz="6000" dirty="0">
              <a:solidFill>
                <a:srgbClr val="FFFFFF"/>
              </a:solidFill>
            </a:endParaRP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6E523553-97F8-470D-8A34-FAC71BFB6BEB}"/>
              </a:ext>
            </a:extLst>
          </p:cNvPr>
          <p:cNvSpPr/>
          <p:nvPr/>
        </p:nvSpPr>
        <p:spPr>
          <a:xfrm>
            <a:off x="9294162" y="6396334"/>
            <a:ext cx="274767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Photo by </a:t>
            </a:r>
            <a:r>
              <a:rPr lang="en-US" sz="14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Andres Jasso</a:t>
            </a:r>
            <a:r>
              <a:rPr lang="en-US" sz="1400" dirty="0"/>
              <a:t> on </a:t>
            </a:r>
            <a:r>
              <a:rPr lang="en-US" sz="1400" dirty="0" err="1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Unsplash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8120587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28335CC-CCAD-4EDE-9A07-E010A4E7E2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6350" y="425692"/>
            <a:ext cx="7549611" cy="6142255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20000"/>
              </a:lnSpc>
              <a:spcAft>
                <a:spcPts val="600"/>
              </a:spcAft>
              <a:buNone/>
            </a:pPr>
            <a:r>
              <a:rPr lang="cs-CZ" dirty="0"/>
              <a:t>Nemusíme procházet jednotlivé </a:t>
            </a:r>
            <a:r>
              <a:rPr lang="cs-CZ" b="1" dirty="0"/>
              <a:t>časopisy</a:t>
            </a:r>
            <a:r>
              <a:rPr lang="cs-CZ" dirty="0"/>
              <a:t>. Existují </a:t>
            </a:r>
            <a:r>
              <a:rPr lang="cs-CZ" b="1" dirty="0"/>
              <a:t>databáze</a:t>
            </a:r>
            <a:r>
              <a:rPr lang="cs-CZ" dirty="0"/>
              <a:t>, které prohledávají více časopisů a </a:t>
            </a:r>
            <a:r>
              <a:rPr lang="cs-CZ" b="1" dirty="0"/>
              <a:t>společné vyhledávače</a:t>
            </a:r>
            <a:r>
              <a:rPr lang="cs-CZ" dirty="0"/>
              <a:t>, které prohledávají více databází.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cs-CZ" sz="2400" dirty="0"/>
          </a:p>
          <a:p>
            <a:pPr marL="0" indent="0">
              <a:lnSpc>
                <a:spcPct val="120000"/>
              </a:lnSpc>
              <a:buNone/>
            </a:pPr>
            <a:r>
              <a:rPr lang="cs-CZ" sz="3400" dirty="0">
                <a:latin typeface="+mj-lt"/>
              </a:rPr>
              <a:t>Databáze</a:t>
            </a:r>
          </a:p>
          <a:p>
            <a:pPr>
              <a:lnSpc>
                <a:spcPct val="120000"/>
              </a:lnSpc>
            </a:pPr>
            <a:r>
              <a:rPr lang="cs-CZ" b="1" dirty="0"/>
              <a:t>Plnotextové</a:t>
            </a:r>
            <a:r>
              <a:rPr lang="cs-CZ" dirty="0"/>
              <a:t>: plné texty dokumentů ke čtení a stahování</a:t>
            </a:r>
          </a:p>
          <a:p>
            <a:pPr>
              <a:lnSpc>
                <a:spcPct val="120000"/>
              </a:lnSpc>
            </a:pPr>
            <a:r>
              <a:rPr lang="cs-CZ" b="1" dirty="0"/>
              <a:t>Bibliografické</a:t>
            </a:r>
            <a:r>
              <a:rPr lang="cs-CZ" dirty="0"/>
              <a:t> a/nebo </a:t>
            </a:r>
            <a:r>
              <a:rPr lang="cs-CZ" b="1" dirty="0"/>
              <a:t>abstraktové</a:t>
            </a:r>
            <a:r>
              <a:rPr lang="cs-CZ" dirty="0"/>
              <a:t>: informace </a:t>
            </a:r>
            <a:br>
              <a:rPr lang="cs-CZ" dirty="0"/>
            </a:br>
            <a:r>
              <a:rPr lang="cs-CZ" dirty="0"/>
              <a:t>o existenci dokumentů, které je potřeba dohledat jinde</a:t>
            </a:r>
          </a:p>
          <a:p>
            <a:pPr>
              <a:lnSpc>
                <a:spcPct val="120000"/>
              </a:lnSpc>
            </a:pPr>
            <a:r>
              <a:rPr lang="cs-CZ" b="1" dirty="0"/>
              <a:t>Citační</a:t>
            </a:r>
            <a:r>
              <a:rPr lang="cs-CZ" dirty="0"/>
              <a:t>: údaje o citovanosti článků/autorů/institucí</a:t>
            </a:r>
          </a:p>
          <a:p>
            <a:pPr>
              <a:lnSpc>
                <a:spcPct val="120000"/>
              </a:lnSpc>
            </a:pPr>
            <a:r>
              <a:rPr lang="cs-CZ" b="1" dirty="0"/>
              <a:t>Faktografické</a:t>
            </a:r>
            <a:r>
              <a:rPr lang="cs-CZ" dirty="0"/>
              <a:t>: encyklopedie a slovníky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cs-CZ" dirty="0"/>
          </a:p>
          <a:p>
            <a:pPr marL="0" indent="0">
              <a:lnSpc>
                <a:spcPct val="120000"/>
              </a:lnSpc>
              <a:buNone/>
            </a:pPr>
            <a:r>
              <a:rPr lang="cs-CZ" dirty="0"/>
              <a:t>Mohou obsahovat </a:t>
            </a:r>
            <a:r>
              <a:rPr lang="cs-CZ" b="1" dirty="0"/>
              <a:t>obrázky</a:t>
            </a:r>
            <a:r>
              <a:rPr lang="cs-CZ" dirty="0"/>
              <a:t>, </a:t>
            </a:r>
            <a:r>
              <a:rPr lang="cs-CZ" b="1" dirty="0"/>
              <a:t>video</a:t>
            </a:r>
            <a:r>
              <a:rPr lang="cs-CZ" dirty="0"/>
              <a:t>, </a:t>
            </a:r>
            <a:r>
              <a:rPr lang="cs-CZ" b="1" dirty="0"/>
              <a:t>audio</a:t>
            </a:r>
            <a:r>
              <a:rPr lang="cs-CZ" dirty="0"/>
              <a:t> nahrávky a další typy obsahu.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cs-CZ" dirty="0"/>
              <a:t>Zaměřené na </a:t>
            </a:r>
            <a:r>
              <a:rPr lang="cs-CZ" b="1" dirty="0"/>
              <a:t>vybrané obory </a:t>
            </a:r>
            <a:r>
              <a:rPr lang="cs-CZ" dirty="0"/>
              <a:t>nebo </a:t>
            </a:r>
            <a:r>
              <a:rPr lang="cs-CZ" b="1" dirty="0"/>
              <a:t>multioborové</a:t>
            </a:r>
            <a:r>
              <a:rPr lang="cs-CZ" dirty="0"/>
              <a:t>.</a:t>
            </a:r>
          </a:p>
        </p:txBody>
      </p:sp>
      <p:pic>
        <p:nvPicPr>
          <p:cNvPr id="7" name="Obrázek 6" descr="Obsah obrázku stůl, přenosný počítač, interiér, vsedě&#10;&#10;Popis byl vytvořen automaticky">
            <a:extLst>
              <a:ext uri="{FF2B5EF4-FFF2-40B4-BE49-F238E27FC236}">
                <a16:creationId xmlns:a16="http://schemas.microsoft.com/office/drawing/2014/main" id="{C0B23A8C-2C16-4D9E-AAB4-B9646F666D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45" t="2025" r="50398" b="-2025"/>
          <a:stretch/>
        </p:blipFill>
        <p:spPr>
          <a:xfrm>
            <a:off x="8090845" y="0"/>
            <a:ext cx="4101156" cy="7002684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564038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0BC5EF2-4815-450E-A5D8-85F0FCA214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637" y="536175"/>
            <a:ext cx="7017775" cy="1099881"/>
          </a:xfrm>
        </p:spPr>
        <p:txBody>
          <a:bodyPr>
            <a:normAutofit fontScale="90000"/>
          </a:bodyPr>
          <a:lstStyle/>
          <a:p>
            <a:r>
              <a:rPr lang="cs-CZ" dirty="0"/>
              <a:t>Databáze a společné vyhledávání na MU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8F03C93-A32E-4120-AD52-5D9742BD42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188" y="2098370"/>
            <a:ext cx="5293851" cy="4223455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cs-CZ" sz="2400" dirty="0">
                <a:solidFill>
                  <a:srgbClr val="0000DC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Portál elektronických informačních zdrojů</a:t>
            </a:r>
            <a:r>
              <a:rPr lang="cs-CZ" sz="2400" dirty="0">
                <a:solidFill>
                  <a:srgbClr val="0000DC"/>
                </a:solidFill>
              </a:rPr>
              <a:t> </a:t>
            </a:r>
            <a:r>
              <a:rPr lang="cs-CZ" sz="2400" dirty="0"/>
              <a:t>je zásadní pro práci se zdroji zajišťovanými (placenými) univerzitou.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cs-CZ" sz="2400" dirty="0">
                <a:solidFill>
                  <a:srgbClr val="0000DC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Vzdálený přístup</a:t>
            </a:r>
            <a:r>
              <a:rPr lang="cs-CZ" sz="2400" dirty="0">
                <a:solidFill>
                  <a:srgbClr val="0000DC"/>
                </a:solidFill>
              </a:rPr>
              <a:t> </a:t>
            </a:r>
            <a:r>
              <a:rPr lang="cs-CZ" sz="2400" dirty="0"/>
              <a:t>umožňuje přístup ke zdrojům z libovolného zařízení a místa. 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cs-CZ" sz="2400" dirty="0">
                <a:solidFill>
                  <a:srgbClr val="0000DC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Společný vyhledávač Discovery</a:t>
            </a:r>
            <a:r>
              <a:rPr lang="cs-CZ" sz="2400" dirty="0">
                <a:solidFill>
                  <a:srgbClr val="0000DC"/>
                </a:solidFill>
              </a:rPr>
              <a:t> </a:t>
            </a:r>
            <a:r>
              <a:rPr lang="cs-CZ" sz="2400" dirty="0"/>
              <a:t>prohledává většinu databází současně.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cs-CZ" sz="2400" dirty="0">
                <a:solidFill>
                  <a:srgbClr val="0000DC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Google </a:t>
            </a:r>
            <a:r>
              <a:rPr lang="cs-CZ" sz="2400" dirty="0" err="1">
                <a:solidFill>
                  <a:srgbClr val="0000DC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Scholar</a:t>
            </a:r>
            <a:r>
              <a:rPr lang="cs-CZ" sz="2400" dirty="0">
                <a:solidFill>
                  <a:srgbClr val="0000DC"/>
                </a:solidFill>
              </a:rPr>
              <a:t> </a:t>
            </a:r>
            <a:r>
              <a:rPr lang="cs-CZ" sz="2400" dirty="0"/>
              <a:t>může po nastavení fungovat podobně.</a:t>
            </a:r>
          </a:p>
        </p:txBody>
      </p:sp>
      <p:pic>
        <p:nvPicPr>
          <p:cNvPr id="4" name="Google Shape;278;p37">
            <a:hlinkClick r:id="rId6"/>
            <a:extLst>
              <a:ext uri="{FF2B5EF4-FFF2-40B4-BE49-F238E27FC236}">
                <a16:creationId xmlns:a16="http://schemas.microsoft.com/office/drawing/2014/main" id="{940ED88E-2BD3-4839-9B58-14CED0580264}"/>
              </a:ext>
            </a:extLst>
          </p:cNvPr>
          <p:cNvPicPr preferRelativeResize="0"/>
          <p:nvPr/>
        </p:nvPicPr>
        <p:blipFill rotWithShape="1">
          <a:blip r:embed="rId7"/>
          <a:srcRect r="16370" b="2"/>
          <a:stretch/>
        </p:blipFill>
        <p:spPr>
          <a:xfrm>
            <a:off x="6206123" y="2098370"/>
            <a:ext cx="5985877" cy="475963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75890286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E8484F49FACBCA4E9AD58E5EB6027B00" ma:contentTypeVersion="13" ma:contentTypeDescription="Vytvoří nový dokument" ma:contentTypeScope="" ma:versionID="b271d1620dec0aaf3ba4561858c4550c">
  <xsd:schema xmlns:xsd="http://www.w3.org/2001/XMLSchema" xmlns:xs="http://www.w3.org/2001/XMLSchema" xmlns:p="http://schemas.microsoft.com/office/2006/metadata/properties" xmlns:ns3="058b0a94-11e0-4089-ae43-1d7cc41a3b12" xmlns:ns4="85ba1267-bcb4-4943-9dc6-7de15fc8bbc6" targetNamespace="http://schemas.microsoft.com/office/2006/metadata/properties" ma:root="true" ma:fieldsID="6b67f0d1b38d94030fd504cd338e8d65" ns3:_="" ns4:_="">
    <xsd:import namespace="058b0a94-11e0-4089-ae43-1d7cc41a3b12"/>
    <xsd:import namespace="85ba1267-bcb4-4943-9dc6-7de15fc8bbc6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58b0a94-11e0-4089-ae43-1d7cc41a3b1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5ba1267-bcb4-4943-9dc6-7de15fc8bbc6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8" nillable="true" ma:displayName="Hodnota hash upozornění na sdílení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7BCA8088-6B67-4FD5-ABD0-5ACF18D832D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58b0a94-11e0-4089-ae43-1d7cc41a3b12"/>
    <ds:schemaRef ds:uri="85ba1267-bcb4-4943-9dc6-7de15fc8bbc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7434AF4-EF1E-4BE5-9785-7A0C21D7BD1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80D03CC-A21E-4310-83DA-BC12C8E0B3BF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158</TotalTime>
  <Words>1753</Words>
  <Application>Microsoft Office PowerPoint</Application>
  <PresentationFormat>Širokoúhlá obrazovka</PresentationFormat>
  <Paragraphs>283</Paragraphs>
  <Slides>37</Slides>
  <Notes>11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37</vt:i4>
      </vt:variant>
    </vt:vector>
  </HeadingPairs>
  <TitlesOfParts>
    <vt:vector size="41" baseType="lpstr">
      <vt:lpstr>Arial</vt:lpstr>
      <vt:lpstr>Calibri</vt:lpstr>
      <vt:lpstr>Calibri Light</vt:lpstr>
      <vt:lpstr>Motiv Office</vt:lpstr>
      <vt:lpstr>Digitální kultura  a kreativní průmysly</vt:lpstr>
      <vt:lpstr>Osnova</vt:lpstr>
      <vt:lpstr>Představení</vt:lpstr>
      <vt:lpstr>Vyhledávání tištěných knih a časopisů</vt:lpstr>
      <vt:lpstr>Katalogy knihoven</vt:lpstr>
      <vt:lpstr>Digitalizované české knihy a časopisy</vt:lpstr>
      <vt:lpstr>Vyhledávání elektronických knih, článků a dalších zdrojů</vt:lpstr>
      <vt:lpstr>Prezentace aplikace PowerPoint</vt:lpstr>
      <vt:lpstr>Databáze a společné vyhledávání na MU</vt:lpstr>
      <vt:lpstr>Prezentace aplikace PowerPoint</vt:lpstr>
      <vt:lpstr>Prezentace aplikace PowerPoint</vt:lpstr>
      <vt:lpstr>Jak se dostat k plnému textu článku</vt:lpstr>
      <vt:lpstr>Prezentace aplikace PowerPoint</vt:lpstr>
      <vt:lpstr>Prezentace aplikace PowerPoint</vt:lpstr>
      <vt:lpstr>Prezentace aplikace PowerPoint</vt:lpstr>
      <vt:lpstr>Elektronické knihy</vt:lpstr>
      <vt:lpstr>Vybrané multioborové databáze</vt:lpstr>
      <vt:lpstr>Vybrané časopisecké databáze</vt:lpstr>
      <vt:lpstr>Citační databáze</vt:lpstr>
      <vt:lpstr>Noviny a časopisy</vt:lpstr>
      <vt:lpstr>Open Access: publikace a data</vt:lpstr>
      <vt:lpstr>Vyhledávací tipy</vt:lpstr>
      <vt:lpstr>Tezaurus</vt:lpstr>
      <vt:lpstr>Fráze a zástupné znaky</vt:lpstr>
      <vt:lpstr>Logické operátory</vt:lpstr>
      <vt:lpstr>Proximitní operátory</vt:lpstr>
      <vt:lpstr>Vyhledávání</vt:lpstr>
      <vt:lpstr>Správa a organizace zdrojů</vt:lpstr>
      <vt:lpstr>Citační manažery</vt:lpstr>
      <vt:lpstr>Prezentace aplikace PowerPoint</vt:lpstr>
      <vt:lpstr>Publikování</vt:lpstr>
      <vt:lpstr>Open Science</vt:lpstr>
      <vt:lpstr>Životní situace</vt:lpstr>
      <vt:lpstr>Data Management Plan</vt:lpstr>
      <vt:lpstr>Autorské identifikátory</vt:lpstr>
      <vt:lpstr>Získávání zdrojů a služby Ústřední knihovny</vt:lpstr>
      <vt:lpstr>Ptejte se kdykoliv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Digitální kultura a kulturní průmysly</dc:title>
  <dc:creator>Pavla Martinková</dc:creator>
  <cp:lastModifiedBy>Jana Horáková</cp:lastModifiedBy>
  <cp:revision>4</cp:revision>
  <dcterms:created xsi:type="dcterms:W3CDTF">2020-11-20T13:20:36Z</dcterms:created>
  <dcterms:modified xsi:type="dcterms:W3CDTF">2020-11-23T16:12:31Z</dcterms:modified>
</cp:coreProperties>
</file>