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0.jpg" ContentType="image/jpeg"/>
  <Override PartName="/ppt/media/image11.jpg" ContentType="image/jpeg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8" r:id="rId4"/>
    <p:sldId id="260" r:id="rId5"/>
    <p:sldId id="264" r:id="rId6"/>
    <p:sldId id="261" r:id="rId7"/>
    <p:sldId id="262" r:id="rId8"/>
    <p:sldId id="267" r:id="rId9"/>
    <p:sldId id="268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D37D3-2895-DA77-8B18-B0099FB3238C}" v="9" dt="2020-12-08T10:04:23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58" d="100"/>
          <a:sy n="58" d="100"/>
        </p:scale>
        <p:origin x="75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D3BDE5F-375B-45EF-8EBE-3F52EB3D7A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F5422C3-95BC-41EE-A14B-440CD3112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E8AB2AD-39E4-42A1-9CB0-B1082BE36A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05AFD9-3AC1-4176-8127-15805F29F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71DD657-6966-4D6A-87B7-1539935D77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218E8B-BA27-4D7D-B5D8-34E083652C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en-GB" dirty="0"/>
              <a:t>Define footer – presentation title / department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91050381-1B00-4C23-BD75-F2911BCB5B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E0EEED-FC40-4CCE-BE86-09FD955F1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5E97BD4-4BC6-4FCB-9BC6-83CC806B5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95C83B8-D0D7-4C45-BD1B-291BFA53D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46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E13EC8E-4D16-494D-9002-AFAAE897F9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FACC71-1FFC-415F-8345-498F134D4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0A6BD49-2ACA-45AD-81F0-5209F4C296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2781EFD-48D4-4C00-ABBA-1E21AB3B4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582BF372-CBAB-4672-92B1-D9950EA60F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92039B9-6B26-45C5-BF9E-8DA8CCE64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94A7513-668C-4868-A041-C55BBC47FC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phil.muni.cz/podpora-studia-a-vedy/vedecke-publikovani-riv" TargetMode="External"/><Relationship Id="rId2" Type="http://schemas.openxmlformats.org/officeDocument/2006/relationships/hyperlink" Target="https://scientometrics.muni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Igor Hlaváč – Ústřední knihovna FF MU</a:t>
            </a:r>
          </a:p>
        </p:txBody>
      </p:sp>
    </p:spTree>
    <p:extLst>
      <p:ext uri="{BB962C8B-B14F-4D97-AF65-F5344CB8AC3E}">
        <p14:creationId xmlns:p14="http://schemas.microsoft.com/office/powerpoint/2010/main" val="386620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ROEMER, Robin Chin a Rachel BORCHARDT. </a:t>
            </a:r>
            <a:r>
              <a:rPr lang="en-US" sz="1600" i="1" dirty="0"/>
              <a:t>Meaningful metrics: a 21st century librarian's guide to </a:t>
            </a:r>
            <a:r>
              <a:rPr lang="en-US" sz="1600" i="1" dirty="0" err="1"/>
              <a:t>bibliometrics</a:t>
            </a:r>
            <a:r>
              <a:rPr lang="en-US" sz="1600" i="1" dirty="0"/>
              <a:t>, </a:t>
            </a:r>
            <a:r>
              <a:rPr lang="en-US" sz="1600" i="1" dirty="0" err="1"/>
              <a:t>altmetrics</a:t>
            </a:r>
            <a:r>
              <a:rPr lang="en-US" sz="1600" i="1" dirty="0"/>
              <a:t>, and research impact</a:t>
            </a:r>
            <a:r>
              <a:rPr lang="en-US" sz="1600" dirty="0"/>
              <a:t>. Chicago: Association of College and Research Libraries, A division of the American Library Association, 2015. ISBN 9780838987551.</a:t>
            </a:r>
            <a:endParaRPr lang="cs-CZ" sz="1600" dirty="0"/>
          </a:p>
          <a:p>
            <a:r>
              <a:rPr lang="en-US" sz="1600" dirty="0"/>
              <a:t>Pritchard, A. (1969): Statistical Bibliography or </a:t>
            </a:r>
            <a:r>
              <a:rPr lang="en-US" sz="1600" dirty="0" err="1"/>
              <a:t>Bibliometrics</a:t>
            </a:r>
            <a:r>
              <a:rPr lang="en-US" sz="1600" dirty="0"/>
              <a:t>? In: Journal of Documentation 25 (4): 348-349. </a:t>
            </a:r>
          </a:p>
          <a:p>
            <a:r>
              <a:rPr lang="en-US" sz="1600" dirty="0" err="1"/>
              <a:t>Nalimov</a:t>
            </a:r>
            <a:r>
              <a:rPr lang="en-US" sz="1600" dirty="0"/>
              <a:t>, V.V. /</a:t>
            </a:r>
            <a:r>
              <a:rPr lang="en-US" sz="1600" dirty="0" err="1"/>
              <a:t>Mulchenko</a:t>
            </a:r>
            <a:r>
              <a:rPr lang="en-US" sz="1600" dirty="0"/>
              <a:t>, Z.M. (1969): </a:t>
            </a:r>
            <a:r>
              <a:rPr lang="en-US" sz="1600" i="1" dirty="0" err="1"/>
              <a:t>Scientometrics</a:t>
            </a:r>
            <a:r>
              <a:rPr lang="en-US" sz="1600" i="1" dirty="0"/>
              <a:t>. The study of science as an information process, </a:t>
            </a:r>
            <a:r>
              <a:rPr lang="en-US" sz="1600" dirty="0" err="1"/>
              <a:t>Nauka</a:t>
            </a:r>
            <a:r>
              <a:rPr lang="en-US" sz="1600" dirty="0"/>
              <a:t>, Moscow, 1969. [In English-</a:t>
            </a:r>
            <a:r>
              <a:rPr lang="en-US" sz="1600" i="1" dirty="0"/>
              <a:t>Measurement of Science. Study of the Development of Science as Information Process</a:t>
            </a:r>
            <a:r>
              <a:rPr lang="en-US" sz="1600" dirty="0"/>
              <a:t>, Washington, DC: Translation Division, Foreign Technology Division, United States Air Force Systems Command, 13 October, 1971.]</a:t>
            </a:r>
            <a:endParaRPr lang="cs-CZ" sz="1600" dirty="0"/>
          </a:p>
          <a:p>
            <a:r>
              <a:rPr lang="cs-CZ" sz="1600" dirty="0">
                <a:hlinkClick r:id="rId2"/>
              </a:rPr>
              <a:t>https://scientometrics.muni.cz/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https://knihovna.phil.muni.cz/podpora-studia-a-vedy/vedecke-publikovani-riv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2266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Bibliometrie</a:t>
            </a:r>
            <a:r>
              <a:rPr lang="cs-CZ" sz="2400" dirty="0"/>
              <a:t> měří, sleduje a analyzuje vědeckou literaturu (</a:t>
            </a:r>
            <a:r>
              <a:rPr lang="en-US" sz="2400" dirty="0"/>
              <a:t>ROEMER</a:t>
            </a:r>
            <a:r>
              <a:rPr lang="cs-CZ" sz="2400" dirty="0"/>
              <a:t> a</a:t>
            </a:r>
            <a:r>
              <a:rPr lang="en-US" sz="2400" dirty="0"/>
              <a:t> BORCHARDT</a:t>
            </a:r>
            <a:r>
              <a:rPr lang="cs-CZ" sz="2400" dirty="0"/>
              <a:t> 2015)</a:t>
            </a:r>
          </a:p>
          <a:p>
            <a:pPr lvl="1"/>
            <a:r>
              <a:rPr lang="en-US" sz="1800" dirty="0"/>
              <a:t>Pritchard (1969) explained the term </a:t>
            </a:r>
            <a:r>
              <a:rPr lang="en-US" sz="1800" b="1" i="1" dirty="0" err="1"/>
              <a:t>bibliometrics</a:t>
            </a:r>
            <a:r>
              <a:rPr lang="en-US" sz="1800" b="1" i="1" dirty="0"/>
              <a:t> </a:t>
            </a:r>
            <a:r>
              <a:rPr lang="en-US" sz="1800" dirty="0"/>
              <a:t>as “the application of mathematical and statistical methods to books and other media of communication”. </a:t>
            </a:r>
          </a:p>
          <a:p>
            <a:pPr lvl="1"/>
            <a:r>
              <a:rPr lang="en-US" sz="1800" dirty="0" err="1"/>
              <a:t>Nalimov</a:t>
            </a:r>
            <a:r>
              <a:rPr lang="en-US" sz="1800" dirty="0"/>
              <a:t> and </a:t>
            </a:r>
            <a:r>
              <a:rPr lang="en-US" sz="1800" dirty="0" err="1"/>
              <a:t>Mulchenko</a:t>
            </a:r>
            <a:r>
              <a:rPr lang="en-US" sz="1800" dirty="0"/>
              <a:t> (1969) defined </a:t>
            </a:r>
            <a:r>
              <a:rPr lang="en-US" sz="1800" b="1" i="1" dirty="0" err="1"/>
              <a:t>scientometrics</a:t>
            </a:r>
            <a:r>
              <a:rPr lang="en-US" sz="1800" b="1" i="1" dirty="0"/>
              <a:t> </a:t>
            </a:r>
            <a:r>
              <a:rPr lang="en-US" sz="1800" dirty="0"/>
              <a:t>as “the application of those quantitative methods which are dealing with the analysis of science viewed as an information process”. </a:t>
            </a:r>
            <a:endParaRPr lang="cs-CZ" sz="1800" dirty="0"/>
          </a:p>
          <a:p>
            <a:r>
              <a:rPr lang="cs-CZ" sz="2400" dirty="0"/>
              <a:t>Cíl </a:t>
            </a:r>
            <a:r>
              <a:rPr lang="cs-CZ" sz="2400" dirty="0" err="1"/>
              <a:t>bibliometrie</a:t>
            </a:r>
            <a:r>
              <a:rPr lang="cs-CZ" sz="2400" dirty="0"/>
              <a:t>:</a:t>
            </a:r>
          </a:p>
          <a:p>
            <a:pPr lvl="1"/>
            <a:r>
              <a:rPr lang="cs-CZ" sz="1800" dirty="0"/>
              <a:t>Dříve spíše pro knihovny (rozvoj fondu), nyní pro hodnocení/financování vědy a strategické rozhodování (mimo kontext vzniku).</a:t>
            </a:r>
          </a:p>
          <a:p>
            <a:pPr lvl="1"/>
            <a:endParaRPr lang="cs-CZ" sz="18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447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databáze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 err="1"/>
              <a:t>Scopus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Impact</a:t>
            </a:r>
            <a:r>
              <a:rPr lang="cs-CZ" sz="2400" dirty="0"/>
              <a:t> </a:t>
            </a:r>
            <a:r>
              <a:rPr lang="cs-CZ" sz="2400" dirty="0" err="1"/>
              <a:t>factor</a:t>
            </a:r>
            <a:endParaRPr lang="cs-CZ" sz="2400" dirty="0"/>
          </a:p>
          <a:p>
            <a:r>
              <a:rPr lang="cs-CZ" sz="2400" dirty="0"/>
              <a:t>AIS (</a:t>
            </a:r>
            <a:r>
              <a:rPr lang="cs-CZ" sz="2400" dirty="0" err="1"/>
              <a:t>Article</a:t>
            </a:r>
            <a:r>
              <a:rPr lang="cs-CZ" sz="2400" dirty="0"/>
              <a:t> Influence </a:t>
            </a:r>
            <a:r>
              <a:rPr lang="cs-CZ" sz="2400" dirty="0" err="1"/>
              <a:t>Score</a:t>
            </a:r>
            <a:r>
              <a:rPr lang="cs-CZ" sz="2400" dirty="0"/>
              <a:t>)</a:t>
            </a:r>
          </a:p>
          <a:p>
            <a:r>
              <a:rPr lang="cs-CZ" sz="2400" dirty="0"/>
              <a:t>H-Index</a:t>
            </a:r>
          </a:p>
          <a:p>
            <a:r>
              <a:rPr lang="cs-CZ" sz="2400" dirty="0"/>
              <a:t>Citovanost</a:t>
            </a:r>
          </a:p>
          <a:p>
            <a:r>
              <a:rPr lang="cs-CZ" sz="2400" dirty="0" err="1"/>
              <a:t>ResearcherID</a:t>
            </a:r>
            <a:r>
              <a:rPr lang="cs-CZ" sz="2400" dirty="0"/>
              <a:t> (</a:t>
            </a:r>
            <a:r>
              <a:rPr lang="cs-CZ" sz="2400" dirty="0" err="1"/>
              <a:t>WoS</a:t>
            </a:r>
            <a:r>
              <a:rPr lang="cs-CZ" sz="2400" dirty="0"/>
              <a:t>)</a:t>
            </a:r>
          </a:p>
          <a:p>
            <a:r>
              <a:rPr lang="cs-CZ" sz="2400" dirty="0"/>
              <a:t>ORCID ID</a:t>
            </a:r>
          </a:p>
          <a:p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sz="2400" dirty="0" err="1"/>
              <a:t>CiteScore</a:t>
            </a:r>
            <a:endParaRPr lang="cs-CZ" sz="2400" dirty="0"/>
          </a:p>
          <a:p>
            <a:r>
              <a:rPr lang="cs-CZ" sz="2400" dirty="0"/>
              <a:t>SJR (</a:t>
            </a:r>
            <a:r>
              <a:rPr lang="cs-CZ" sz="2400" dirty="0" err="1"/>
              <a:t>SCImago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rank)</a:t>
            </a:r>
          </a:p>
          <a:p>
            <a:r>
              <a:rPr lang="cs-CZ" sz="2400" dirty="0"/>
              <a:t>SNIP (Source-</a:t>
            </a:r>
            <a:r>
              <a:rPr lang="cs-CZ" sz="2400" dirty="0" err="1"/>
              <a:t>Normalized</a:t>
            </a:r>
            <a:r>
              <a:rPr lang="cs-CZ" sz="2400" dirty="0"/>
              <a:t> </a:t>
            </a:r>
            <a:r>
              <a:rPr lang="cs-CZ" sz="2400" dirty="0" err="1"/>
              <a:t>Impact</a:t>
            </a:r>
            <a:r>
              <a:rPr lang="cs-CZ" sz="2400" dirty="0"/>
              <a:t> per </a:t>
            </a:r>
            <a:r>
              <a:rPr lang="cs-CZ" sz="2400" dirty="0" err="1"/>
              <a:t>Paper</a:t>
            </a:r>
            <a:r>
              <a:rPr lang="cs-CZ" sz="2400" dirty="0"/>
              <a:t>)</a:t>
            </a:r>
          </a:p>
          <a:p>
            <a:r>
              <a:rPr lang="cs-CZ" sz="2400" dirty="0"/>
              <a:t>H-Index</a:t>
            </a:r>
          </a:p>
          <a:p>
            <a:r>
              <a:rPr lang="cs-CZ" sz="2400" dirty="0"/>
              <a:t>Citovanost</a:t>
            </a:r>
          </a:p>
          <a:p>
            <a:r>
              <a:rPr lang="cs-CZ" sz="2400" dirty="0"/>
              <a:t>ORCID ID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34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Journal</a:t>
            </a:r>
            <a:r>
              <a:rPr lang="cs-CZ" dirty="0"/>
              <a:t>)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455" y="1308430"/>
            <a:ext cx="3937631" cy="4211553"/>
          </a:xfrm>
        </p:spPr>
      </p:pic>
    </p:spTree>
    <p:extLst>
      <p:ext uri="{BB962C8B-B14F-4D97-AF65-F5344CB8AC3E}">
        <p14:creationId xmlns:p14="http://schemas.microsoft.com/office/powerpoint/2010/main" val="308053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sz="quarter" idx="2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40" y="1330003"/>
            <a:ext cx="4671145" cy="3114096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Article</a:t>
            </a:r>
            <a:r>
              <a:rPr lang="cs-CZ" dirty="0"/>
              <a:t> Influence </a:t>
            </a:r>
            <a:r>
              <a:rPr lang="cs-CZ" dirty="0" err="1"/>
              <a:t>Score</a:t>
            </a:r>
            <a:r>
              <a:rPr lang="cs-CZ" dirty="0"/>
              <a:t>/</a:t>
            </a:r>
            <a:r>
              <a:rPr lang="cs-CZ" dirty="0" err="1"/>
              <a:t>EigenFactor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2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932" y="3923369"/>
            <a:ext cx="6804135" cy="489338"/>
          </a:xfr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3145" y="1368483"/>
            <a:ext cx="4320055" cy="249369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6152" y="2620351"/>
            <a:ext cx="16859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49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CiteScore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71" y="1594500"/>
            <a:ext cx="9837457" cy="526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3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SCImago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Rank (SJR)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40" y="1692275"/>
            <a:ext cx="5863107" cy="4140200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809" y="2943697"/>
            <a:ext cx="4134536" cy="215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0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F05A3B-2964-45BE-AACE-D5BF59874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4D591E-9321-48BF-A4A3-D81F4F48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Seznam časopisů </a:t>
            </a:r>
            <a:r>
              <a:rPr lang="en-US" sz="1050" dirty="0">
                <a:cs typeface="Arial"/>
              </a:rPr>
              <a:t>Journal Data Filtered By:  Selected JCR Year: 2019 Selected Editions: SCIE,SSCI Selected Categories: 'ETHICS','HISTORY &amp; PHILOSOPHY OF SCIENCE','MULTIDISCIPLINARY SCIENCES' Selected Category Scheme: </a:t>
            </a:r>
            <a:r>
              <a:rPr lang="en-US" sz="1050" dirty="0" err="1">
                <a:cs typeface="Arial"/>
              </a:rPr>
              <a:t>WoS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BA58EC-BA3F-41E8-8C82-BAA202FF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39253"/>
          </a:xfrm>
        </p:spPr>
        <p:txBody>
          <a:bodyPr vert="horz" lIns="0" tIns="0" rIns="0" bIns="0" numCol="4" rtlCol="0" anchor="t">
            <a:noAutofit/>
          </a:bodyPr>
          <a:lstStyle/>
          <a:p>
            <a:pPr marL="251460" indent="-179705"/>
            <a:r>
              <a:rPr lang="cs-CZ" sz="300" dirty="0">
                <a:ea typeface="+mn-lt"/>
                <a:cs typeface="+mn-lt"/>
              </a:rPr>
              <a:t>NATURE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National</a:t>
            </a:r>
            <a:r>
              <a:rPr lang="cs-CZ" sz="300" dirty="0">
                <a:ea typeface="+mn-lt"/>
                <a:cs typeface="+mn-lt"/>
              </a:rPr>
              <a:t> Science </a:t>
            </a:r>
            <a:r>
              <a:rPr lang="cs-CZ" sz="300" dirty="0" err="1">
                <a:ea typeface="+mn-lt"/>
                <a:cs typeface="+mn-lt"/>
              </a:rPr>
              <a:t>Review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</a:t>
            </a:r>
            <a:r>
              <a:rPr lang="cs-CZ" sz="300" dirty="0" err="1">
                <a:ea typeface="+mn-lt"/>
                <a:cs typeface="+mn-lt"/>
              </a:rPr>
              <a:t>Advances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Nature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Human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Behaviour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Nature</a:t>
            </a:r>
            <a:r>
              <a:rPr lang="cs-CZ" sz="300" dirty="0">
                <a:ea typeface="+mn-lt"/>
                <a:cs typeface="+mn-lt"/>
              </a:rPr>
              <a:t> Communications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Bulletin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PROCEEDINGS OF THE NATIONAL ACADEMY OF SCIENCES OF THE UNITED STATES OF AMERICA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AMERICAN JOURNAL OF BIOETHICS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Advanced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Research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GigaScience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Scientific</a:t>
            </a:r>
            <a:r>
              <a:rPr lang="cs-CZ" sz="300" dirty="0">
                <a:ea typeface="+mn-lt"/>
                <a:cs typeface="+mn-lt"/>
              </a:rPr>
              <a:t> Data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Research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Synthesis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Methods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ANNALS OF THE NEW YORK ACADEMY OF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FRACTALS-COMPLEX GEOMETRY PATTERNS AND SCALING IN NATURE AND SOCIETY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iScience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GLOBAL CHALLENGES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BUSINESS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SOCIAL STUDIES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SOCIAL STUDIES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Scientific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Reports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KING SAUD UNIVERSITY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Royal</a:t>
            </a:r>
            <a:r>
              <a:rPr lang="cs-CZ" sz="300" dirty="0">
                <a:ea typeface="+mn-lt"/>
                <a:cs typeface="+mn-lt"/>
              </a:rPr>
              <a:t> Society Interface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Frontiers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Bioengineering</a:t>
            </a:r>
            <a:r>
              <a:rPr lang="cs-CZ" sz="300" dirty="0">
                <a:ea typeface="+mn-lt"/>
                <a:cs typeface="+mn-lt"/>
              </a:rPr>
              <a:t> and Biotechnology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NPJ </a:t>
            </a:r>
            <a:r>
              <a:rPr lang="cs-CZ" sz="300" dirty="0" err="1">
                <a:ea typeface="+mn-lt"/>
                <a:cs typeface="+mn-lt"/>
              </a:rPr>
              <a:t>Microgravity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PHILOSOPHICAL TRANSACTIONS OF THE ROYAL SOCIETY A-MATHEMATICAL PHYSICAL AND ENGINEERING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Responsible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Innovation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PROCEEDINGS OF THE JAPAN ACADEMY SERIES B-PHYSICAL AND BIOLOGICAL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Advanced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Theory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Simulations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AND ENGINEERING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AND ENGINEERING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PROCEEDINGS OF THE ROYAL SOCIETY A-MATHEMATICAL PHYSICAL AND ENGINEERING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PLoS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Royal</a:t>
            </a:r>
            <a:r>
              <a:rPr lang="cs-CZ" sz="300" dirty="0">
                <a:ea typeface="+mn-lt"/>
                <a:cs typeface="+mn-lt"/>
              </a:rPr>
              <a:t> Society Open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Symmetry-Basel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BUSINESS ETHICS QUARTERLY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BRITISH JOURNAL FOR THE 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BRITISH JOURNAL FOR THE 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NURSING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INTERNATIONAL JOURNAL OF BIFURCATION AND CHAOS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COMPLEXITY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BMC </a:t>
            </a:r>
            <a:r>
              <a:rPr lang="cs-CZ" sz="300" dirty="0" err="1">
                <a:ea typeface="+mn-lt"/>
                <a:cs typeface="+mn-lt"/>
              </a:rPr>
              <a:t>Medical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AGRICULTURE AND HUMAN VALUES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AGRICULTURE AND HUMAN VALUES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PeerJ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MIT Technology </a:t>
            </a:r>
            <a:r>
              <a:rPr lang="cs-CZ" sz="300" dirty="0" err="1">
                <a:ea typeface="+mn-lt"/>
                <a:cs typeface="+mn-lt"/>
              </a:rPr>
              <a:t>Review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PUBLIC UNDERSTANDING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Law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Biosciences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ENVIRONMENTAL VALUES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Nature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MINERVA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Ethics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Information</a:t>
            </a:r>
            <a:r>
              <a:rPr lang="cs-CZ" sz="300" dirty="0">
                <a:ea typeface="+mn-lt"/>
                <a:cs typeface="+mn-lt"/>
              </a:rPr>
              <a:t> Technology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MEDICAL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NanoEthics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NanoEthics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PROGRESS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SOUTH AFRICAN JOURNAL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Taibah</a:t>
            </a:r>
            <a:r>
              <a:rPr lang="cs-CZ" sz="300" dirty="0">
                <a:ea typeface="+mn-lt"/>
                <a:cs typeface="+mn-lt"/>
              </a:rPr>
              <a:t> University </a:t>
            </a:r>
            <a:r>
              <a:rPr lang="cs-CZ" sz="300" dirty="0" err="1">
                <a:ea typeface="+mn-lt"/>
                <a:cs typeface="+mn-lt"/>
              </a:rPr>
              <a:t>for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Radiation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Research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Applied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BIOETHICS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ARABIAN JOURNAL FOR SCIENCE AND ENGINEERING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Medicine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Health</a:t>
            </a:r>
            <a:r>
              <a:rPr lang="cs-CZ" sz="300" dirty="0">
                <a:ea typeface="+mn-lt"/>
                <a:cs typeface="+mn-lt"/>
              </a:rPr>
              <a:t> Care and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AS CULTURE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SCIENTIFIC AMERICAN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HASTINGS CENTER REPORT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RENDICONTI LINCEI-SCIENZE FISICHE E NATURALI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HEALTH CARE ANALYSIS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Humanities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Humanities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European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Physical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H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AGRICULTURAL &amp; ENVIRONMENTAL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AGRICULTURAL &amp; ENVIRONMENTAL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SYNTHESE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SYNTHESE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Developing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World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Bioethics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MEDICAL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MEDICAL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Bioethical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Inquiry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HEC </a:t>
            </a:r>
            <a:r>
              <a:rPr lang="cs-CZ" sz="300" dirty="0" err="1">
                <a:ea typeface="+mn-lt"/>
                <a:cs typeface="+mn-lt"/>
              </a:rPr>
              <a:t>Forum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Proceedings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Romanian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Academy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Series</a:t>
            </a:r>
            <a:r>
              <a:rPr lang="cs-CZ" sz="300" dirty="0">
                <a:ea typeface="+mn-lt"/>
                <a:cs typeface="+mn-lt"/>
              </a:rPr>
              <a:t> A-</a:t>
            </a:r>
            <a:r>
              <a:rPr lang="cs-CZ" sz="300" dirty="0" err="1">
                <a:ea typeface="+mn-lt"/>
                <a:cs typeface="+mn-lt"/>
              </a:rPr>
              <a:t>Mathematics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Physics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Technical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Information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ANAIS DA ACADEMIA BRASILEIRA DE CIENCIAS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Frontiers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Life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&amp; </a:t>
            </a:r>
            <a:r>
              <a:rPr lang="cs-CZ" sz="300" dirty="0" err="1">
                <a:ea typeface="+mn-lt"/>
                <a:cs typeface="+mn-lt"/>
              </a:rPr>
              <a:t>Education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POLITICAL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NEW GENETICS AND SOCIETY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Empirical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Research</a:t>
            </a:r>
            <a:r>
              <a:rPr lang="cs-CZ" sz="300" dirty="0">
                <a:ea typeface="+mn-lt"/>
                <a:cs typeface="+mn-lt"/>
              </a:rPr>
              <a:t> on </a:t>
            </a:r>
            <a:r>
              <a:rPr lang="cs-CZ" sz="300" dirty="0" err="1">
                <a:ea typeface="+mn-lt"/>
                <a:cs typeface="+mn-lt"/>
              </a:rPr>
              <a:t>Human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Research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STUDIES IN HISTORY AND 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STUDIES IN HISTORY AND PHILOSOPHY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Applied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OSIRIS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OSIRIS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Public </a:t>
            </a:r>
            <a:r>
              <a:rPr lang="cs-CZ" sz="300" dirty="0" err="1">
                <a:ea typeface="+mn-lt"/>
                <a:cs typeface="+mn-lt"/>
              </a:rPr>
              <a:t>Health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Neuroethics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Engineering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Engineering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Jove-Journal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Visualized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Experiments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and Technology 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MEDICINE AND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BIOLOGY &amp;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BIOLOGY &amp;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ETHICS &amp; BEHAVIOR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PHILOSOPHY &amp; PUBLIC AFFAIRS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LAW MEDICINE &amp;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STUDIES IN HISTORY AND PHILOSOPHY OF MODERN PHYSICS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Biosemiotics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Biosemiotics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ISSUES IN SCIENCE AND TECHNOLOGY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Social</a:t>
            </a:r>
            <a:r>
              <a:rPr lang="cs-CZ" sz="300" dirty="0">
                <a:ea typeface="+mn-lt"/>
                <a:cs typeface="+mn-lt"/>
              </a:rPr>
              <a:t> Epistemology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ADVANCES IN COMPLEX SYSTEMS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PERSPECTIVES IN BIOLOGY AND 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THEORETICAL MEDICINE AND BIOETHICS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ECONOMICS AND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SCIENTIST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INQUIRY-AN INTERDISCIPLINARY JOURNAL OF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PROCEEDINGS OF THE NATIONAL ACADEMY OF SCIENCES INDIA SECTION A-PHYSICAL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Ethics</a:t>
            </a:r>
            <a:r>
              <a:rPr lang="cs-CZ" sz="300" dirty="0">
                <a:ea typeface="+mn-lt"/>
                <a:cs typeface="+mn-lt"/>
              </a:rPr>
              <a:t> &amp; International </a:t>
            </a:r>
            <a:r>
              <a:rPr lang="cs-CZ" sz="300" dirty="0" err="1">
                <a:ea typeface="+mn-lt"/>
                <a:cs typeface="+mn-lt"/>
              </a:rPr>
              <a:t>Affairs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KENNEDY INSTITUTE OF ETHICS JOURNAL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BRITISH JOURNAL FOR THE HISTORY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East </a:t>
            </a:r>
            <a:r>
              <a:rPr lang="cs-CZ" sz="300" dirty="0" err="1">
                <a:ea typeface="+mn-lt"/>
                <a:cs typeface="+mn-lt"/>
              </a:rPr>
              <a:t>Asian</a:t>
            </a:r>
            <a:r>
              <a:rPr lang="cs-CZ" sz="300" dirty="0">
                <a:ea typeface="+mn-lt"/>
                <a:cs typeface="+mn-lt"/>
              </a:rPr>
              <a:t> Science Technology and Society-</a:t>
            </a:r>
            <a:r>
              <a:rPr lang="cs-CZ" sz="300" dirty="0" err="1">
                <a:ea typeface="+mn-lt"/>
                <a:cs typeface="+mn-lt"/>
              </a:rPr>
              <a:t>An</a:t>
            </a:r>
            <a:r>
              <a:rPr lang="cs-CZ" sz="300" dirty="0">
                <a:ea typeface="+mn-lt"/>
                <a:cs typeface="+mn-lt"/>
              </a:rPr>
              <a:t> International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Proceedings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Estonian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Academy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Iranian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 and Technology </a:t>
            </a:r>
            <a:r>
              <a:rPr lang="cs-CZ" sz="300" dirty="0" err="1">
                <a:ea typeface="+mn-lt"/>
                <a:cs typeface="+mn-lt"/>
              </a:rPr>
              <a:t>Transaction</a:t>
            </a:r>
            <a:r>
              <a:rPr lang="cs-CZ" sz="300" dirty="0">
                <a:ea typeface="+mn-lt"/>
                <a:cs typeface="+mn-lt"/>
              </a:rPr>
              <a:t> A-Science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AND PHILOSOPHY OF THE LIFE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AND PHILOSOPHY OF THE LIFE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DISCRETE DYNAMICS IN NATURE AND SOCIETY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PHILOSOPHY OF SPORT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Media </a:t>
            </a:r>
            <a:r>
              <a:rPr lang="cs-CZ" sz="300" dirty="0" err="1">
                <a:ea typeface="+mn-lt"/>
                <a:cs typeface="+mn-lt"/>
              </a:rPr>
              <a:t>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HISTORY OF BIOLOGY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HISTORY OF BIOLOGY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RADICAL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ROYAL SOCIETY OF NEW ZEALAND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European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for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LAW AND 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HISTORY OF MEDICINE AND ALLIED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HISTORY OF MEDICINE AND ALLIED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TECHNOLOGY AND CULTURE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TECHNOLOGY AND CULTURE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PHILOSOPHICAL PSYCHOLOGY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SOCIAL HISTORY OF 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SOCIAL HISTORY OF 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BULLETIN OF THE HISTORY OF 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BULLETIN OF THE HISTORY OF 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INDIAN INSTITUTE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IEEE ANNALS OF THE HISTORY OF COMPUTING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Philosophia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Mathematica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TRANSACTIONS OF THE ROYAL SOCIETY OF SOUTH AUSTRALIA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DEFENCE SCIENCE JOURNAL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CURRENT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PHILOSOPHY OF THE SOCIAL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AMERICAN SCIENTIST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 Part C-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Biological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Biomedical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 Part C-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Biological</a:t>
            </a:r>
            <a:r>
              <a:rPr lang="cs-CZ" sz="300" dirty="0">
                <a:ea typeface="+mn-lt"/>
                <a:cs typeface="+mn-lt"/>
              </a:rPr>
              <a:t> and </a:t>
            </a:r>
            <a:r>
              <a:rPr lang="cs-CZ" sz="300" dirty="0" err="1">
                <a:ea typeface="+mn-lt"/>
                <a:cs typeface="+mn-lt"/>
              </a:rPr>
              <a:t>Biomedical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OF THE HUMAN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OF THE HUMAN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Foundations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Chemistry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Politics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r>
              <a:rPr lang="cs-CZ" sz="300" dirty="0">
                <a:ea typeface="+mn-lt"/>
                <a:cs typeface="+mn-lt"/>
              </a:rPr>
              <a:t> &amp; </a:t>
            </a:r>
            <a:r>
              <a:rPr lang="cs-CZ" sz="300" dirty="0" err="1">
                <a:ea typeface="+mn-lt"/>
                <a:cs typeface="+mn-lt"/>
              </a:rPr>
              <a:t>Economics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Foundations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ISIS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ISIS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Sains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Malaysiana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Moral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PHYSICS IN PERSPECTIVE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PHYSICS IN PERSPECTIVE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Dynamis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Dynamis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IN CONTEXT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 IN CONTEXT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ARCHIVE FOR HISTORY OF EXACT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HUMAN STUDIES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Kuwait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International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Feminist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Approaches</a:t>
            </a:r>
            <a:r>
              <a:rPr lang="cs-CZ" sz="300" dirty="0">
                <a:ea typeface="+mn-lt"/>
                <a:cs typeface="+mn-lt"/>
              </a:rPr>
              <a:t> To </a:t>
            </a:r>
            <a:r>
              <a:rPr lang="cs-CZ" sz="300" dirty="0" err="1">
                <a:ea typeface="+mn-lt"/>
                <a:cs typeface="+mn-lt"/>
              </a:rPr>
              <a:t>Bioethics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FOR THE HISTORY OF ASTRONOMY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Early Science and </a:t>
            </a:r>
            <a:r>
              <a:rPr lang="cs-CZ" sz="300" dirty="0" err="1">
                <a:ea typeface="+mn-lt"/>
                <a:cs typeface="+mn-lt"/>
              </a:rPr>
              <a:t>Medicine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Historical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Natural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Historical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Studies</a:t>
            </a:r>
            <a:r>
              <a:rPr lang="cs-CZ" sz="300" dirty="0">
                <a:ea typeface="+mn-lt"/>
                <a:cs typeface="+mn-lt"/>
              </a:rPr>
              <a:t> in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Natural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Theology</a:t>
            </a:r>
            <a:r>
              <a:rPr lang="cs-CZ" sz="300" dirty="0">
                <a:ea typeface="+mn-lt"/>
                <a:cs typeface="+mn-lt"/>
              </a:rPr>
              <a:t> and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HERALD OF THE RUSSIAN ACADEMY OF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SOCIAL PHILOSOPHY &amp; POLICY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AGRICULTURAL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AGRICULTURAL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CRYPTOLOGIA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VALUE INQUIRY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SCIENCEASIA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ACTA SCIENTIARUM-TECHNOLOGY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NATIONAL ACADEMY SCIENCE LETTERS-INDIA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JOURNAL OF THE NATIONAL SCIENCE FOUNDATION OF SRI LANKA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Ambix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HYLE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HYLE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Notes and </a:t>
            </a:r>
            <a:r>
              <a:rPr lang="cs-CZ" sz="300" dirty="0" err="1">
                <a:ea typeface="+mn-lt"/>
                <a:cs typeface="+mn-lt"/>
              </a:rPr>
              <a:t>Records-The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Royal</a:t>
            </a:r>
            <a:r>
              <a:rPr lang="cs-CZ" sz="300" dirty="0">
                <a:ea typeface="+mn-lt"/>
                <a:cs typeface="+mn-lt"/>
              </a:rPr>
              <a:t> Society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Neurosciences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COMPTES RENDUS DE L ACADEMIE BULGARE DES 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ANNALS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ANNALS OF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HISTORY AND PHILOSOPHY OF LOGIC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Historical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Records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Australian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Geo</a:t>
            </a:r>
            <a:r>
              <a:rPr lang="cs-CZ" sz="300" dirty="0">
                <a:ea typeface="+mn-lt"/>
                <a:cs typeface="+mn-lt"/>
              </a:rPr>
              <a:t>- and </a:t>
            </a:r>
            <a:r>
              <a:rPr lang="cs-CZ" sz="300" dirty="0" err="1">
                <a:ea typeface="+mn-lt"/>
                <a:cs typeface="+mn-lt"/>
              </a:rPr>
              <a:t>Space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Geo</a:t>
            </a:r>
            <a:r>
              <a:rPr lang="cs-CZ" sz="300" dirty="0">
                <a:ea typeface="+mn-lt"/>
                <a:cs typeface="+mn-lt"/>
              </a:rPr>
              <a:t>- and </a:t>
            </a:r>
            <a:r>
              <a:rPr lang="cs-CZ" sz="300" dirty="0" err="1">
                <a:ea typeface="+mn-lt"/>
                <a:cs typeface="+mn-lt"/>
              </a:rPr>
              <a:t>Space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Sciences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Nexus Network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Social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Philosophy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Maejo</a:t>
            </a:r>
            <a:r>
              <a:rPr lang="cs-CZ" sz="300" dirty="0">
                <a:ea typeface="+mn-lt"/>
                <a:cs typeface="+mn-lt"/>
              </a:rPr>
              <a:t> International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 and Technology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Chiang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Mai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Etikk</a:t>
            </a:r>
            <a:r>
              <a:rPr lang="cs-CZ" sz="300" dirty="0">
                <a:ea typeface="+mn-lt"/>
                <a:cs typeface="+mn-lt"/>
              </a:rPr>
              <a:t> i </a:t>
            </a:r>
            <a:r>
              <a:rPr lang="cs-CZ" sz="300" dirty="0" err="1">
                <a:ea typeface="+mn-lt"/>
                <a:cs typeface="+mn-lt"/>
              </a:rPr>
              <a:t>Praksis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ENDEAVOUR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Revue d </a:t>
            </a:r>
            <a:r>
              <a:rPr lang="cs-CZ" sz="300" dirty="0" err="1">
                <a:ea typeface="+mn-lt"/>
                <a:cs typeface="+mn-lt"/>
              </a:rPr>
              <a:t>Histoire</a:t>
            </a:r>
            <a:r>
              <a:rPr lang="cs-CZ" sz="300" dirty="0">
                <a:ea typeface="+mn-lt"/>
                <a:cs typeface="+mn-lt"/>
              </a:rPr>
              <a:t> des </a:t>
            </a:r>
            <a:r>
              <a:rPr lang="cs-CZ" sz="300" dirty="0" err="1">
                <a:ea typeface="+mn-lt"/>
                <a:cs typeface="+mn-lt"/>
              </a:rPr>
              <a:t>Mathematiques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HISTORIA MATHEMATICA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HISTORIA MATHEMATICA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Berichte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zur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Wissenschaftsgeschichte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Berichte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zur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Wissenschaftsgeschichte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ENVIRONMENTAL ETHICS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NEW SCIENTIST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Ethics</a:t>
            </a:r>
            <a:r>
              <a:rPr lang="cs-CZ" sz="300" dirty="0">
                <a:ea typeface="+mn-lt"/>
                <a:cs typeface="+mn-lt"/>
              </a:rPr>
              <a:t> &amp; </a:t>
            </a:r>
            <a:r>
              <a:rPr lang="cs-CZ" sz="300" dirty="0" err="1">
                <a:ea typeface="+mn-lt"/>
                <a:cs typeface="+mn-lt"/>
              </a:rPr>
              <a:t>Global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Politics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STUDIES IN EAST EUROPEAN THOUGHT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Nuncius-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Nuncius-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Science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CENTAURUS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CENTAURUS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Imago </a:t>
            </a:r>
            <a:r>
              <a:rPr lang="cs-CZ" sz="300" dirty="0" err="1">
                <a:ea typeface="+mn-lt"/>
                <a:cs typeface="+mn-lt"/>
              </a:rPr>
              <a:t>Mundi-The</a:t>
            </a:r>
            <a:r>
              <a:rPr lang="cs-CZ" sz="300" dirty="0">
                <a:ea typeface="+mn-lt"/>
                <a:cs typeface="+mn-lt"/>
              </a:rPr>
              <a:t> International </a:t>
            </a:r>
            <a:r>
              <a:rPr lang="cs-CZ" sz="300" dirty="0" err="1">
                <a:ea typeface="+mn-lt"/>
                <a:cs typeface="+mn-lt"/>
              </a:rPr>
              <a:t>Journal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for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the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History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of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Cartography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EARTH SCIENCES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EARTH SCIENCES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INTERDISCIPLINARY SCIENCE REVIEWS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ARCHIVES OF NATURAL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ARCHIVES OF NATURAL HISTORY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Ethical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Perspectives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>
                <a:ea typeface="+mn-lt"/>
                <a:cs typeface="+mn-lt"/>
              </a:rPr>
              <a:t>Acta </a:t>
            </a:r>
            <a:r>
              <a:rPr lang="cs-CZ" sz="300" dirty="0" err="1">
                <a:ea typeface="+mn-lt"/>
                <a:cs typeface="+mn-lt"/>
              </a:rPr>
              <a:t>Bioethica</a:t>
            </a:r>
            <a:endParaRPr lang="cs-CZ" sz="300" dirty="0">
              <a:cs typeface="Arial"/>
            </a:endParaRPr>
          </a:p>
          <a:p>
            <a:pPr marL="251460" indent="-179705"/>
            <a:r>
              <a:rPr lang="cs-CZ" sz="300" dirty="0" err="1">
                <a:ea typeface="+mn-lt"/>
                <a:cs typeface="+mn-lt"/>
              </a:rPr>
              <a:t>Bollettino</a:t>
            </a:r>
            <a:r>
              <a:rPr lang="cs-CZ" sz="300" dirty="0">
                <a:ea typeface="+mn-lt"/>
                <a:cs typeface="+mn-lt"/>
              </a:rPr>
              <a:t> di </a:t>
            </a:r>
            <a:r>
              <a:rPr lang="cs-CZ" sz="300" dirty="0" err="1">
                <a:ea typeface="+mn-lt"/>
                <a:cs typeface="+mn-lt"/>
              </a:rPr>
              <a:t>Storia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delle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Scienze</a:t>
            </a:r>
            <a:r>
              <a:rPr lang="cs-CZ" sz="300" dirty="0">
                <a:ea typeface="+mn-lt"/>
                <a:cs typeface="+mn-lt"/>
              </a:rPr>
              <a:t> </a:t>
            </a:r>
            <a:r>
              <a:rPr lang="cs-CZ" sz="300" dirty="0" err="1">
                <a:ea typeface="+mn-lt"/>
                <a:cs typeface="+mn-lt"/>
              </a:rPr>
              <a:t>Matematiche</a:t>
            </a:r>
            <a:endParaRPr lang="cs-CZ" sz="300" dirty="0">
              <a:cs typeface="Arial"/>
            </a:endParaRPr>
          </a:p>
          <a:p>
            <a:pPr marL="251460" indent="-179705"/>
            <a:endParaRPr lang="cs-CZ" sz="3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66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F05A3B-2964-45BE-AACE-D5BF59874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4D591E-9321-48BF-A4A3-D81F4F48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Seznam časopisů </a:t>
            </a:r>
            <a:r>
              <a:rPr lang="en-US" sz="1050" dirty="0">
                <a:cs typeface="Arial"/>
              </a:rPr>
              <a:t>Journal Data Filtered By:  Selected JCR Year: 2019 Selected Editions: SCIE,SSCI Selected Categories: 'COMMUNICATION' Selected Category Scheme: </a:t>
            </a:r>
            <a:r>
              <a:rPr lang="en-US" sz="1050" dirty="0" err="1">
                <a:cs typeface="Arial"/>
              </a:rPr>
              <a:t>WoS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BA58EC-BA3F-41E8-8C82-BAA202FF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22873"/>
          </a:xfrm>
        </p:spPr>
        <p:txBody>
          <a:bodyPr vert="horz" lIns="0" tIns="0" rIns="0" bIns="0" numCol="4" rtlCol="0" anchor="t">
            <a:noAutofit/>
          </a:bodyPr>
          <a:lstStyle/>
          <a:p>
            <a:pPr marL="251460" indent="-179705"/>
            <a:r>
              <a:rPr lang="en-US" sz="600" dirty="0">
                <a:cs typeface="Arial"/>
              </a:rPr>
              <a:t>JOURNAL OF ADVERTISING</a:t>
            </a:r>
          </a:p>
          <a:p>
            <a:pPr marL="251460" indent="-179705"/>
            <a:r>
              <a:rPr lang="en-US" sz="600" dirty="0">
                <a:cs typeface="Arial"/>
              </a:rPr>
              <a:t>POLITICAL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Journal of Computer-Mediated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Methods and Measures</a:t>
            </a:r>
          </a:p>
          <a:p>
            <a:pPr marL="251460" indent="-179705"/>
            <a:r>
              <a:rPr lang="en-US" sz="600" dirty="0">
                <a:cs typeface="Arial"/>
              </a:rPr>
              <a:t>JOURNAL OF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NEW MEDIA &amp; SOCIETY</a:t>
            </a:r>
          </a:p>
          <a:p>
            <a:pPr marL="251460" indent="-179705"/>
            <a:r>
              <a:rPr lang="en-US" sz="600" dirty="0">
                <a:cs typeface="Arial"/>
              </a:rPr>
              <a:t>Information Communication &amp; Society</a:t>
            </a:r>
          </a:p>
          <a:p>
            <a:pPr marL="251460" indent="-179705"/>
            <a:r>
              <a:rPr lang="en-US" sz="600" dirty="0">
                <a:cs typeface="Arial"/>
              </a:rPr>
              <a:t>Digital Journalism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MONOGRAPHS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RESEARCH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Advertising</a:t>
            </a:r>
          </a:p>
          <a:p>
            <a:pPr marL="251460" indent="-179705"/>
            <a:r>
              <a:rPr lang="en-US" sz="600" dirty="0">
                <a:cs typeface="Arial"/>
              </a:rPr>
              <a:t>HUMAN COMMUNICATION RESEARCH</a:t>
            </a:r>
          </a:p>
          <a:p>
            <a:pPr marL="251460" indent="-179705"/>
            <a:r>
              <a:rPr lang="en-US" sz="600" dirty="0" err="1">
                <a:cs typeface="Arial"/>
              </a:rPr>
              <a:t>Comunicar</a:t>
            </a:r>
            <a:endParaRPr lang="en-US" sz="600" dirty="0">
              <a:cs typeface="Arial"/>
            </a:endParaRPr>
          </a:p>
          <a:p>
            <a:pPr marL="251460" indent="-179705"/>
            <a:r>
              <a:rPr lang="en-US" sz="600" dirty="0">
                <a:cs typeface="Arial"/>
              </a:rPr>
              <a:t>Journalism</a:t>
            </a:r>
          </a:p>
          <a:p>
            <a:pPr marL="251460" indent="-179705"/>
            <a:r>
              <a:rPr lang="en-US" sz="600" dirty="0">
                <a:cs typeface="Arial"/>
              </a:rPr>
              <a:t>Social Media + Society</a:t>
            </a:r>
          </a:p>
          <a:p>
            <a:pPr marL="251460" indent="-179705"/>
            <a:r>
              <a:rPr lang="en-US" sz="600" dirty="0">
                <a:cs typeface="Arial"/>
              </a:rPr>
              <a:t>Policy and Internet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Press-Politics</a:t>
            </a:r>
          </a:p>
          <a:p>
            <a:pPr marL="251460" indent="-179705"/>
            <a:r>
              <a:rPr lang="en-US" sz="600" dirty="0">
                <a:cs typeface="Arial"/>
              </a:rPr>
              <a:t>Mobile Media &amp;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EUROPEAN JOURNAL OF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PUBLIC OPINION QUARTERLY</a:t>
            </a:r>
          </a:p>
          <a:p>
            <a:pPr marL="251460" indent="-179705"/>
            <a:r>
              <a:rPr lang="en-US" sz="600" dirty="0">
                <a:cs typeface="Arial"/>
              </a:rPr>
              <a:t>MEDIA PSYCHOLOGY</a:t>
            </a:r>
          </a:p>
          <a:p>
            <a:pPr marL="251460" indent="-179705"/>
            <a:r>
              <a:rPr lang="en-US" sz="600" dirty="0">
                <a:cs typeface="Arial"/>
              </a:rPr>
              <a:t>INFORMATION SOCIETY</a:t>
            </a:r>
          </a:p>
          <a:p>
            <a:pPr marL="251460" indent="-179705"/>
            <a:r>
              <a:rPr lang="en-US" sz="600" dirty="0">
                <a:cs typeface="Arial"/>
              </a:rPr>
              <a:t>JOURNAL OF SOCIAL AND PERSONAL RELATIONSHIPS</a:t>
            </a:r>
          </a:p>
          <a:p>
            <a:pPr marL="251460" indent="-179705"/>
            <a:r>
              <a:rPr lang="en-US" sz="600" dirty="0">
                <a:cs typeface="Arial"/>
              </a:rPr>
              <a:t>Journalism Studies</a:t>
            </a:r>
          </a:p>
          <a:p>
            <a:pPr marL="251460" indent="-179705"/>
            <a:r>
              <a:rPr lang="en-US" sz="600" dirty="0">
                <a:cs typeface="Arial"/>
              </a:rPr>
              <a:t>PUBLIC UNDERSTANDING OF SCIENCE</a:t>
            </a:r>
          </a:p>
          <a:p>
            <a:pPr marL="251460" indent="-179705"/>
            <a:r>
              <a:rPr lang="en-US" sz="600" dirty="0">
                <a:cs typeface="Arial"/>
              </a:rPr>
              <a:t>SCIENCE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PUBLIC RELATIONS REVIEW</a:t>
            </a:r>
          </a:p>
          <a:p>
            <a:pPr marL="251460" indent="-179705"/>
            <a:r>
              <a:rPr lang="en-US" sz="600" dirty="0">
                <a:cs typeface="Arial"/>
              </a:rPr>
              <a:t>TELECOMMUNICATIONS POLICY</a:t>
            </a:r>
          </a:p>
          <a:p>
            <a:pPr marL="251460" indent="-179705"/>
            <a:r>
              <a:rPr lang="en-US" sz="600" dirty="0">
                <a:cs typeface="Arial"/>
              </a:rPr>
              <a:t>JOURNAL OF ADVERTISING RESEARCH</a:t>
            </a:r>
          </a:p>
          <a:p>
            <a:pPr marL="251460" indent="-179705"/>
            <a:r>
              <a:rPr lang="en-US" sz="600" dirty="0">
                <a:cs typeface="Arial"/>
              </a:rPr>
              <a:t>JOURNALISM &amp; MASS COMMUNICATION QUARTERLY</a:t>
            </a:r>
          </a:p>
          <a:p>
            <a:pPr marL="251460" indent="-179705"/>
            <a:r>
              <a:rPr lang="en-US" sz="600" dirty="0">
                <a:cs typeface="Arial"/>
              </a:rPr>
              <a:t>MEDIA CULTURE &amp; SOCIETY</a:t>
            </a:r>
          </a:p>
          <a:p>
            <a:pPr marL="251460" indent="-179705"/>
            <a:r>
              <a:rPr lang="en-US" sz="600" dirty="0">
                <a:cs typeface="Arial"/>
              </a:rPr>
              <a:t>HEALTH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THEORY</a:t>
            </a:r>
          </a:p>
          <a:p>
            <a:pPr marL="251460" indent="-179705"/>
            <a:r>
              <a:rPr lang="en-US" sz="600" dirty="0">
                <a:cs typeface="Arial"/>
              </a:rPr>
              <a:t>Journal of Public Relations Research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Communication Gazette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CONFLICT MANAGEMENT</a:t>
            </a:r>
          </a:p>
          <a:p>
            <a:pPr marL="251460" indent="-179705"/>
            <a:r>
              <a:rPr lang="en-US" sz="600" dirty="0">
                <a:cs typeface="Arial"/>
              </a:rPr>
              <a:t>Mass Communication and Society</a:t>
            </a:r>
          </a:p>
          <a:p>
            <a:pPr marL="251460" indent="-179705"/>
            <a:r>
              <a:rPr lang="en-US" sz="600" dirty="0">
                <a:cs typeface="Arial"/>
              </a:rPr>
              <a:t>Environmental Communication-A Journal of Nature and Culture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PUBLIC OPINION RESEARCH</a:t>
            </a:r>
          </a:p>
          <a:p>
            <a:pPr marL="251460" indent="-179705"/>
            <a:r>
              <a:rPr lang="en-US" sz="600" dirty="0">
                <a:cs typeface="Arial"/>
              </a:rPr>
              <a:t>Journal of Information Technology &amp; Politics</a:t>
            </a:r>
          </a:p>
          <a:p>
            <a:pPr marL="251460" indent="-179705"/>
            <a:r>
              <a:rPr lang="en-US" sz="600" dirty="0">
                <a:cs typeface="Arial"/>
              </a:rPr>
              <a:t>WRITTEN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Convergence-The International Journal of Research into New Media Technologies</a:t>
            </a:r>
          </a:p>
          <a:p>
            <a:pPr marL="251460" indent="-179705"/>
            <a:r>
              <a:rPr lang="en-US" sz="600" dirty="0">
                <a:cs typeface="Arial"/>
              </a:rPr>
              <a:t>CRITICAL STUDIES IN MEDIA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JOURNAL OF BROADCASTING &amp; ELECTRONIC MEDIA</a:t>
            </a:r>
          </a:p>
          <a:p>
            <a:pPr marL="251460" indent="-179705"/>
            <a:r>
              <a:rPr lang="en-US" sz="600" dirty="0">
                <a:cs typeface="Arial"/>
              </a:rPr>
              <a:t>Feminist Media Studies</a:t>
            </a:r>
          </a:p>
          <a:p>
            <a:pPr marL="251460" indent="-179705"/>
            <a:r>
              <a:rPr lang="en-US" sz="600" dirty="0">
                <a:cs typeface="Arial"/>
              </a:rPr>
              <a:t>JOURNAL OF HEALTH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RESEARCH ON LANGUAGE AND SOCIAL INTERACTION</a:t>
            </a:r>
          </a:p>
          <a:p>
            <a:pPr marL="251460" indent="-179705"/>
            <a:r>
              <a:rPr lang="en-US" sz="600" dirty="0" err="1">
                <a:cs typeface="Arial"/>
              </a:rPr>
              <a:t>Profesional</a:t>
            </a:r>
            <a:r>
              <a:rPr lang="en-US" sz="600" dirty="0">
                <a:cs typeface="Arial"/>
              </a:rPr>
              <a:t> de la </a:t>
            </a:r>
            <a:r>
              <a:rPr lang="en-US" sz="600" dirty="0" err="1">
                <a:cs typeface="Arial"/>
              </a:rPr>
              <a:t>Informacion</a:t>
            </a:r>
            <a:endParaRPr lang="en-US" sz="600" dirty="0">
              <a:cs typeface="Arial"/>
            </a:endParaRPr>
          </a:p>
          <a:p>
            <a:pPr marL="251460" indent="-179705"/>
            <a:r>
              <a:rPr lang="en-US" sz="600" dirty="0">
                <a:cs typeface="Arial"/>
              </a:rPr>
              <a:t>Journalism Practice</a:t>
            </a:r>
          </a:p>
          <a:p>
            <a:pPr marL="251460" indent="-179705"/>
            <a:r>
              <a:rPr lang="en-US" sz="600" dirty="0">
                <a:cs typeface="Arial"/>
              </a:rPr>
              <a:t>PERSONAL RELATIONSHIPS</a:t>
            </a:r>
          </a:p>
          <a:p>
            <a:pPr marL="251460" indent="-179705"/>
            <a:r>
              <a:rPr lang="en-US" sz="600" dirty="0">
                <a:cs typeface="Arial"/>
              </a:rPr>
              <a:t>DISCOURSE STUDIES</a:t>
            </a:r>
          </a:p>
          <a:p>
            <a:pPr marL="251460" indent="-179705"/>
            <a:r>
              <a:rPr lang="en-US" sz="600" dirty="0">
                <a:cs typeface="Arial"/>
              </a:rPr>
              <a:t>Discourse &amp;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Management Communication Quarterly</a:t>
            </a:r>
          </a:p>
          <a:p>
            <a:pPr marL="251460" indent="-179705"/>
            <a:r>
              <a:rPr lang="en-US" sz="600" dirty="0">
                <a:cs typeface="Arial"/>
              </a:rPr>
              <a:t>Media and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DISCOURSE &amp; SOCIETY</a:t>
            </a:r>
          </a:p>
          <a:p>
            <a:pPr marL="251460" indent="-179705"/>
            <a:r>
              <a:rPr lang="en-US" sz="600" dirty="0">
                <a:cs typeface="Arial"/>
              </a:rPr>
              <a:t>Games and Culture</a:t>
            </a:r>
          </a:p>
          <a:p>
            <a:pPr marL="251460" indent="-179705"/>
            <a:r>
              <a:rPr lang="en-US" sz="600" dirty="0">
                <a:cs typeface="Arial"/>
              </a:rPr>
              <a:t>Discourse Context &amp; Media</a:t>
            </a:r>
          </a:p>
          <a:p>
            <a:pPr marL="251460" indent="-179705"/>
            <a:r>
              <a:rPr lang="en-US" sz="600" dirty="0">
                <a:cs typeface="Arial"/>
              </a:rPr>
              <a:t>Chinese Journal of Communication</a:t>
            </a:r>
          </a:p>
          <a:p>
            <a:pPr marL="251460" indent="-179705"/>
            <a:r>
              <a:rPr lang="en-US" sz="600" dirty="0" err="1">
                <a:cs typeface="Arial"/>
              </a:rPr>
              <a:t>Cyberpsychology</a:t>
            </a:r>
            <a:r>
              <a:rPr lang="en-US" sz="600" dirty="0">
                <a:cs typeface="Arial"/>
              </a:rPr>
              <a:t>-Journal of Psychosocial Research on Cyberspace</a:t>
            </a:r>
          </a:p>
          <a:p>
            <a:pPr marL="251460" indent="-179705"/>
            <a:r>
              <a:rPr lang="en-US" sz="600" dirty="0">
                <a:cs typeface="Arial"/>
              </a:rPr>
              <a:t>Journal of Media Psychology-Theories Methods and Applications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Mobile Communications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Business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Communications-European Journal of Communication Research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&amp; Sport</a:t>
            </a:r>
          </a:p>
          <a:p>
            <a:pPr marL="251460" indent="-179705"/>
            <a:r>
              <a:rPr lang="en-US" sz="600" dirty="0">
                <a:cs typeface="Arial"/>
              </a:rPr>
              <a:t>Critical Discourse Studies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Culture &amp; Critique</a:t>
            </a:r>
          </a:p>
          <a:p>
            <a:pPr marL="251460" indent="-179705"/>
            <a:r>
              <a:rPr lang="en-US" sz="600" dirty="0">
                <a:cs typeface="Arial"/>
              </a:rPr>
              <a:t>Journal of Children and Media</a:t>
            </a:r>
          </a:p>
          <a:p>
            <a:pPr marL="251460" indent="-179705"/>
            <a:r>
              <a:rPr lang="en-US" sz="600" dirty="0">
                <a:cs typeface="Arial"/>
              </a:rPr>
              <a:t>LANGUAGE &amp;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JOURNAL OF BUSINESS AND TECHNICAL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International Journal of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QUARTERLY JOURNAL OF SPEECH</a:t>
            </a:r>
          </a:p>
          <a:p>
            <a:pPr marL="251460" indent="-179705"/>
            <a:r>
              <a:rPr lang="en-US" sz="600" dirty="0">
                <a:cs typeface="Arial"/>
              </a:rPr>
              <a:t>JOURNAL OF LANGUAGE AND SOCIAL PSYCHOLOGY</a:t>
            </a:r>
          </a:p>
          <a:p>
            <a:pPr marL="251460" indent="-179705"/>
            <a:r>
              <a:rPr lang="en-US" sz="600" dirty="0">
                <a:cs typeface="Arial"/>
              </a:rPr>
              <a:t>Social Semiotics</a:t>
            </a:r>
          </a:p>
          <a:p>
            <a:pPr marL="251460" indent="-179705"/>
            <a:r>
              <a:rPr lang="en-US" sz="600" dirty="0">
                <a:cs typeface="Arial"/>
              </a:rPr>
              <a:t>Communication and Critical-Cultural Studies</a:t>
            </a:r>
          </a:p>
          <a:p>
            <a:pPr marL="251460" indent="-179705"/>
            <a:r>
              <a:rPr lang="en-US" sz="600" dirty="0">
                <a:cs typeface="Arial"/>
              </a:rPr>
              <a:t>JAVNOST-THE PUBLIC</a:t>
            </a:r>
          </a:p>
          <a:p>
            <a:pPr marL="251460" indent="-179705"/>
            <a:r>
              <a:rPr lang="en-US" sz="600" dirty="0">
                <a:cs typeface="Arial"/>
              </a:rPr>
              <a:t>IEEE TRANSACTIONS ON PROFESSIONAL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Interaction Studies</a:t>
            </a:r>
          </a:p>
          <a:p>
            <a:pPr marL="251460" indent="-179705"/>
            <a:r>
              <a:rPr lang="en-US" sz="600" dirty="0">
                <a:cs typeface="Arial"/>
              </a:rPr>
              <a:t>Rhetoric Society Quarterly</a:t>
            </a:r>
          </a:p>
          <a:p>
            <a:pPr marL="251460" indent="-179705"/>
            <a:r>
              <a:rPr lang="en-US" sz="600" dirty="0">
                <a:cs typeface="Arial"/>
              </a:rPr>
              <a:t>JOURNAL OF APPLIED COMMUNICATION RESEARCH</a:t>
            </a:r>
          </a:p>
          <a:p>
            <a:pPr marL="251460" indent="-179705"/>
            <a:r>
              <a:rPr lang="en-US" sz="600" dirty="0">
                <a:cs typeface="Arial"/>
              </a:rPr>
              <a:t>Argumentation</a:t>
            </a:r>
          </a:p>
          <a:p>
            <a:pPr marL="251460" indent="-179705"/>
            <a:r>
              <a:rPr lang="en-US" sz="600" dirty="0">
                <a:cs typeface="Arial"/>
              </a:rPr>
              <a:t>Journal of Media Ethics</a:t>
            </a:r>
          </a:p>
          <a:p>
            <a:pPr marL="251460" indent="-179705"/>
            <a:r>
              <a:rPr lang="en-US" sz="600" dirty="0">
                <a:cs typeface="Arial"/>
              </a:rPr>
              <a:t>Television &amp; New Media</a:t>
            </a:r>
          </a:p>
          <a:p>
            <a:pPr marL="251460" indent="-179705"/>
            <a:r>
              <a:rPr lang="en-US" sz="600" dirty="0">
                <a:cs typeface="Arial"/>
              </a:rPr>
              <a:t>NARRATIVE INQUIRY</a:t>
            </a:r>
          </a:p>
          <a:p>
            <a:pPr marL="251460" indent="-179705"/>
            <a:r>
              <a:rPr lang="en-US" sz="600" dirty="0">
                <a:cs typeface="Arial"/>
              </a:rPr>
              <a:t>Asian Journal of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Media International Australia</a:t>
            </a:r>
          </a:p>
          <a:p>
            <a:pPr marL="251460" indent="-179705"/>
            <a:r>
              <a:rPr lang="en-US" sz="600" dirty="0">
                <a:cs typeface="Arial"/>
              </a:rPr>
              <a:t>Translator</a:t>
            </a:r>
          </a:p>
          <a:p>
            <a:pPr marL="251460" indent="-179705"/>
            <a:r>
              <a:rPr lang="en-US" sz="600" dirty="0">
                <a:cs typeface="Arial"/>
              </a:rPr>
              <a:t>Visual Communication</a:t>
            </a:r>
          </a:p>
          <a:p>
            <a:pPr marL="251460" indent="-179705"/>
            <a:r>
              <a:rPr lang="en-US" sz="600" dirty="0">
                <a:cs typeface="Arial"/>
              </a:rPr>
              <a:t>African Journalism Studies</a:t>
            </a:r>
          </a:p>
          <a:p>
            <a:pPr marL="251460" indent="-179705"/>
            <a:r>
              <a:rPr lang="en-US" sz="600" dirty="0">
                <a:cs typeface="Arial"/>
              </a:rPr>
              <a:t>Continuum-Journal of Media &amp; Cultural Studies</a:t>
            </a:r>
          </a:p>
          <a:p>
            <a:pPr marL="251460" indent="-179705"/>
            <a:r>
              <a:rPr lang="en-US" sz="600" dirty="0">
                <a:cs typeface="Arial"/>
              </a:rPr>
              <a:t>Text &amp; Talk</a:t>
            </a:r>
          </a:p>
          <a:p>
            <a:pPr marL="251460" indent="-179705"/>
            <a:r>
              <a:rPr lang="en-US" sz="600" dirty="0">
                <a:cs typeface="Arial"/>
              </a:rPr>
              <a:t>Journal of African Media Studies</a:t>
            </a:r>
          </a:p>
          <a:p>
            <a:pPr marL="251460" indent="-179705"/>
            <a:r>
              <a:rPr lang="en-US" sz="600" dirty="0" err="1">
                <a:cs typeface="Arial"/>
              </a:rPr>
              <a:t>Tijdschrift</a:t>
            </a:r>
            <a:r>
              <a:rPr lang="en-US" sz="600" dirty="0">
                <a:cs typeface="Arial"/>
              </a:rPr>
              <a:t> </a:t>
            </a:r>
            <a:r>
              <a:rPr lang="en-US" sz="600" dirty="0" err="1">
                <a:cs typeface="Arial"/>
              </a:rPr>
              <a:t>voor</a:t>
            </a:r>
            <a:r>
              <a:rPr lang="en-US" sz="600" dirty="0">
                <a:cs typeface="Arial"/>
              </a:rPr>
              <a:t> </a:t>
            </a:r>
            <a:r>
              <a:rPr lang="en-US" sz="600" dirty="0" err="1">
                <a:cs typeface="Arial"/>
              </a:rPr>
              <a:t>Communicatiewetenschap</a:t>
            </a:r>
            <a:endParaRPr lang="en-US" sz="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46346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EN.potx" id="{36ECF793-4580-482A-9A65-F3F22ABFBEFE}" vid="{830943AF-2C06-4D0F-9374-BF78A184889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prezentace</Template>
  <TotalTime>62</TotalTime>
  <Words>1703</Words>
  <Application>Microsoft Office PowerPoint</Application>
  <PresentationFormat>Širokoúhlá obrazovka</PresentationFormat>
  <Paragraphs>368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Presentation_MU_EN</vt:lpstr>
      <vt:lpstr>Bibliometrie</vt:lpstr>
      <vt:lpstr>Bibliometrie</vt:lpstr>
      <vt:lpstr>Citační databáze</vt:lpstr>
      <vt:lpstr>(Journal) Impact Factor</vt:lpstr>
      <vt:lpstr>Article Influence Score/EigenFactor Score</vt:lpstr>
      <vt:lpstr>CiteScore</vt:lpstr>
      <vt:lpstr>SCImago Journal Rank (SJR)</vt:lpstr>
      <vt:lpstr>Seznam časopisů Journal Data Filtered By:  Selected JCR Year: 2019 Selected Editions: SCIE,SSCI Selected Categories: 'ETHICS','HISTORY &amp; PHILOSOPHY OF SCIENCE','MULTIDISCIPLINARY SCIENCES' Selected Category Scheme: WoS</vt:lpstr>
      <vt:lpstr>Seznam časopisů Journal Data Filtered By:  Selected JCR Year: 2019 Selected Editions: SCIE,SSCI Selected Categories: 'COMMUNICATION' Selected Category Scheme: WoS</vt:lpstr>
      <vt:lpstr>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Igor Hlaváč</dc:creator>
  <cp:lastModifiedBy>Jana Horáková</cp:lastModifiedBy>
  <cp:revision>22</cp:revision>
  <cp:lastPrinted>1601-01-01T00:00:00Z</cp:lastPrinted>
  <dcterms:created xsi:type="dcterms:W3CDTF">2020-12-08T06:05:44Z</dcterms:created>
  <dcterms:modified xsi:type="dcterms:W3CDTF">2021-01-05T14:00:41Z</dcterms:modified>
</cp:coreProperties>
</file>