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6" r:id="rId4"/>
    <p:sldId id="257" r:id="rId5"/>
    <p:sldId id="277" r:id="rId6"/>
    <p:sldId id="258" r:id="rId7"/>
    <p:sldId id="275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72" r:id="rId16"/>
    <p:sldId id="269" r:id="rId17"/>
    <p:sldId id="270" r:id="rId18"/>
    <p:sldId id="278" r:id="rId19"/>
    <p:sldId id="283" r:id="rId20"/>
    <p:sldId id="281" r:id="rId21"/>
    <p:sldId id="279" r:id="rId22"/>
    <p:sldId id="280" r:id="rId23"/>
    <p:sldId id="282" r:id="rId24"/>
    <p:sldId id="271" r:id="rId25"/>
    <p:sldId id="265" r:id="rId26"/>
    <p:sldId id="266" r:id="rId27"/>
    <p:sldId id="267" r:id="rId28"/>
    <p:sldId id="26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76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25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74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89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38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1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8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23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0982-4BD3-4659-B43D-D9BC93CBD3B9}" type="datetimeFigureOut">
              <a:rPr lang="cs-CZ" smtClean="0"/>
              <a:t>03.10.2020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E0AC-5875-4C02-A5BA-6C5EAA7866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4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Mezopotámie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89905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94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ttps://upload.wikimedia.org/wikipedia/commons/thumb/c/c5/Raminathicket2.jpg/800px-Raminathicket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0" y="1825625"/>
            <a:ext cx="324424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66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ttps://upload.wikimedia.org/wikipedia/commons/f/f9/Standard_of_Ur_-_Wa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09" y="1825625"/>
            <a:ext cx="974138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658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Queen's Lyre (reconstruction), 2600 B.C.E., wooden parts, pegs and string are modern; lapis lazuli, shell and red limestone mosaic decoration, set in bitumen and the head (but not the horns) of the bull are ancient; the bull's head in front of the sound box is covered with gold; the eyes are lapis lazuli and shell and the hair and beard are lapis lazuli; the significance of the beard is not known; panel on front depicts lion-headed eagle between gazelles, bulls with plants on hills, a bull-man between leopards and a lion attacking a bull; edges of the sound-box decorated with inlay bands; eleven gold-headed pegs for the strings, 112.5 x 73 x 7 cm (body) © The Trustees of the British Muse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3055721"/>
            <a:ext cx="5760720" cy="1891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97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477294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52925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6564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44" y="-268784"/>
            <a:ext cx="4032000" cy="940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13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gud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54" y="1825625"/>
            <a:ext cx="290089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0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09" y="1825625"/>
            <a:ext cx="3190981" cy="4351338"/>
          </a:xfrm>
        </p:spPr>
      </p:pic>
    </p:spTree>
    <p:extLst>
      <p:ext uri="{BB962C8B-B14F-4D97-AF65-F5344CB8AC3E}">
        <p14:creationId xmlns:p14="http://schemas.microsoft.com/office/powerpoint/2010/main" val="1615492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Bozi a náboženství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Anunakové</a:t>
            </a:r>
            <a:r>
              <a:rPr lang="cs-CZ" dirty="0"/>
              <a:t> a </a:t>
            </a:r>
            <a:r>
              <a:rPr lang="cs-CZ" dirty="0" err="1"/>
              <a:t>Iggigové</a:t>
            </a:r>
            <a:endParaRPr lang="cs-CZ" dirty="0"/>
          </a:p>
          <a:p>
            <a:r>
              <a:rPr lang="cs-CZ" dirty="0" err="1"/>
              <a:t>me</a:t>
            </a:r>
            <a:endParaRPr lang="cs-CZ" dirty="0"/>
          </a:p>
          <a:p>
            <a:r>
              <a:rPr lang="cs-CZ" dirty="0" err="1"/>
              <a:t>An</a:t>
            </a:r>
            <a:r>
              <a:rPr lang="cs-CZ" dirty="0"/>
              <a:t>, </a:t>
            </a:r>
            <a:r>
              <a:rPr lang="cs-CZ" dirty="0" err="1"/>
              <a:t>Enki</a:t>
            </a:r>
            <a:r>
              <a:rPr lang="cs-CZ" dirty="0"/>
              <a:t>, </a:t>
            </a:r>
            <a:r>
              <a:rPr lang="cs-CZ" dirty="0" err="1"/>
              <a:t>Enlil</a:t>
            </a:r>
            <a:endParaRPr lang="cs-CZ" dirty="0"/>
          </a:p>
          <a:p>
            <a:r>
              <a:rPr lang="cs-CZ" dirty="0" err="1"/>
              <a:t>Inanna</a:t>
            </a:r>
            <a:r>
              <a:rPr lang="cs-CZ" dirty="0"/>
              <a:t> a </a:t>
            </a:r>
            <a:r>
              <a:rPr lang="cs-CZ" dirty="0" err="1"/>
              <a:t>Dummuzi</a:t>
            </a:r>
            <a:endParaRPr lang="cs-CZ" dirty="0"/>
          </a:p>
          <a:p>
            <a:r>
              <a:rPr lang="cs-CZ" dirty="0" err="1"/>
              <a:t>Šamaš</a:t>
            </a:r>
            <a:r>
              <a:rPr lang="cs-CZ" dirty="0"/>
              <a:t> a </a:t>
            </a:r>
            <a:r>
              <a:rPr lang="cs-CZ" dirty="0" err="1"/>
              <a:t>Sín</a:t>
            </a:r>
            <a:endParaRPr lang="cs-CZ" dirty="0"/>
          </a:p>
          <a:p>
            <a:r>
              <a:rPr lang="cs-CZ" dirty="0" err="1"/>
              <a:t>Nanše</a:t>
            </a:r>
            <a:endParaRPr lang="cs-CZ" dirty="0"/>
          </a:p>
          <a:p>
            <a:r>
              <a:rPr lang="cs-CZ" dirty="0" err="1"/>
              <a:t>Erra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081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Stvoření člověka</a:t>
            </a:r>
          </a:p>
          <a:p>
            <a:r>
              <a:rPr lang="cs-CZ" dirty="0"/>
              <a:t>Bohyně Mama a Baba</a:t>
            </a:r>
          </a:p>
          <a:p>
            <a:r>
              <a:rPr lang="cs-CZ" dirty="0"/>
              <a:t> Představy o posmrtném životě (</a:t>
            </a:r>
            <a:r>
              <a:rPr lang="cs-CZ" dirty="0" err="1"/>
              <a:t>Ereškigal</a:t>
            </a:r>
            <a:r>
              <a:rPr lang="cs-CZ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89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Přední východ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8" y="1825625"/>
            <a:ext cx="6744883" cy="4351338"/>
          </a:xfrm>
        </p:spPr>
      </p:pic>
    </p:spTree>
    <p:extLst>
      <p:ext uri="{BB962C8B-B14F-4D97-AF65-F5344CB8AC3E}">
        <p14:creationId xmlns:p14="http://schemas.microsoft.com/office/powerpoint/2010/main" val="2648664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Stvoření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Abzu</a:t>
            </a:r>
            <a:r>
              <a:rPr lang="cs-CZ" dirty="0"/>
              <a:t> a </a:t>
            </a:r>
            <a:r>
              <a:rPr lang="cs-CZ" dirty="0" err="1"/>
              <a:t>Tiámat</a:t>
            </a:r>
            <a:r>
              <a:rPr lang="cs-CZ" dirty="0"/>
              <a:t>. Chaos a kosmos</a:t>
            </a:r>
          </a:p>
          <a:p>
            <a:r>
              <a:rPr lang="cs-CZ" dirty="0" err="1"/>
              <a:t>Enúma</a:t>
            </a:r>
            <a:r>
              <a:rPr lang="cs-CZ" dirty="0"/>
              <a:t> </a:t>
            </a:r>
            <a:r>
              <a:rPr lang="cs-CZ" dirty="0" err="1"/>
              <a:t>eliš</a:t>
            </a:r>
            <a:endParaRPr lang="cs-CZ" dirty="0"/>
          </a:p>
          <a:p>
            <a:r>
              <a:rPr lang="cs-CZ" dirty="0"/>
              <a:t>Potopa: </a:t>
            </a:r>
            <a:r>
              <a:rPr lang="cs-CZ" dirty="0" err="1"/>
              <a:t>Utanapištim</a:t>
            </a:r>
            <a:r>
              <a:rPr lang="cs-CZ" dirty="0"/>
              <a:t> (</a:t>
            </a:r>
            <a:r>
              <a:rPr lang="cs-CZ" dirty="0" err="1"/>
              <a:t>Ziusudra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021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Gilgameš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Historický pramen:</a:t>
            </a:r>
          </a:p>
          <a:p>
            <a:r>
              <a:rPr lang="cs-CZ" dirty="0"/>
              <a:t>Postavení krále</a:t>
            </a:r>
          </a:p>
          <a:p>
            <a:r>
              <a:rPr lang="cs-CZ" dirty="0"/>
              <a:t>Fungování společnosti</a:t>
            </a:r>
          </a:p>
          <a:p>
            <a:r>
              <a:rPr lang="cs-CZ" dirty="0"/>
              <a:t>Mytologie, bozi</a:t>
            </a:r>
          </a:p>
          <a:p>
            <a:r>
              <a:rPr lang="cs-CZ" dirty="0"/>
              <a:t>Posmrtný </a:t>
            </a:r>
            <a:r>
              <a:rPr lang="cs-CZ" dirty="0" err="1"/>
              <a:t>ivot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3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památky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Entemena</a:t>
            </a:r>
            <a:r>
              <a:rPr lang="cs-CZ" dirty="0"/>
              <a:t> – </a:t>
            </a:r>
            <a:r>
              <a:rPr lang="cs-CZ" dirty="0" err="1"/>
              <a:t>Lagaš</a:t>
            </a:r>
            <a:endParaRPr lang="cs-CZ" dirty="0"/>
          </a:p>
          <a:p>
            <a:r>
              <a:rPr lang="cs-CZ" dirty="0" err="1"/>
              <a:t>Urukagina</a:t>
            </a:r>
            <a:endParaRPr lang="cs-CZ" dirty="0"/>
          </a:p>
          <a:p>
            <a:r>
              <a:rPr lang="cs-CZ" dirty="0" err="1"/>
              <a:t>Gudea</a:t>
            </a:r>
            <a:endParaRPr lang="cs-CZ" dirty="0"/>
          </a:p>
          <a:p>
            <a:r>
              <a:rPr lang="cs-CZ" dirty="0" err="1"/>
              <a:t>Urnammu</a:t>
            </a:r>
            <a:r>
              <a:rPr lang="cs-CZ" dirty="0"/>
              <a:t> z Uru</a:t>
            </a:r>
          </a:p>
          <a:p>
            <a:endParaRPr lang="cs-CZ" dirty="0"/>
          </a:p>
          <a:p>
            <a:r>
              <a:rPr lang="cs-CZ" dirty="0"/>
              <a:t>Zákony z </a:t>
            </a:r>
            <a:r>
              <a:rPr lang="cs-CZ" dirty="0" err="1"/>
              <a:t>Ešnunny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128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Privilegovaní a úředníci</a:t>
            </a:r>
          </a:p>
          <a:p>
            <a:r>
              <a:rPr lang="cs-CZ" dirty="0"/>
              <a:t>Neprivilegovaní a povinné práce</a:t>
            </a:r>
          </a:p>
          <a:p>
            <a:r>
              <a:rPr lang="cs-CZ" dirty="0"/>
              <a:t>Otroci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0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05" y="1967780"/>
            <a:ext cx="5429189" cy="4067027"/>
          </a:xfrm>
        </p:spPr>
      </p:pic>
    </p:spTree>
    <p:extLst>
      <p:ext uri="{BB962C8B-B14F-4D97-AF65-F5344CB8AC3E}">
        <p14:creationId xmlns:p14="http://schemas.microsoft.com/office/powerpoint/2010/main" val="48228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83" y="2081866"/>
            <a:ext cx="4464000" cy="4950971"/>
          </a:xfrm>
        </p:spPr>
      </p:pic>
    </p:spTree>
    <p:extLst>
      <p:ext uri="{BB962C8B-B14F-4D97-AF65-F5344CB8AC3E}">
        <p14:creationId xmlns:p14="http://schemas.microsoft.com/office/powerpoint/2010/main" val="870994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815431"/>
            <a:ext cx="2381250" cy="2371725"/>
          </a:xfrm>
        </p:spPr>
      </p:pic>
    </p:spTree>
    <p:extLst>
      <p:ext uri="{BB962C8B-B14F-4D97-AF65-F5344CB8AC3E}">
        <p14:creationId xmlns:p14="http://schemas.microsoft.com/office/powerpoint/2010/main" val="249641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33" y="1690688"/>
            <a:ext cx="7452000" cy="4968000"/>
          </a:xfrm>
        </p:spPr>
      </p:pic>
    </p:spTree>
    <p:extLst>
      <p:ext uri="{BB962C8B-B14F-4D97-AF65-F5344CB8AC3E}">
        <p14:creationId xmlns:p14="http://schemas.microsoft.com/office/powerpoint/2010/main" val="2853189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66" y="1825625"/>
            <a:ext cx="3370267" cy="4351338"/>
          </a:xfrm>
        </p:spPr>
      </p:pic>
    </p:spTree>
    <p:extLst>
      <p:ext uri="{BB962C8B-B14F-4D97-AF65-F5344CB8AC3E}">
        <p14:creationId xmlns:p14="http://schemas.microsoft.com/office/powerpoint/2010/main" val="13989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obiloviny – u Galilejského jezera 23 tis. Př. Kr.</a:t>
            </a:r>
          </a:p>
        </p:txBody>
      </p:sp>
    </p:spTree>
    <p:extLst>
      <p:ext uri="{BB962C8B-B14F-4D97-AF65-F5344CB8AC3E}">
        <p14:creationId xmlns:p14="http://schemas.microsoft.com/office/powerpoint/2010/main" val="247703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:\Users\827\Pictures\Mezopot.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486" y="1825625"/>
            <a:ext cx="616302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21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50294"/>
            <a:ext cx="1828800" cy="1219200"/>
          </a:xfrm>
        </p:spPr>
      </p:pic>
    </p:spTree>
    <p:extLst>
      <p:ext uri="{BB962C8B-B14F-4D97-AF65-F5344CB8AC3E}">
        <p14:creationId xmlns:p14="http://schemas.microsoft.com/office/powerpoint/2010/main" val="140680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Map of Sumer and Ela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393" y="1825625"/>
            <a:ext cx="394521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4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D:\Users\827\Pictures\počátky klínopisu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620169"/>
            <a:ext cx="3905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4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Písma 5</a:t>
            </a:r>
          </a:p>
        </p:txBody>
      </p:sp>
    </p:spTree>
    <p:extLst>
      <p:ext uri="{BB962C8B-B14F-4D97-AF65-F5344CB8AC3E}">
        <p14:creationId xmlns:p14="http://schemas.microsoft.com/office/powerpoint/2010/main" val="87187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ttps://upload.wikimedia.org/wikipedia/commons/thumb/5/57/Reconstructed_sumerian_headgear_necklaces_british_museum.JPG/800px-Reconstructed_sumerian_headgear_necklaces_british_museu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70" y="1825625"/>
            <a:ext cx="246186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9700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Širokoúhlá obrazovka</PresentationFormat>
  <Paragraphs>36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Mezopotámie</vt:lpstr>
      <vt:lpstr>Přední východ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Bozi a náboženství</vt:lpstr>
      <vt:lpstr>Prezentace aplikace PowerPoint</vt:lpstr>
      <vt:lpstr>Stvoření světa</vt:lpstr>
      <vt:lpstr>Gilgameš</vt:lpstr>
      <vt:lpstr>Právní památky</vt:lpstr>
      <vt:lpstr>Společnost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Mezopotámie</dc:title>
  <dc:creator>Jarmila Bednaříková</dc:creator>
  <cp:lastModifiedBy>Jarmila Bednaříková</cp:lastModifiedBy>
  <cp:revision>12</cp:revision>
  <dcterms:created xsi:type="dcterms:W3CDTF">2017-02-23T12:03:07Z</dcterms:created>
  <dcterms:modified xsi:type="dcterms:W3CDTF">2020-10-03T10:42:00Z</dcterms:modified>
</cp:coreProperties>
</file>