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9" r:id="rId6"/>
    <p:sldId id="290" r:id="rId7"/>
    <p:sldId id="261" r:id="rId8"/>
    <p:sldId id="257" r:id="rId9"/>
    <p:sldId id="263" r:id="rId10"/>
    <p:sldId id="295" r:id="rId11"/>
    <p:sldId id="278" r:id="rId12"/>
    <p:sldId id="299" r:id="rId13"/>
    <p:sldId id="300" r:id="rId14"/>
    <p:sldId id="270" r:id="rId15"/>
    <p:sldId id="269" r:id="rId16"/>
    <p:sldId id="271" r:id="rId17"/>
    <p:sldId id="272" r:id="rId18"/>
    <p:sldId id="296" r:id="rId19"/>
    <p:sldId id="298" r:id="rId20"/>
    <p:sldId id="277" r:id="rId21"/>
    <p:sldId id="301" r:id="rId22"/>
    <p:sldId id="28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2" r:id="rId33"/>
    <p:sldId id="293" r:id="rId34"/>
    <p:sldId id="294" r:id="rId3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1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80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F69F536-D7CD-4F8A-A0A4-CDD642847898}" type="datetime1">
              <a:rPr lang="cs-CZ" smtClean="0"/>
              <a:t>21.10.2020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00045748-579B-4EFC-AA9E-C7A9A1810BDD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554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77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594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078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4633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434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93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791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7AC80E-4F33-49B8-96A1-28F8ECB3836E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8FCEB6-C909-477C-8514-E6887E5FB50F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124AEF-DB71-4AD3-A5A8-855C1082C53C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08B4D-0BB8-42B8-9C30-99FE75163845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Přímá spojnice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E4F371-173D-4253-9FF1-D29D037F6AA8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Skupin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Přímá spojnice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bdélní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cs-CZ" dirty="0"/>
              <a:t>Kliknutím lze upravit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Zástupný symbol obrázku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9" name="Pokyny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cs-CZ" sz="1200" b="1" i="1" dirty="0">
                <a:latin typeface="Arial" pitchFamily="34" charset="0"/>
                <a:cs typeface="Arial" pitchFamily="34" charset="0"/>
              </a:rPr>
              <a:t>POZNÁMKA:</a:t>
            </a:r>
          </a:p>
          <a:p>
            <a:pPr rtl="0"/>
            <a:r>
              <a:rPr lang="cs-CZ" sz="1200" i="1" dirty="0">
                <a:latin typeface="Arial" pitchFamily="34" charset="0"/>
                <a:cs typeface="Arial" pitchFamily="34" charset="0"/>
              </a:rPr>
              <a:t>Pokud chcete změnit obrázek na tomto snímku, vyberte tento obrázek a odstraňte ho. Pak klikněte na ikonu Obrázky v zástupném symbolu a vložte vlastní obrázek.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Skupin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Přímá spojnice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Obdélní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cs-CZ" dirty="0"/>
            </a:p>
          </p:txBody>
        </p:sp>
        <p:grpSp>
          <p:nvGrpSpPr>
            <p:cNvPr id="11" name="Skupin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Přímá spojnice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0BA094-9792-4EE7-9531-C52506EF5896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8C8C2F-3EA4-4CEB-B3F9-AC7416FB37B8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D7D809-6C93-4784-91D4-99174E39510A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53E268-DA71-4AF5-895D-EEC063F0AE55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123BC6-6CE3-497B-8934-FF689E7ECD93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47B0D5-F90E-44F1-9E11-BFDEA8D40087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  <a:p>
            <a:pPr lvl="5" rtl="0"/>
            <a:r>
              <a:rPr lang="cs-CZ" dirty="0"/>
              <a:t>Šestá úroveň</a:t>
            </a:r>
          </a:p>
          <a:p>
            <a:pPr lvl="6" rtl="0"/>
            <a:r>
              <a:rPr lang="cs-CZ" dirty="0"/>
              <a:t>Sedmá úroveň</a:t>
            </a:r>
          </a:p>
          <a:p>
            <a:pPr lvl="7" rtl="0"/>
            <a:r>
              <a:rPr lang="cs-CZ" dirty="0"/>
              <a:t>Osmá úroveň</a:t>
            </a:r>
          </a:p>
          <a:p>
            <a:pPr lvl="8" rtl="0"/>
            <a:r>
              <a:rPr lang="cs-CZ" dirty="0"/>
              <a:t>Devátá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3F999F9-9AD6-42E4-9E11-47FF0B058EAB}" type="datetime1">
              <a:rPr lang="cs-CZ" smtClean="0"/>
              <a:pPr/>
              <a:t>21.10.2020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Přímá spojnice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066800" y="2530219"/>
            <a:ext cx="5734050" cy="2219691"/>
          </a:xfrm>
        </p:spPr>
        <p:txBody>
          <a:bodyPr rtlCol="0" anchor="ctr"/>
          <a:lstStyle/>
          <a:p>
            <a:pPr algn="ctr" rtl="0"/>
            <a:r>
              <a:rPr lang="cs-CZ" dirty="0"/>
              <a:t>Úvod do studia dějin umění II.</a:t>
            </a:r>
            <a:br>
              <a:rPr lang="cs-CZ" dirty="0"/>
            </a:br>
            <a:r>
              <a:rPr lang="cs-CZ" sz="1400" dirty="0"/>
              <a:t>Druhá hodina </a:t>
            </a:r>
          </a:p>
        </p:txBody>
      </p:sp>
      <p:pic>
        <p:nvPicPr>
          <p:cNvPr id="4" name="Zástupný symbol obrázku 3" descr="Otevřená kniha na stole, rozostřené police knih v pozadí" title="Ukázkový obrázek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1AA6D6F-F010-4F42-8EDC-8FC00D88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n-US" dirty="0" err="1"/>
              <a:t>Madona</a:t>
            </a:r>
            <a:r>
              <a:rPr lang="en-US" dirty="0"/>
              <a:t> z </a:t>
            </a:r>
            <a:r>
              <a:rPr lang="en-US" dirty="0" err="1"/>
              <a:t>Veveří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77AC2D3-FEF2-47FE-AB48-05642BD98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5879" y="5496951"/>
            <a:ext cx="4914900" cy="4571999"/>
          </a:xfrm>
        </p:spPr>
        <p:txBody>
          <a:bodyPr/>
          <a:lstStyle/>
          <a:p>
            <a:r>
              <a:rPr lang="en-US" dirty="0" err="1"/>
              <a:t>Madona</a:t>
            </a:r>
            <a:r>
              <a:rPr lang="en-US" dirty="0"/>
              <a:t> z </a:t>
            </a:r>
            <a:r>
              <a:rPr lang="en-US" dirty="0" err="1"/>
              <a:t>Veveří</a:t>
            </a:r>
            <a:r>
              <a:rPr lang="en-US" dirty="0"/>
              <a:t>, 1350, </a:t>
            </a:r>
            <a:r>
              <a:rPr lang="en-US" dirty="0" err="1"/>
              <a:t>Diecézní</a:t>
            </a:r>
            <a:r>
              <a:rPr lang="en-US" dirty="0"/>
              <a:t> </a:t>
            </a:r>
            <a:r>
              <a:rPr lang="en-US" dirty="0" err="1"/>
              <a:t>muzeum</a:t>
            </a:r>
            <a:r>
              <a:rPr lang="en-US" dirty="0"/>
              <a:t> v </a:t>
            </a:r>
            <a:r>
              <a:rPr lang="en-US" dirty="0" err="1"/>
              <a:t>Brně</a:t>
            </a:r>
            <a:endParaRPr lang="en-US" dirty="0"/>
          </a:p>
        </p:txBody>
      </p:sp>
      <p:pic>
        <p:nvPicPr>
          <p:cNvPr id="2050" name="Picture 2" descr="Madona z Veveří – Wikipedie">
            <a:extLst>
              <a:ext uri="{FF2B5EF4-FFF2-40B4-BE49-F238E27FC236}">
                <a16:creationId xmlns:a16="http://schemas.microsoft.com/office/drawing/2014/main" id="{98C2D1DF-DF1D-E14B-820B-623530DC2C4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586133"/>
            <a:ext cx="35837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4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3362331"/>
            <a:ext cx="10071099" cy="1684150"/>
          </a:xfrm>
        </p:spPr>
        <p:txBody>
          <a:bodyPr rtlCol="0"/>
          <a:lstStyle/>
          <a:p>
            <a:pPr rtl="0"/>
            <a:r>
              <a:rPr lang="cs-CZ" dirty="0"/>
              <a:t>Jak prezentovat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7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accent2"/>
                </a:solidFill>
              </a:rPr>
              <a:t>Jak sestavit prezentaci?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dirty="0"/>
              <a:t>do prezentace nepatří celé věty, pouze klíčové myšlenky</a:t>
            </a:r>
          </a:p>
          <a:p>
            <a:pPr rtl="0"/>
            <a:r>
              <a:rPr lang="cs-CZ" dirty="0"/>
              <a:t>vyhněte se kvalitativním soudům</a:t>
            </a:r>
          </a:p>
          <a:p>
            <a:pPr rtl="0"/>
            <a:r>
              <a:rPr lang="cs-CZ" dirty="0"/>
              <a:t>uvádějte (i protikladné) intepretace</a:t>
            </a:r>
          </a:p>
          <a:p>
            <a:pPr rtl="0"/>
            <a:r>
              <a:rPr lang="cs-CZ" dirty="0"/>
              <a:t>zaujměte stanovisko a podpořte jej odbornými argumenty</a:t>
            </a:r>
          </a:p>
          <a:p>
            <a:pPr rtl="0"/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citace uvádějte česky a v originále, pokud to je důležité – vždy uveďte autora a citaci (kniha, strana)</a:t>
            </a:r>
          </a:p>
          <a:p>
            <a:pPr rtl="0"/>
            <a:r>
              <a:rPr lang="cs-CZ" dirty="0"/>
              <a:t>vyhýbejte se delším textům</a:t>
            </a:r>
          </a:p>
          <a:p>
            <a:pPr rtl="0"/>
            <a:r>
              <a:rPr lang="cs-CZ" dirty="0"/>
              <a:t>na konci zrekapitulujte hlavní teze</a:t>
            </a:r>
          </a:p>
          <a:p>
            <a:pPr rtl="0"/>
            <a:r>
              <a:rPr lang="cs-CZ" dirty="0"/>
              <a:t>uveďte literaturu, ze které jste čerpali</a:t>
            </a:r>
          </a:p>
        </p:txBody>
      </p:sp>
    </p:spTree>
    <p:extLst>
      <p:ext uri="{BB962C8B-B14F-4D97-AF65-F5344CB8AC3E}">
        <p14:creationId xmlns:p14="http://schemas.microsoft.com/office/powerpoint/2010/main" val="40392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>
                <a:solidFill>
                  <a:schemeClr val="accent2"/>
                </a:solidFill>
              </a:rPr>
              <a:t>Jak sestavit prezentaci?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cs-CZ" dirty="0"/>
              <a:t>30 minut </a:t>
            </a:r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(většinou odpovídá asi 15 snímkům .ppt)</a:t>
            </a:r>
          </a:p>
          <a:p>
            <a:pPr rtl="0"/>
            <a:r>
              <a:rPr lang="cs-CZ" dirty="0"/>
              <a:t>cca 5 str. textu</a:t>
            </a:r>
          </a:p>
          <a:p>
            <a:pPr rtl="0"/>
            <a:r>
              <a:rPr lang="cs-CZ" dirty="0"/>
              <a:t>prezentace se nepředčítá!</a:t>
            </a:r>
          </a:p>
          <a:p>
            <a:pPr rtl="0"/>
            <a:r>
              <a:rPr lang="cs-CZ" dirty="0"/>
              <a:t>papírové kartičky se základními údaji/osnovou, popř. režim poznámek</a:t>
            </a:r>
          </a:p>
        </p:txBody>
      </p:sp>
    </p:spTree>
    <p:extLst>
      <p:ext uri="{BB962C8B-B14F-4D97-AF65-F5344CB8AC3E}">
        <p14:creationId xmlns:p14="http://schemas.microsoft.com/office/powerpoint/2010/main" val="408572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57D45-A8B9-444C-839E-BAFFE240C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1CCAC-20BB-4A35-A504-C5655CBFD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Úvod (o čem budu mluvit, jaký je cíl prezentace, jednotlivé body, čím se budu zabývat, o čem se zamyslím na závěr?</a:t>
            </a:r>
          </a:p>
          <a:p>
            <a:pPr marL="0" indent="0">
              <a:buNone/>
            </a:pPr>
            <a:r>
              <a:rPr lang="cs-CZ" dirty="0"/>
              <a:t>Osnova ( v bodech) – držíme se jí během prezentace, dělící </a:t>
            </a:r>
            <a:r>
              <a:rPr lang="cs-CZ" dirty="0" err="1"/>
              <a:t>slaidy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Popis díla a ikonografie</a:t>
            </a:r>
          </a:p>
          <a:p>
            <a:pPr marL="0" indent="0">
              <a:buNone/>
            </a:pPr>
            <a:r>
              <a:rPr lang="cs-CZ" dirty="0"/>
              <a:t>Představení/Řešení stanovených otázek/problematiky</a:t>
            </a:r>
          </a:p>
          <a:p>
            <a:pPr marL="0" indent="0">
              <a:buNone/>
            </a:pPr>
            <a:r>
              <a:rPr lang="cs-CZ" dirty="0"/>
              <a:t>Závěr (shrnutí hlavních myšlenek, výsledky bádání)</a:t>
            </a:r>
          </a:p>
          <a:p>
            <a:pPr marL="0" indent="0">
              <a:buNone/>
            </a:pPr>
            <a:r>
              <a:rPr lang="cs-CZ" dirty="0"/>
              <a:t>Seznam literatury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1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A41AE-B3BA-274E-84D6-35ECA10D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k prezentaci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1DD894-0AAD-8446-8A43-171A2C54D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Text – o čem budu mluvit 30min = 5–6 stran textu</a:t>
            </a:r>
          </a:p>
          <a:p>
            <a:pPr marL="0" indent="0">
              <a:buNone/>
            </a:pPr>
            <a:r>
              <a:rPr lang="cs-CZ" dirty="0"/>
              <a:t>                 z něj si uděláme </a:t>
            </a:r>
            <a:r>
              <a:rPr lang="cs-CZ" b="1" dirty="0">
                <a:solidFill>
                  <a:schemeClr val="accent2"/>
                </a:solidFill>
              </a:rPr>
              <a:t>body </a:t>
            </a:r>
            <a:r>
              <a:rPr lang="cs-CZ" dirty="0"/>
              <a:t>(jádro prezentace)</a:t>
            </a:r>
          </a:p>
          <a:p>
            <a:pPr marL="0" indent="0">
              <a:buNone/>
            </a:pPr>
            <a:r>
              <a:rPr lang="cs-CZ" dirty="0"/>
              <a:t>Na základě </a:t>
            </a:r>
            <a:r>
              <a:rPr lang="cs-CZ" b="1" dirty="0">
                <a:solidFill>
                  <a:schemeClr val="accent2"/>
                </a:solidFill>
              </a:rPr>
              <a:t>BODŮ</a:t>
            </a:r>
            <a:r>
              <a:rPr lang="cs-CZ" dirty="0"/>
              <a:t> vytvoříme </a:t>
            </a:r>
            <a:r>
              <a:rPr lang="cs-CZ" u="sng" dirty="0"/>
              <a:t>prezentaci a její strukturu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2"/>
                </a:solidFill>
              </a:rPr>
              <a:t>Menší shrnutí </a:t>
            </a:r>
            <a:r>
              <a:rPr lang="cs-CZ" dirty="0"/>
              <a:t>– poznámky pro přednášejícího do </a:t>
            </a:r>
            <a:r>
              <a:rPr lang="cs-CZ" dirty="0" err="1"/>
              <a:t>powerpointu</a:t>
            </a:r>
            <a:r>
              <a:rPr lang="cs-CZ" dirty="0"/>
              <a:t> nebo na kartičky</a:t>
            </a:r>
          </a:p>
        </p:txBody>
      </p:sp>
      <p:sp>
        <p:nvSpPr>
          <p:cNvPr id="5" name="Šipka vpravo 4">
            <a:extLst>
              <a:ext uri="{FF2B5EF4-FFF2-40B4-BE49-F238E27FC236}">
                <a16:creationId xmlns:a16="http://schemas.microsoft.com/office/drawing/2014/main" id="{CA2A84D1-6F1A-464D-BD42-F0A2A60901F4}"/>
              </a:ext>
            </a:extLst>
          </p:cNvPr>
          <p:cNvSpPr/>
          <p:nvPr/>
        </p:nvSpPr>
        <p:spPr>
          <a:xfrm>
            <a:off x="1315844" y="2018371"/>
            <a:ext cx="1550019" cy="367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BF5A1-E00A-9547-A2D6-9908DF45B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3B4E4B-A6AF-504E-BCE5-078965C0D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Několikrát si ji doma vyzkouším (nejlépe před někým) – dodržuji čas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3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63F98-794A-41C5-8BF9-D6DC687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argumentaci používejte obrazové komparace!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76CFD9-5EB2-4B9E-912E-98D83C572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892777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/>
              <a:t>Georg Friedrich Schmidt podle Rembrandta Van </a:t>
            </a:r>
            <a:r>
              <a:rPr lang="cs-CZ" sz="2100" dirty="0" err="1"/>
              <a:t>Rijna</a:t>
            </a:r>
            <a:r>
              <a:rPr lang="cs-CZ" sz="2100" dirty="0"/>
              <a:t>, </a:t>
            </a:r>
            <a:r>
              <a:rPr lang="cs-CZ" sz="2100" i="1" dirty="0"/>
              <a:t>Peršan</a:t>
            </a:r>
            <a:r>
              <a:rPr lang="cs-CZ" sz="2100" dirty="0"/>
              <a:t>, 1756, </a:t>
            </a:r>
            <a:r>
              <a:rPr lang="cs-CZ" sz="2100" dirty="0" err="1"/>
              <a:t>National</a:t>
            </a:r>
            <a:r>
              <a:rPr lang="cs-CZ" sz="2100" dirty="0"/>
              <a:t> </a:t>
            </a:r>
            <a:r>
              <a:rPr lang="cs-CZ" sz="2100" dirty="0" err="1"/>
              <a:t>Gallery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Art Washington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A831B7-B928-4CD0-B734-672F9B7A1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276" y="1600200"/>
            <a:ext cx="4479823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lnSpc>
                <a:spcPct val="120000"/>
              </a:lnSpc>
              <a:buNone/>
            </a:pPr>
            <a:r>
              <a:rPr lang="cs-CZ" sz="2100" dirty="0"/>
              <a:t>Rembrandt Van </a:t>
            </a:r>
            <a:r>
              <a:rPr lang="cs-CZ" sz="2100" dirty="0" err="1"/>
              <a:t>Rijn</a:t>
            </a:r>
            <a:r>
              <a:rPr lang="cs-CZ" sz="2100" dirty="0"/>
              <a:t>, </a:t>
            </a:r>
            <a:r>
              <a:rPr lang="cs-CZ" sz="2100" i="1" dirty="0"/>
              <a:t>Muž v orientálním kostýmu</a:t>
            </a:r>
            <a:r>
              <a:rPr lang="cs-CZ" sz="2100" dirty="0"/>
              <a:t>, 1635, </a:t>
            </a:r>
            <a:r>
              <a:rPr lang="cs-CZ" sz="2100" dirty="0" err="1"/>
              <a:t>National</a:t>
            </a:r>
            <a:r>
              <a:rPr lang="cs-CZ" sz="2100" dirty="0"/>
              <a:t> </a:t>
            </a:r>
            <a:r>
              <a:rPr lang="cs-CZ" sz="2100" dirty="0" err="1"/>
              <a:t>Gallery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Art Washington</a:t>
            </a:r>
          </a:p>
        </p:txBody>
      </p:sp>
      <p:pic>
        <p:nvPicPr>
          <p:cNvPr id="5" name="Zástupný obsah 4" descr="Obsah obrázku text, kniha, vsedě, kočka&#10;&#10;Popis byl vytvořen automaticky">
            <a:extLst>
              <a:ext uri="{FF2B5EF4-FFF2-40B4-BE49-F238E27FC236}">
                <a16:creationId xmlns:a16="http://schemas.microsoft.com/office/drawing/2014/main" id="{0DE72C22-9D35-4C41-B9D3-10AA0B345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1" y="1504950"/>
            <a:ext cx="3337642" cy="4266849"/>
          </a:xfrm>
          <a:prstGeom prst="rect">
            <a:avLst/>
          </a:prstGeom>
        </p:spPr>
      </p:pic>
      <p:pic>
        <p:nvPicPr>
          <p:cNvPr id="6" name="Obrázek 5" descr="Obsah obrázku muž, osoba, interiér, stojící&#10;&#10;Popis byl vytvořen automaticky">
            <a:extLst>
              <a:ext uri="{FF2B5EF4-FFF2-40B4-BE49-F238E27FC236}">
                <a16:creationId xmlns:a16="http://schemas.microsoft.com/office/drawing/2014/main" id="{90C2993F-DC11-4E69-8B73-6BF73D608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363" y="1504950"/>
            <a:ext cx="3222703" cy="42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057D45-A8B9-444C-839E-BAFFE240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cs-CZ" dirty="0"/>
              <a:t>Popisky u obrázků</a:t>
            </a:r>
          </a:p>
        </p:txBody>
      </p:sp>
      <p:pic>
        <p:nvPicPr>
          <p:cNvPr id="4" name="Picture 2" descr="SouvisejÃ­cÃ­ obrÃ¡zek">
            <a:extLst>
              <a:ext uri="{FF2B5EF4-FFF2-40B4-BE49-F238E27FC236}">
                <a16:creationId xmlns:a16="http://schemas.microsoft.com/office/drawing/2014/main" id="{2AFE3200-442B-5C46-AA66-589209A5E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r="-1" b="32748"/>
          <a:stretch/>
        </p:blipFill>
        <p:spPr bwMode="auto">
          <a:xfrm>
            <a:off x="5641848" y="1600199"/>
            <a:ext cx="5445252" cy="4572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81CCAC-20BB-4A35-A504-C5655CBFD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Musí mít jednotnou podobu</a:t>
            </a:r>
          </a:p>
          <a:p>
            <a:r>
              <a:rPr lang="cs-CZ" dirty="0"/>
              <a:t>Autor, název díla, datace, místo </a:t>
            </a:r>
          </a:p>
          <a:p>
            <a:r>
              <a:rPr lang="cs-CZ" dirty="0"/>
              <a:t>Mohou být doplněny rozměry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Agnolo</a:t>
            </a:r>
            <a:r>
              <a:rPr lang="cs-CZ" dirty="0"/>
              <a:t> </a:t>
            </a:r>
            <a:r>
              <a:rPr lang="cs-CZ" dirty="0" err="1"/>
              <a:t>Bronzino</a:t>
            </a:r>
            <a:r>
              <a:rPr lang="cs-CZ" dirty="0"/>
              <a:t>, Svatá rodina s Janem Křtitelem a sv. Annou, cca 1550, Louvre</a:t>
            </a:r>
          </a:p>
        </p:txBody>
      </p:sp>
    </p:spTree>
    <p:extLst>
      <p:ext uri="{BB962C8B-B14F-4D97-AF65-F5344CB8AC3E}">
        <p14:creationId xmlns:p14="http://schemas.microsoft.com/office/powerpoint/2010/main" val="31927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FC259-6D87-4FD0-8228-ED93790CA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Bibliografický záznam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BDF11B-57BE-46C2-9F0E-4107E8059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Procvičování citací</a:t>
            </a:r>
          </a:p>
        </p:txBody>
      </p:sp>
    </p:spTree>
    <p:extLst>
      <p:ext uri="{BB962C8B-B14F-4D97-AF65-F5344CB8AC3E}">
        <p14:creationId xmlns:p14="http://schemas.microsoft.com/office/powerpoint/2010/main" val="196448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DD8F0-948B-47A9-83B2-D28A65CE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cs-CZ" dirty="0"/>
              <a:t>Data prezentací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B88AD1-4041-49CE-8BAA-59A2D4D22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6433820" cy="4571999"/>
          </a:xfrm>
        </p:spPr>
        <p:txBody>
          <a:bodyPr>
            <a:normAutofit/>
          </a:bodyPr>
          <a:lstStyle/>
          <a:p>
            <a:r>
              <a:rPr lang="cs-CZ" dirty="0"/>
              <a:t>11. 11. Winchester Bible</a:t>
            </a:r>
          </a:p>
          <a:p>
            <a:r>
              <a:rPr lang="cs-CZ" dirty="0"/>
              <a:t>18. 11. </a:t>
            </a:r>
            <a:r>
              <a:rPr lang="cs-CZ" dirty="0" err="1"/>
              <a:t>Chiswick</a:t>
            </a:r>
            <a:r>
              <a:rPr lang="cs-CZ" dirty="0"/>
              <a:t> House</a:t>
            </a:r>
          </a:p>
          <a:p>
            <a:r>
              <a:rPr lang="cs-CZ" dirty="0"/>
              <a:t>25. 11. Poprava lady Jany Greyové</a:t>
            </a:r>
          </a:p>
          <a:p>
            <a:r>
              <a:rPr lang="cs-CZ" dirty="0"/>
              <a:t>2. 12. Anthony van </a:t>
            </a:r>
            <a:r>
              <a:rPr lang="cs-CZ" dirty="0" err="1"/>
              <a:t>Dyck</a:t>
            </a:r>
            <a:endParaRPr lang="cs-CZ" dirty="0"/>
          </a:p>
          <a:p>
            <a:r>
              <a:rPr lang="cs-CZ" dirty="0"/>
              <a:t>9. 12. Amor a Psyché</a:t>
            </a:r>
          </a:p>
          <a:p>
            <a:r>
              <a:rPr lang="cs-CZ" dirty="0"/>
              <a:t>16. 12. výmalba biskupské rezidence ve </a:t>
            </a:r>
            <a:r>
              <a:rPr lang="cs-CZ" dirty="0" err="1"/>
              <a:t>Würzburgu</a:t>
            </a:r>
            <a:endParaRPr lang="cs-CZ" dirty="0"/>
          </a:p>
          <a:p>
            <a:r>
              <a:rPr lang="cs-CZ" dirty="0"/>
              <a:t>6. 1. relikviář Tří Králů</a:t>
            </a:r>
          </a:p>
          <a:p>
            <a:r>
              <a:rPr lang="cs-CZ" dirty="0"/>
              <a:t>13. 1. Vila </a:t>
            </a:r>
            <a:r>
              <a:rPr lang="cs-CZ" dirty="0" err="1"/>
              <a:t>Rotonda</a:t>
            </a:r>
            <a:r>
              <a:rPr lang="cs-CZ" dirty="0"/>
              <a:t> </a:t>
            </a:r>
          </a:p>
        </p:txBody>
      </p:sp>
      <p:pic>
        <p:nvPicPr>
          <p:cNvPr id="6" name="Zástupný obsah 5" descr="Obsah obrázku budova, socha, stojící, držení&#10;&#10;Popis byl vytvořen automaticky">
            <a:extLst>
              <a:ext uri="{FF2B5EF4-FFF2-40B4-BE49-F238E27FC236}">
                <a16:creationId xmlns:a16="http://schemas.microsoft.com/office/drawing/2014/main" id="{E2618F8B-3276-464A-B55D-3C1D00ED1A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583" y="1600200"/>
            <a:ext cx="3428999" cy="4571999"/>
          </a:xfrm>
          <a:noFill/>
        </p:spPr>
      </p:pic>
    </p:spTree>
    <p:extLst>
      <p:ext uri="{BB962C8B-B14F-4D97-AF65-F5344CB8AC3E}">
        <p14:creationId xmlns:p14="http://schemas.microsoft.com/office/powerpoint/2010/main" val="23486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C6C7F-0F28-4762-BE45-C614962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knihu?</a:t>
            </a:r>
          </a:p>
        </p:txBody>
      </p:sp>
      <p:pic>
        <p:nvPicPr>
          <p:cNvPr id="5" name="Zástupný obsah 4" descr="Obsah obrázku kočka, televizor&#10;&#10;Popis byl vytvořen automaticky">
            <a:extLst>
              <a:ext uri="{FF2B5EF4-FFF2-40B4-BE49-F238E27FC236}">
                <a16:creationId xmlns:a16="http://schemas.microsoft.com/office/drawing/2014/main" id="{301AC370-EDC9-43C6-BFA0-1F979168C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6041" r="11389" b="9167"/>
          <a:stretch/>
        </p:blipFill>
        <p:spPr>
          <a:xfrm>
            <a:off x="1104900" y="1304925"/>
            <a:ext cx="4191874" cy="5553075"/>
          </a:xfrm>
        </p:spPr>
      </p:pic>
      <p:pic>
        <p:nvPicPr>
          <p:cNvPr id="9" name="Obrázek 8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EB086D67-C360-4F5C-9EC6-822BE7D1C3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t="5816" r="-1" b="11388"/>
          <a:stretch/>
        </p:blipFill>
        <p:spPr>
          <a:xfrm>
            <a:off x="5819774" y="1304925"/>
            <a:ext cx="4219833" cy="55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60D6-2E95-4855-AADF-F90F64E9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knihu?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137FE-7CFD-4A28-B87F-25C4AA2B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Peter </a:t>
            </a:r>
            <a:r>
              <a:rPr lang="cs-CZ" sz="2000" dirty="0" err="1"/>
              <a:t>Parshal</a:t>
            </a:r>
            <a:r>
              <a:rPr lang="cs-CZ" sz="2000" dirty="0"/>
              <a:t>–</a:t>
            </a:r>
            <a:r>
              <a:rPr lang="cs-CZ" sz="2000" dirty="0" err="1"/>
              <a:t>Stacey</a:t>
            </a:r>
            <a:r>
              <a:rPr lang="cs-CZ" sz="2000" dirty="0"/>
              <a:t> </a:t>
            </a:r>
            <a:r>
              <a:rPr lang="cs-CZ" sz="2000" dirty="0" err="1"/>
              <a:t>Sell</a:t>
            </a:r>
            <a:r>
              <a:rPr lang="cs-CZ" sz="2000" dirty="0"/>
              <a:t>–Judith </a:t>
            </a:r>
            <a:r>
              <a:rPr lang="cs-CZ" sz="2000" dirty="0" err="1"/>
              <a:t>Brodie</a:t>
            </a:r>
            <a:r>
              <a:rPr lang="cs-CZ" sz="2000" dirty="0"/>
              <a:t>,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Unfinished</a:t>
            </a:r>
            <a:r>
              <a:rPr lang="cs-CZ" sz="2000" i="1" dirty="0"/>
              <a:t> </a:t>
            </a:r>
            <a:r>
              <a:rPr lang="cs-CZ" sz="2000" i="1" dirty="0" err="1"/>
              <a:t>Print</a:t>
            </a:r>
            <a:r>
              <a:rPr lang="cs-CZ" sz="2000" dirty="0"/>
              <a:t>, Washington 2001.</a:t>
            </a:r>
          </a:p>
        </p:txBody>
      </p:sp>
      <p:pic>
        <p:nvPicPr>
          <p:cNvPr id="6" name="Zástupný obsah 4" descr="Obsah obrázku kočka, televizor&#10;&#10;Popis byl vytvořen automaticky">
            <a:extLst>
              <a:ext uri="{FF2B5EF4-FFF2-40B4-BE49-F238E27FC236}">
                <a16:creationId xmlns:a16="http://schemas.microsoft.com/office/drawing/2014/main" id="{50D607EA-7704-457B-8468-B26575CF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6041" r="11389" b="9167"/>
          <a:stretch/>
        </p:blipFill>
        <p:spPr>
          <a:xfrm>
            <a:off x="4500234" y="2370138"/>
            <a:ext cx="3191532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C6C7F-0F28-4762-BE45-C614962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kapitolu v knize?</a:t>
            </a:r>
          </a:p>
        </p:txBody>
      </p:sp>
      <p:pic>
        <p:nvPicPr>
          <p:cNvPr id="5" name="Zástupný obsah 4" descr="Obsah obrázku kočka, televizor&#10;&#10;Popis byl vytvořen automaticky">
            <a:extLst>
              <a:ext uri="{FF2B5EF4-FFF2-40B4-BE49-F238E27FC236}">
                <a16:creationId xmlns:a16="http://schemas.microsoft.com/office/drawing/2014/main" id="{301AC370-EDC9-43C6-BFA0-1F979168C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6041" r="11389" b="9167"/>
          <a:stretch/>
        </p:blipFill>
        <p:spPr>
          <a:xfrm>
            <a:off x="1104900" y="1304925"/>
            <a:ext cx="4191874" cy="5553075"/>
          </a:xfr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05BFCA8F-75F5-4E75-98B4-1A5F84901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3611" r="5937" b="11388"/>
          <a:stretch/>
        </p:blipFill>
        <p:spPr>
          <a:xfrm rot="16200000">
            <a:off x="5297523" y="2102643"/>
            <a:ext cx="5553076" cy="395764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7A7F055-0D90-4A85-958F-25AF19C71A3B}"/>
              </a:ext>
            </a:extLst>
          </p:cNvPr>
          <p:cNvSpPr/>
          <p:nvPr/>
        </p:nvSpPr>
        <p:spPr>
          <a:xfrm>
            <a:off x="6457949" y="4619625"/>
            <a:ext cx="3594931" cy="314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27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60D6-2E95-4855-AADF-F90F64E9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kapitolu v knize?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137FE-7CFD-4A28-B87F-25C4AA2B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Peter </a:t>
            </a:r>
            <a:r>
              <a:rPr lang="cs-CZ" sz="2000" dirty="0" err="1"/>
              <a:t>Parshall</a:t>
            </a:r>
            <a:r>
              <a:rPr lang="cs-CZ" sz="2000" dirty="0"/>
              <a:t>, </a:t>
            </a:r>
            <a:r>
              <a:rPr lang="cs-CZ" sz="2000" dirty="0" err="1"/>
              <a:t>Unfinished</a:t>
            </a:r>
            <a:r>
              <a:rPr lang="cs-CZ" sz="2000" dirty="0"/>
              <a:t> Business: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Problem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Resolution</a:t>
            </a:r>
            <a:r>
              <a:rPr lang="cs-CZ" sz="2000" dirty="0"/>
              <a:t> in </a:t>
            </a:r>
            <a:r>
              <a:rPr lang="cs-CZ" sz="2000" dirty="0" err="1"/>
              <a:t>Printmaking</a:t>
            </a:r>
            <a:r>
              <a:rPr lang="cs-CZ" sz="2000" dirty="0"/>
              <a:t>, in: Peter </a:t>
            </a:r>
            <a:r>
              <a:rPr lang="cs-CZ" sz="2000" dirty="0" err="1"/>
              <a:t>Parshall</a:t>
            </a:r>
            <a:r>
              <a:rPr lang="cs-CZ" sz="2000" dirty="0"/>
              <a:t>–</a:t>
            </a:r>
            <a:r>
              <a:rPr lang="cs-CZ" sz="2000" dirty="0" err="1"/>
              <a:t>Stacey</a:t>
            </a:r>
            <a:r>
              <a:rPr lang="cs-CZ" sz="2000" dirty="0"/>
              <a:t> </a:t>
            </a:r>
            <a:r>
              <a:rPr lang="cs-CZ" sz="2000" dirty="0" err="1"/>
              <a:t>Sell</a:t>
            </a:r>
            <a:r>
              <a:rPr lang="cs-CZ" sz="2000" dirty="0"/>
              <a:t>–Judith </a:t>
            </a:r>
            <a:r>
              <a:rPr lang="cs-CZ" sz="2000" dirty="0" err="1"/>
              <a:t>Brodie</a:t>
            </a:r>
            <a:r>
              <a:rPr lang="cs-CZ" sz="2000" dirty="0"/>
              <a:t>,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Unfinished</a:t>
            </a:r>
            <a:r>
              <a:rPr lang="cs-CZ" sz="2000" i="1" dirty="0"/>
              <a:t> </a:t>
            </a:r>
            <a:r>
              <a:rPr lang="cs-CZ" sz="2000" i="1" dirty="0" err="1"/>
              <a:t>Print</a:t>
            </a:r>
            <a:r>
              <a:rPr lang="cs-CZ" sz="2000" dirty="0"/>
              <a:t>, Washington 2001, s. 17.</a:t>
            </a:r>
          </a:p>
        </p:txBody>
      </p:sp>
      <p:pic>
        <p:nvPicPr>
          <p:cNvPr id="6" name="Zástupný obsah 4" descr="Obsah obrázku kočka, televizor&#10;&#10;Popis byl vytvořen automaticky">
            <a:extLst>
              <a:ext uri="{FF2B5EF4-FFF2-40B4-BE49-F238E27FC236}">
                <a16:creationId xmlns:a16="http://schemas.microsoft.com/office/drawing/2014/main" id="{50D607EA-7704-457B-8468-B26575CF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16041" r="11389" b="9167"/>
          <a:stretch/>
        </p:blipFill>
        <p:spPr>
          <a:xfrm>
            <a:off x="4643235" y="2751138"/>
            <a:ext cx="2904007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2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C6C7F-0F28-4762-BE45-C614962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článek?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81E118C4-F923-437C-A175-6173EA965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7917" r="28906" b="7108"/>
          <a:stretch/>
        </p:blipFill>
        <p:spPr>
          <a:xfrm>
            <a:off x="345440" y="1322401"/>
            <a:ext cx="5445760" cy="4875199"/>
          </a:xfr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09857E37-7658-474D-A8A6-DAB06A24B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3" t="35695" r="28828" b="5695"/>
          <a:stretch/>
        </p:blipFill>
        <p:spPr>
          <a:xfrm>
            <a:off x="5902960" y="1322401"/>
            <a:ext cx="5182622" cy="362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60D6-2E95-4855-AADF-F90F64E9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článek v časopise?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137FE-7CFD-4A28-B87F-25C4AA2B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Tomáš Valeš, Neznámá skica Franze Xavera </a:t>
            </a:r>
            <a:r>
              <a:rPr lang="cs-CZ" sz="2000" dirty="0" err="1"/>
              <a:t>Wagenshöna</a:t>
            </a:r>
            <a:r>
              <a:rPr lang="cs-CZ" sz="2000" dirty="0"/>
              <a:t>, </a:t>
            </a:r>
            <a:r>
              <a:rPr lang="cs-CZ" sz="2000" i="1" dirty="0" err="1"/>
              <a:t>Opuscula</a:t>
            </a:r>
            <a:r>
              <a:rPr lang="cs-CZ" sz="2000" i="1" dirty="0"/>
              <a:t> </a:t>
            </a:r>
            <a:r>
              <a:rPr lang="cs-CZ" sz="2000" i="1" dirty="0" err="1"/>
              <a:t>Historiae</a:t>
            </a:r>
            <a:r>
              <a:rPr lang="cs-CZ" sz="2000" i="1" dirty="0"/>
              <a:t> </a:t>
            </a:r>
            <a:r>
              <a:rPr lang="cs-CZ" sz="2000" i="1" dirty="0" err="1"/>
              <a:t>Artium</a:t>
            </a:r>
            <a:r>
              <a:rPr lang="cs-CZ" sz="2000" i="1" dirty="0"/>
              <a:t> </a:t>
            </a:r>
            <a:r>
              <a:rPr lang="cs-CZ" sz="2000" dirty="0"/>
              <a:t>60, 2011, s. 140–147.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3B765C89-084D-4D23-9EE4-AD9F6F7E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17" y="2920347"/>
            <a:ext cx="2606765" cy="3475691"/>
          </a:xfrm>
        </p:spPr>
      </p:pic>
    </p:spTree>
    <p:extLst>
      <p:ext uri="{BB962C8B-B14F-4D97-AF65-F5344CB8AC3E}">
        <p14:creationId xmlns:p14="http://schemas.microsoft.com/office/powerpoint/2010/main" val="38571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C6C7F-0F28-4762-BE45-C614962B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školní práci?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B2DA3989-1A29-400A-BAF6-8BDD476A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7444" r="35750" b="6334"/>
          <a:stretch/>
        </p:blipFill>
        <p:spPr>
          <a:xfrm>
            <a:off x="6645662" y="0"/>
            <a:ext cx="5332978" cy="6876735"/>
          </a:xfrm>
        </p:spPr>
      </p:pic>
    </p:spTree>
    <p:extLst>
      <p:ext uri="{BB962C8B-B14F-4D97-AF65-F5344CB8AC3E}">
        <p14:creationId xmlns:p14="http://schemas.microsoft.com/office/powerpoint/2010/main" val="73328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260D6-2E95-4855-AADF-F90F64E9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ocitovat školní práce?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B137FE-7CFD-4A28-B87F-25C4AA2BE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899" y="1600200"/>
            <a:ext cx="9980681" cy="4572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Adéla Šenková, </a:t>
            </a:r>
            <a:r>
              <a:rPr lang="cs-CZ" sz="2000" i="1" dirty="0" err="1"/>
              <a:t>Bartholomäus</a:t>
            </a:r>
            <a:r>
              <a:rPr lang="cs-CZ" sz="2000" i="1" dirty="0"/>
              <a:t> </a:t>
            </a:r>
            <a:r>
              <a:rPr lang="cs-CZ" sz="2000" i="1" dirty="0" err="1"/>
              <a:t>Ignaz</a:t>
            </a:r>
            <a:r>
              <a:rPr lang="cs-CZ" sz="2000" i="1" dirty="0"/>
              <a:t> Weiss a jeho grafická tvorba </a:t>
            </a:r>
            <a:r>
              <a:rPr lang="cs-CZ" sz="2000" dirty="0"/>
              <a:t>(diplomová práce), Seminář dějin umění FFMU, Brno 2019. </a:t>
            </a:r>
          </a:p>
        </p:txBody>
      </p:sp>
      <p:pic>
        <p:nvPicPr>
          <p:cNvPr id="7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FDDCDA5A-B20E-40F9-84DA-E5D1FBC91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t="17444" r="35750" b="6334"/>
          <a:stretch/>
        </p:blipFill>
        <p:spPr>
          <a:xfrm>
            <a:off x="4696969" y="2813470"/>
            <a:ext cx="2796540" cy="36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9CF41A3-4CBC-490E-A1CE-48E2B9B1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E10C624E-E5BD-D44C-BBA8-404BFD701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" y="-706681"/>
            <a:ext cx="11782332" cy="7363959"/>
          </a:xfrm>
          <a:noFill/>
        </p:spPr>
      </p:pic>
    </p:spTree>
    <p:extLst>
      <p:ext uri="{BB962C8B-B14F-4D97-AF65-F5344CB8AC3E}">
        <p14:creationId xmlns:p14="http://schemas.microsoft.com/office/powerpoint/2010/main" val="13980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C40FABB-0164-4CB9-B15D-7840ADF3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/>
          <a:lstStyle/>
          <a:p>
            <a:r>
              <a:rPr lang="en-US" dirty="0" err="1"/>
              <a:t>Článek</a:t>
            </a:r>
            <a:r>
              <a:rPr lang="en-US" dirty="0"/>
              <a:t> </a:t>
            </a:r>
            <a:r>
              <a:rPr lang="en-US" dirty="0" err="1"/>
              <a:t>dostupný</a:t>
            </a:r>
            <a:r>
              <a:rPr lang="en-US" dirty="0"/>
              <a:t> online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4649DB-23B1-4DB6-BB42-EDAA5C2A6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388327"/>
            <a:ext cx="8473998" cy="4571999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 err="1">
                <a:latin typeface="Garamond" panose="02020404030301010803" pitchFamily="18" charset="0"/>
              </a:rPr>
              <a:t>Larry</a:t>
            </a:r>
            <a:r>
              <a:rPr lang="cs-CZ" sz="2200" dirty="0">
                <a:latin typeface="Garamond" panose="02020404030301010803" pitchFamily="18" charset="0"/>
              </a:rPr>
              <a:t> M. </a:t>
            </a:r>
            <a:r>
              <a:rPr lang="cs-CZ" sz="2200" dirty="0" err="1">
                <a:latin typeface="Garamond" panose="02020404030301010803" pitchFamily="18" charset="0"/>
              </a:rPr>
              <a:t>Ayres</a:t>
            </a:r>
            <a:r>
              <a:rPr lang="cs-CZ" sz="2200" dirty="0">
                <a:latin typeface="Garamond" panose="02020404030301010803" pitchFamily="18" charset="0"/>
              </a:rPr>
              <a:t>, </a:t>
            </a:r>
            <a:r>
              <a:rPr lang="cs-CZ" sz="2200" dirty="0" err="1">
                <a:latin typeface="Garamond" panose="02020404030301010803" pitchFamily="18" charset="0"/>
              </a:rPr>
              <a:t>The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Work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of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the</a:t>
            </a:r>
            <a:r>
              <a:rPr lang="cs-CZ" sz="2200" dirty="0">
                <a:latin typeface="Garamond" panose="02020404030301010803" pitchFamily="18" charset="0"/>
              </a:rPr>
              <a:t> Morgan Master </a:t>
            </a:r>
            <a:r>
              <a:rPr lang="cs-CZ" sz="2200" dirty="0" err="1">
                <a:latin typeface="Garamond" panose="02020404030301010803" pitchFamily="18" charset="0"/>
              </a:rPr>
              <a:t>at</a:t>
            </a:r>
            <a:r>
              <a:rPr lang="cs-CZ" sz="2200" dirty="0">
                <a:latin typeface="Garamond" panose="02020404030301010803" pitchFamily="18" charset="0"/>
              </a:rPr>
              <a:t> Winchester and </a:t>
            </a:r>
            <a:r>
              <a:rPr lang="cs-CZ" sz="2200" dirty="0" err="1">
                <a:latin typeface="Garamond" panose="02020404030301010803" pitchFamily="18" charset="0"/>
              </a:rPr>
              <a:t>English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Painting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of</a:t>
            </a:r>
            <a:r>
              <a:rPr lang="cs-CZ" sz="2200" dirty="0">
                <a:latin typeface="Garamond" panose="02020404030301010803" pitchFamily="18" charset="0"/>
              </a:rPr>
              <a:t> </a:t>
            </a:r>
            <a:r>
              <a:rPr lang="cs-CZ" sz="2200" dirty="0" err="1">
                <a:latin typeface="Garamond" panose="02020404030301010803" pitchFamily="18" charset="0"/>
              </a:rPr>
              <a:t>the</a:t>
            </a:r>
            <a:r>
              <a:rPr lang="cs-CZ" sz="2200" dirty="0">
                <a:latin typeface="Garamond" panose="02020404030301010803" pitchFamily="18" charset="0"/>
              </a:rPr>
              <a:t> Early </a:t>
            </a:r>
            <a:r>
              <a:rPr lang="cs-CZ" sz="2200" dirty="0" err="1">
                <a:latin typeface="Garamond" panose="02020404030301010803" pitchFamily="18" charset="0"/>
              </a:rPr>
              <a:t>Gothic</a:t>
            </a:r>
            <a:r>
              <a:rPr lang="cs-CZ" sz="2200" dirty="0">
                <a:latin typeface="Garamond" panose="02020404030301010803" pitchFamily="18" charset="0"/>
              </a:rPr>
              <a:t> Period, </a:t>
            </a:r>
            <a:r>
              <a:rPr lang="cs-CZ" sz="2200" i="1" dirty="0" err="1">
                <a:latin typeface="Garamond" panose="02020404030301010803" pitchFamily="18" charset="0"/>
              </a:rPr>
              <a:t>The</a:t>
            </a:r>
            <a:r>
              <a:rPr lang="cs-CZ" sz="2200" i="1" dirty="0">
                <a:latin typeface="Garamond" panose="02020404030301010803" pitchFamily="18" charset="0"/>
              </a:rPr>
              <a:t> Art Bulletin </a:t>
            </a:r>
            <a:r>
              <a:rPr lang="cs-CZ" sz="2200" dirty="0">
                <a:latin typeface="Garamond" panose="02020404030301010803" pitchFamily="18" charset="0"/>
              </a:rPr>
              <a:t>56, 1974, č. 2, s. 201–223</a:t>
            </a:r>
            <a:r>
              <a:rPr lang="cs-CZ" dirty="0">
                <a:latin typeface="Garamond" panose="02020404030301010803" pitchFamily="18" charset="0"/>
              </a:rPr>
              <a:t>.</a:t>
            </a:r>
          </a:p>
          <a:p>
            <a:endParaRPr lang="cs-CZ" dirty="0">
              <a:latin typeface="Garamond" panose="02020404030301010803" pitchFamily="18" charset="0"/>
            </a:endParaRPr>
          </a:p>
          <a:p>
            <a:r>
              <a:rPr lang="cs-CZ" dirty="0">
                <a:latin typeface="+mj-lt"/>
              </a:rPr>
              <a:t>2. Možnost - Internetovou citaci </a:t>
            </a:r>
            <a:r>
              <a:rPr lang="cs-CZ" dirty="0" err="1">
                <a:latin typeface="+mj-lt"/>
              </a:rPr>
              <a:t>uvádíme</a:t>
            </a:r>
            <a:r>
              <a:rPr lang="cs-CZ" dirty="0">
                <a:latin typeface="+mj-lt"/>
              </a:rPr>
              <a:t> s datem, kdy byla </a:t>
            </a:r>
            <a:r>
              <a:rPr lang="cs-CZ" dirty="0" err="1">
                <a:latin typeface="+mj-lt"/>
              </a:rPr>
              <a:t>vyhledána</a:t>
            </a:r>
            <a:r>
              <a:rPr lang="cs-CZ" dirty="0">
                <a:latin typeface="+mj-lt"/>
              </a:rPr>
              <a:t> </a:t>
            </a:r>
          </a:p>
          <a:p>
            <a:pPr marL="0" indent="0">
              <a:buNone/>
            </a:pPr>
            <a:endParaRPr lang="cs-CZ" dirty="0">
              <a:latin typeface="Garamond" panose="02020404030301010803" pitchFamily="18" charset="0"/>
            </a:endParaRPr>
          </a:p>
          <a:p>
            <a:r>
              <a:rPr lang="cs-CZ" dirty="0" err="1">
                <a:latin typeface="Garamond" panose="02020404030301010803" pitchFamily="18" charset="0"/>
              </a:rPr>
              <a:t>Larry</a:t>
            </a:r>
            <a:r>
              <a:rPr lang="cs-CZ" dirty="0">
                <a:latin typeface="Garamond" panose="02020404030301010803" pitchFamily="18" charset="0"/>
              </a:rPr>
              <a:t> M. </a:t>
            </a:r>
            <a:r>
              <a:rPr lang="cs-CZ" dirty="0" err="1">
                <a:latin typeface="Garamond" panose="02020404030301010803" pitchFamily="18" charset="0"/>
              </a:rPr>
              <a:t>Ayres</a:t>
            </a:r>
            <a:r>
              <a:rPr lang="cs-CZ" dirty="0">
                <a:latin typeface="Garamond" panose="02020404030301010803" pitchFamily="18" charset="0"/>
              </a:rPr>
              <a:t>, </a:t>
            </a:r>
            <a:r>
              <a:rPr lang="cs-CZ" dirty="0" err="1">
                <a:latin typeface="Garamond" panose="02020404030301010803" pitchFamily="18" charset="0"/>
              </a:rPr>
              <a:t>The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Work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of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the</a:t>
            </a:r>
            <a:r>
              <a:rPr lang="cs-CZ" dirty="0">
                <a:latin typeface="Garamond" panose="02020404030301010803" pitchFamily="18" charset="0"/>
              </a:rPr>
              <a:t> Morgan Master </a:t>
            </a:r>
            <a:r>
              <a:rPr lang="cs-CZ" dirty="0" err="1">
                <a:latin typeface="Garamond" panose="02020404030301010803" pitchFamily="18" charset="0"/>
              </a:rPr>
              <a:t>at</a:t>
            </a:r>
            <a:r>
              <a:rPr lang="cs-CZ" dirty="0">
                <a:latin typeface="Garamond" panose="02020404030301010803" pitchFamily="18" charset="0"/>
              </a:rPr>
              <a:t> Winchester and </a:t>
            </a:r>
            <a:r>
              <a:rPr lang="cs-CZ" dirty="0" err="1">
                <a:latin typeface="Garamond" panose="02020404030301010803" pitchFamily="18" charset="0"/>
              </a:rPr>
              <a:t>English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Painting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of</a:t>
            </a:r>
            <a:r>
              <a:rPr lang="cs-CZ" dirty="0">
                <a:latin typeface="Garamond" panose="02020404030301010803" pitchFamily="18" charset="0"/>
              </a:rPr>
              <a:t> </a:t>
            </a:r>
            <a:r>
              <a:rPr lang="cs-CZ" dirty="0" err="1">
                <a:latin typeface="Garamond" panose="02020404030301010803" pitchFamily="18" charset="0"/>
              </a:rPr>
              <a:t>the</a:t>
            </a:r>
            <a:r>
              <a:rPr lang="cs-CZ" dirty="0">
                <a:latin typeface="Garamond" panose="02020404030301010803" pitchFamily="18" charset="0"/>
              </a:rPr>
              <a:t> Early </a:t>
            </a:r>
            <a:r>
              <a:rPr lang="cs-CZ" dirty="0" err="1">
                <a:latin typeface="Garamond" panose="02020404030301010803" pitchFamily="18" charset="0"/>
              </a:rPr>
              <a:t>Gothic</a:t>
            </a:r>
            <a:r>
              <a:rPr lang="cs-CZ" dirty="0">
                <a:latin typeface="Garamond" panose="02020404030301010803" pitchFamily="18" charset="0"/>
              </a:rPr>
              <a:t> Period, </a:t>
            </a:r>
            <a:r>
              <a:rPr lang="cs-CZ" i="1" dirty="0" err="1">
                <a:latin typeface="Garamond" panose="02020404030301010803" pitchFamily="18" charset="0"/>
              </a:rPr>
              <a:t>The</a:t>
            </a:r>
            <a:r>
              <a:rPr lang="cs-CZ" i="1" dirty="0">
                <a:latin typeface="Garamond" panose="02020404030301010803" pitchFamily="18" charset="0"/>
              </a:rPr>
              <a:t> Art Bulletin </a:t>
            </a:r>
            <a:r>
              <a:rPr lang="cs-CZ" dirty="0">
                <a:latin typeface="Garamond" panose="02020404030301010803" pitchFamily="18" charset="0"/>
              </a:rPr>
              <a:t>56, 1974, č. 2, s. 201–223.</a:t>
            </a:r>
          </a:p>
          <a:p>
            <a:r>
              <a:rPr lang="en-US" dirty="0" err="1"/>
              <a:t>Dostupné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 </a:t>
            </a:r>
            <a:r>
              <a:rPr lang="en-US" sz="1500" dirty="0"/>
              <a:t>https://</a:t>
            </a:r>
            <a:r>
              <a:rPr lang="en-US" sz="1500" dirty="0" err="1"/>
              <a:t>www.jstor.org</a:t>
            </a:r>
            <a:r>
              <a:rPr lang="en-US" sz="1500" dirty="0"/>
              <a:t>/stable/3049226?Search=</a:t>
            </a:r>
            <a:r>
              <a:rPr lang="en-US" sz="1500" dirty="0" err="1"/>
              <a:t>yes&amp;resultItemClick</a:t>
            </a:r>
            <a:r>
              <a:rPr lang="en-US" sz="1500" dirty="0"/>
              <a:t>=</a:t>
            </a:r>
            <a:r>
              <a:rPr lang="en-US" sz="1500" dirty="0" err="1"/>
              <a:t>true&amp;searchText</a:t>
            </a:r>
            <a:r>
              <a:rPr lang="en-US" sz="1500" dirty="0"/>
              <a:t>=</a:t>
            </a:r>
            <a:r>
              <a:rPr lang="en-US" sz="1500" dirty="0" err="1"/>
              <a:t>winchester+bible&amp;searchUri</a:t>
            </a:r>
            <a:r>
              <a:rPr lang="en-US" sz="1500" dirty="0"/>
              <a:t>=%2Faction%2FdoBasicSearch%3FQuery%3Dwinchester%2Bbible%26acc%3Don%26wc%3Don%26fc%3Doff%26group%3Dnone&amp;ab_segments=0%2Fbasic_search_solr_cloud%2Fcontrol&amp;refreqid=fastly-default%3A824e7438db177eec35a973b476d2ed87&amp;seq=1#metadata_info_tab_contents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vyhledáno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dne</a:t>
            </a:r>
            <a:r>
              <a:rPr lang="en-US" dirty="0">
                <a:solidFill>
                  <a:srgbClr val="FF0000"/>
                </a:solidFill>
              </a:rPr>
              <a:t> 19. </a:t>
            </a:r>
            <a:r>
              <a:rPr lang="en-US" dirty="0" err="1">
                <a:solidFill>
                  <a:srgbClr val="FF0000"/>
                </a:solidFill>
              </a:rPr>
              <a:t>října</a:t>
            </a:r>
            <a:r>
              <a:rPr lang="en-US" dirty="0">
                <a:solidFill>
                  <a:srgbClr val="FF0000"/>
                </a:solidFill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7624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49C40-F7B2-CC47-AC14-C53546B1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426BE3-F9C4-1D4D-ABCA-2F280863A3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Bibliografie seznam – veškeré zdroje do </a:t>
            </a:r>
            <a:r>
              <a:rPr lang="cs-CZ" dirty="0">
                <a:solidFill>
                  <a:srgbClr val="C00000"/>
                </a:solidFill>
              </a:rPr>
              <a:t>4. 11.</a:t>
            </a:r>
          </a:p>
          <a:p>
            <a:r>
              <a:rPr lang="cs-CZ" dirty="0"/>
              <a:t>jeden záznam v jiném jazyce než </a:t>
            </a:r>
            <a:r>
              <a:rPr lang="cs-CZ" dirty="0" err="1"/>
              <a:t>Čj</a:t>
            </a:r>
            <a:r>
              <a:rPr lang="cs-CZ" dirty="0"/>
              <a:t> a Aj</a:t>
            </a:r>
          </a:p>
          <a:p>
            <a:r>
              <a:rPr lang="cs-CZ" dirty="0"/>
              <a:t>Koncept </a:t>
            </a:r>
            <a:r>
              <a:rPr lang="cs-CZ" dirty="0">
                <a:solidFill>
                  <a:srgbClr val="C00000"/>
                </a:solidFill>
              </a:rPr>
              <a:t>týden před prezentací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E7F198-A140-6E48-8DC5-84C047194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2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999E5-34AA-7D4F-98ED-CA7B8BC6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A7E1D3A-3677-7246-ADC2-916104B9D9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73" y="-215044"/>
            <a:ext cx="11316872" cy="7073044"/>
          </a:xfrm>
        </p:spPr>
      </p:pic>
    </p:spTree>
    <p:extLst>
      <p:ext uri="{BB962C8B-B14F-4D97-AF65-F5344CB8AC3E}">
        <p14:creationId xmlns:p14="http://schemas.microsoft.com/office/powerpoint/2010/main" val="35910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007B9-B441-7446-9138-DA9571CB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Sborník z konference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7490269-5775-9646-967C-6AA15BA90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899" y="1600200"/>
            <a:ext cx="9277057" cy="4571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Christopher </a:t>
            </a:r>
            <a:r>
              <a:rPr lang="cs-CZ" dirty="0" err="1"/>
              <a:t>Norton</a:t>
            </a:r>
            <a:r>
              <a:rPr lang="cs-CZ" dirty="0"/>
              <a:t>, Henry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Blois</a:t>
            </a:r>
            <a:r>
              <a:rPr lang="cs-CZ" dirty="0"/>
              <a:t>, St </a:t>
            </a:r>
            <a:r>
              <a:rPr lang="cs-CZ" dirty="0" err="1"/>
              <a:t>Hugh</a:t>
            </a:r>
            <a:r>
              <a:rPr lang="cs-CZ" dirty="0"/>
              <a:t> and Henry II, in: </a:t>
            </a:r>
            <a:r>
              <a:rPr lang="cs-CZ" dirty="0" err="1"/>
              <a:t>Jordi</a:t>
            </a:r>
            <a:r>
              <a:rPr lang="cs-CZ" dirty="0"/>
              <a:t> </a:t>
            </a:r>
            <a:r>
              <a:rPr lang="cs-CZ" dirty="0" err="1"/>
              <a:t>Camps</a:t>
            </a:r>
            <a:r>
              <a:rPr lang="cs-CZ" dirty="0"/>
              <a:t> – Manuel </a:t>
            </a:r>
            <a:r>
              <a:rPr lang="cs-CZ" dirty="0" err="1"/>
              <a:t>Castiñeiras</a:t>
            </a:r>
            <a:r>
              <a:rPr lang="cs-CZ" dirty="0"/>
              <a:t> – John </a:t>
            </a:r>
            <a:r>
              <a:rPr lang="cs-CZ" dirty="0" err="1"/>
              <a:t>McNeill</a:t>
            </a:r>
            <a:r>
              <a:rPr lang="cs-CZ" dirty="0"/>
              <a:t> et al., </a:t>
            </a:r>
            <a:r>
              <a:rPr lang="cs-CZ" i="1" dirty="0" err="1"/>
              <a:t>Romanesque</a:t>
            </a:r>
            <a:r>
              <a:rPr lang="cs-CZ" i="1" dirty="0"/>
              <a:t> </a:t>
            </a:r>
            <a:r>
              <a:rPr lang="cs-CZ" i="1" dirty="0" err="1"/>
              <a:t>patrons</a:t>
            </a:r>
            <a:r>
              <a:rPr lang="cs-CZ" i="1" dirty="0"/>
              <a:t> and </a:t>
            </a:r>
            <a:r>
              <a:rPr lang="cs-CZ" i="1" dirty="0" err="1"/>
              <a:t>processes</a:t>
            </a:r>
            <a:r>
              <a:rPr lang="cs-CZ" dirty="0"/>
              <a:t>, London, New York, 2018, s. 117–141.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  <p:pic>
        <p:nvPicPr>
          <p:cNvPr id="1027" name="Picture 3" descr="Link">
            <a:extLst>
              <a:ext uri="{FF2B5EF4-FFF2-40B4-BE49-F238E27FC236}">
                <a16:creationId xmlns:a16="http://schemas.microsoft.com/office/drawing/2014/main" id="{7F9CDA72-B660-BE4C-AD85-5D2F527B0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4899" y="3295656"/>
            <a:ext cx="10071099" cy="1684150"/>
          </a:xfrm>
        </p:spPr>
        <p:txBody>
          <a:bodyPr rtlCol="0"/>
          <a:lstStyle/>
          <a:p>
            <a:pPr rtl="0"/>
            <a:r>
              <a:rPr lang="cs-CZ" dirty="0"/>
              <a:t>Jak napsat koncept?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>
                <a:solidFill>
                  <a:schemeClr val="accent2"/>
                </a:solidFill>
              </a:rPr>
              <a:t>Co je koncept?</a:t>
            </a:r>
            <a:endParaRPr lang="cs-CZ" dirty="0">
              <a:solidFill>
                <a:schemeClr val="accent2"/>
              </a:solidFill>
            </a:endParaRP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cs-CZ" b="1" dirty="0"/>
              <a:t>Rozsah </a:t>
            </a:r>
            <a:r>
              <a:rPr lang="cs-CZ" dirty="0"/>
              <a:t>1 NS = 1800 znaků</a:t>
            </a:r>
          </a:p>
          <a:p>
            <a:pPr marL="0" indent="0" rtl="0">
              <a:buNone/>
            </a:pPr>
            <a:r>
              <a:rPr lang="cs-CZ" b="1" u="sng" dirty="0"/>
              <a:t>Má vnitřní osnovu</a:t>
            </a:r>
          </a:p>
          <a:p>
            <a:pPr rtl="0"/>
            <a:r>
              <a:rPr lang="cs-CZ" dirty="0"/>
              <a:t>Úvod a stručný popis díla </a:t>
            </a:r>
          </a:p>
          <a:p>
            <a:pPr rtl="0"/>
            <a:r>
              <a:rPr lang="cs-CZ" dirty="0"/>
              <a:t>zařazení díla do kontextu (autorovy tvorby/doby…) </a:t>
            </a:r>
          </a:p>
          <a:p>
            <a:r>
              <a:rPr lang="cs-CZ" dirty="0"/>
              <a:t>výzkumné otázky (problematika)</a:t>
            </a:r>
          </a:p>
          <a:p>
            <a:pPr rtl="0"/>
            <a:r>
              <a:rPr lang="cs-CZ" dirty="0"/>
              <a:t>hlavní cíl budoucí prezentace</a:t>
            </a:r>
          </a:p>
          <a:p>
            <a:pPr rtl="0"/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Jak má vypadat koncept?</a:t>
            </a:r>
          </a:p>
        </p:txBody>
      </p:sp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4F76BD3E-5455-4BD7-B279-C8FC56475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18666" r="47250" b="6518"/>
          <a:stretch/>
        </p:blipFill>
        <p:spPr>
          <a:xfrm>
            <a:off x="7355840" y="-152400"/>
            <a:ext cx="4836160" cy="6860284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A7A207EB-E331-4AC9-AED0-9B96EF100F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21778" r="38667" b="8593"/>
          <a:stretch/>
        </p:blipFill>
        <p:spPr>
          <a:xfrm>
            <a:off x="0" y="1388381"/>
            <a:ext cx="6482080" cy="54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26204-0450-D74D-9648-A16DFCC4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cs-CZ" dirty="0"/>
              <a:t>Jak má vypadat koncept?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C25C99-53D6-47EE-9AF4-C2A97DD30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Píšeme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patkovým</a:t>
            </a:r>
            <a:r>
              <a:rPr lang="en-US" dirty="0"/>
              <a:t> </a:t>
            </a:r>
            <a:r>
              <a:rPr lang="en-US" dirty="0" err="1"/>
              <a:t>písmem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12</a:t>
            </a:r>
          </a:p>
          <a:p>
            <a:r>
              <a:rPr lang="en-US" dirty="0" err="1"/>
              <a:t>řádkování</a:t>
            </a:r>
            <a:r>
              <a:rPr lang="en-US" dirty="0"/>
              <a:t> 1,5</a:t>
            </a:r>
          </a:p>
          <a:p>
            <a:r>
              <a:rPr lang="en-US" dirty="0"/>
              <a:t>Je </a:t>
            </a:r>
            <a:r>
              <a:rPr lang="en-US" dirty="0" err="1"/>
              <a:t>dělen</a:t>
            </a:r>
            <a:r>
              <a:rPr lang="en-US" dirty="0"/>
              <a:t> do </a:t>
            </a:r>
            <a:r>
              <a:rPr lang="en-US" dirty="0" err="1"/>
              <a:t>odstavců</a:t>
            </a:r>
            <a:endParaRPr lang="en-US" dirty="0"/>
          </a:p>
          <a:p>
            <a:r>
              <a:rPr lang="en-US" dirty="0"/>
              <a:t>Text je </a:t>
            </a:r>
            <a:r>
              <a:rPr lang="en-US" dirty="0" err="1"/>
              <a:t>zarovnán</a:t>
            </a:r>
            <a:r>
              <a:rPr lang="en-US" dirty="0"/>
              <a:t> do </a:t>
            </a:r>
            <a:r>
              <a:rPr lang="en-US" dirty="0" err="1"/>
              <a:t>bloku</a:t>
            </a:r>
            <a:endParaRPr lang="en-US" dirty="0"/>
          </a:p>
          <a:p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nadpis</a:t>
            </a:r>
            <a:r>
              <a:rPr lang="en-US" dirty="0"/>
              <a:t>, </a:t>
            </a:r>
            <a:r>
              <a:rPr lang="en-US" dirty="0" err="1"/>
              <a:t>vaše</a:t>
            </a:r>
            <a:r>
              <a:rPr lang="en-US" dirty="0"/>
              <a:t> </a:t>
            </a:r>
            <a:r>
              <a:rPr lang="en-US" dirty="0" err="1"/>
              <a:t>jméno</a:t>
            </a:r>
            <a:r>
              <a:rPr lang="en-US" dirty="0"/>
              <a:t> a </a:t>
            </a:r>
            <a:r>
              <a:rPr lang="en-US" dirty="0" err="1"/>
              <a:t>učo</a:t>
            </a:r>
            <a:endParaRPr lang="en-US" dirty="0"/>
          </a:p>
          <a:p>
            <a:endParaRPr lang="en-US" dirty="0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DAE4F74-7C12-074F-8D15-2DC0BF1950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18666" r="47250" b="6518"/>
          <a:stretch/>
        </p:blipFill>
        <p:spPr>
          <a:xfrm>
            <a:off x="7006989" y="1510989"/>
            <a:ext cx="3452855" cy="489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5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24E3FB-D9B1-431B-AA63-A78D9574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4AF0E329-D529-4BE1-A67B-18122B4BB668}"/>
              </a:ext>
            </a:extLst>
          </p:cNvPr>
          <p:cNvSpPr/>
          <p:nvPr/>
        </p:nvSpPr>
        <p:spPr>
          <a:xfrm>
            <a:off x="733425" y="6229350"/>
            <a:ext cx="866775" cy="314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7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FBD3AC-6E67-4568-A6DE-AAEDA300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/>
          <a:lstStyle/>
          <a:p>
            <a:r>
              <a:rPr lang="en-US" dirty="0" err="1"/>
              <a:t>Používejte</a:t>
            </a:r>
            <a:r>
              <a:rPr lang="en-US" dirty="0"/>
              <a:t> </a:t>
            </a:r>
            <a:r>
              <a:rPr lang="en-US" dirty="0" err="1"/>
              <a:t>kritické</a:t>
            </a:r>
            <a:r>
              <a:rPr lang="en-US" dirty="0"/>
              <a:t> </a:t>
            </a:r>
            <a:r>
              <a:rPr lang="en-US" dirty="0" err="1"/>
              <a:t>myšlení</a:t>
            </a:r>
            <a:r>
              <a:rPr lang="en-US" dirty="0"/>
              <a:t>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A77E99E-1E6C-4A6C-9193-47E564A2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5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kademická literatura 16: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42_TF03431380_TF03431380.potx" id="{FC8ED493-DAFA-4BB0-BAEB-20F759C85AAA}" vid="{D0665444-A03D-43BD-AD0D-D262B007E499}"/>
    </a:ext>
  </a:extLst>
</a:theme>
</file>

<file path=ppt/theme/theme2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91C05CFDF5ED47BC240D965D7579C7" ma:contentTypeVersion="2" ma:contentTypeDescription="Vytvoří nový dokument" ma:contentTypeScope="" ma:versionID="f1d609594a831226a09cefa60af185f2">
  <xsd:schema xmlns:xsd="http://www.w3.org/2001/XMLSchema" xmlns:xs="http://www.w3.org/2001/XMLSchema" xmlns:p="http://schemas.microsoft.com/office/2006/metadata/properties" xmlns:ns2="ec97901d-1c11-49ec-ad2e-0f1193156904" targetNamespace="http://schemas.microsoft.com/office/2006/metadata/properties" ma:root="true" ma:fieldsID="02b7d193a54f282ba3b810dfb3af4f7b" ns2:_="">
    <xsd:import namespace="ec97901d-1c11-49ec-ad2e-0f1193156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7901d-1c11-49ec-ad2e-0f11931569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157998-8FD2-429F-BADF-7A6E621F6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97901d-1c11-49ec-ad2e-0f1193156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FAFC50-577D-4175-8595-FE66DFE8CA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dcmitype/"/>
    <ds:schemaRef ds:uri="ec97901d-1c11-49ec-ad2e-0f1193156904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864</Words>
  <Application>Microsoft Macintosh PowerPoint</Application>
  <PresentationFormat>Širokoúhlá obrazovka</PresentationFormat>
  <Paragraphs>131</Paragraphs>
  <Slides>31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Euphemia</vt:lpstr>
      <vt:lpstr>Garamond</vt:lpstr>
      <vt:lpstr>Plantagenet Cherokee</vt:lpstr>
      <vt:lpstr>Wingdings</vt:lpstr>
      <vt:lpstr>Akademická literatura 16:9</vt:lpstr>
      <vt:lpstr>Úvod do studia dějin umění II. Druhá hodina </vt:lpstr>
      <vt:lpstr>Data prezentací</vt:lpstr>
      <vt:lpstr>Opakování</vt:lpstr>
      <vt:lpstr>Jak napsat koncept?</vt:lpstr>
      <vt:lpstr>Co je koncept?</vt:lpstr>
      <vt:lpstr>Jak má vypadat koncept?</vt:lpstr>
      <vt:lpstr>Jak má vypadat koncept?</vt:lpstr>
      <vt:lpstr>Prezentace aplikace PowerPoint</vt:lpstr>
      <vt:lpstr>Používejte kritické myšlení!</vt:lpstr>
      <vt:lpstr>Madona z Veveří</vt:lpstr>
      <vt:lpstr>Jak prezentovat</vt:lpstr>
      <vt:lpstr>Jak sestavit prezentaci?</vt:lpstr>
      <vt:lpstr>Jak sestavit prezentaci?</vt:lpstr>
      <vt:lpstr>Struktura prezentace</vt:lpstr>
      <vt:lpstr>Pomůcky k prezentaci</vt:lpstr>
      <vt:lpstr>Prezentace</vt:lpstr>
      <vt:lpstr>Při argumentaci používejte obrazové komparace!</vt:lpstr>
      <vt:lpstr>Popisky u obrázků</vt:lpstr>
      <vt:lpstr>Bibliografický záznam</vt:lpstr>
      <vt:lpstr>Jak ocitovat knihu?</vt:lpstr>
      <vt:lpstr>Jak ocitovat knihu?</vt:lpstr>
      <vt:lpstr>Jak ocitovat kapitolu v knize?</vt:lpstr>
      <vt:lpstr>Jak ocitovat kapitolu v knize?</vt:lpstr>
      <vt:lpstr>Jak ocitovat článek?</vt:lpstr>
      <vt:lpstr>Jak ocitovat článek v časopise?</vt:lpstr>
      <vt:lpstr>Jak ocitovat školní práci?</vt:lpstr>
      <vt:lpstr>Jak ocitovat školní práce?</vt:lpstr>
      <vt:lpstr>Prezentace aplikace PowerPoint</vt:lpstr>
      <vt:lpstr>Článek dostupný online</vt:lpstr>
      <vt:lpstr>Prezentace aplikace PowerPoint</vt:lpstr>
      <vt:lpstr>Sborník z konference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dějin umění II. Druhá hodina </dc:title>
  <dc:creator>Michaela Vychodilová</dc:creator>
  <cp:lastModifiedBy>Michaela Vychodilová</cp:lastModifiedBy>
  <cp:revision>5</cp:revision>
  <dcterms:created xsi:type="dcterms:W3CDTF">2020-10-20T18:48:15Z</dcterms:created>
  <dcterms:modified xsi:type="dcterms:W3CDTF">2020-10-21T05:56:37Z</dcterms:modified>
</cp:coreProperties>
</file>