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84"/>
  </p:notesMasterIdLst>
  <p:sldIdLst>
    <p:sldId id="413" r:id="rId2"/>
    <p:sldId id="414" r:id="rId3"/>
    <p:sldId id="445" r:id="rId4"/>
    <p:sldId id="446" r:id="rId5"/>
    <p:sldId id="447" r:id="rId6"/>
    <p:sldId id="448" r:id="rId7"/>
    <p:sldId id="335" r:id="rId8"/>
    <p:sldId id="336" r:id="rId9"/>
    <p:sldId id="415" r:id="rId10"/>
    <p:sldId id="276" r:id="rId11"/>
    <p:sldId id="301" r:id="rId12"/>
    <p:sldId id="326" r:id="rId13"/>
    <p:sldId id="329" r:id="rId14"/>
    <p:sldId id="302" r:id="rId15"/>
    <p:sldId id="333" r:id="rId16"/>
    <p:sldId id="316" r:id="rId17"/>
    <p:sldId id="323" r:id="rId18"/>
    <p:sldId id="368" r:id="rId19"/>
    <p:sldId id="324" r:id="rId20"/>
    <p:sldId id="369" r:id="rId21"/>
    <p:sldId id="419" r:id="rId22"/>
    <p:sldId id="421" r:id="rId23"/>
    <p:sldId id="420" r:id="rId24"/>
    <p:sldId id="327" r:id="rId25"/>
    <p:sldId id="263" r:id="rId26"/>
    <p:sldId id="265" r:id="rId27"/>
    <p:sldId id="367" r:id="rId28"/>
    <p:sldId id="325" r:id="rId29"/>
    <p:sldId id="293" r:id="rId30"/>
    <p:sldId id="294" r:id="rId31"/>
    <p:sldId id="295" r:id="rId32"/>
    <p:sldId id="331" r:id="rId33"/>
    <p:sldId id="417" r:id="rId34"/>
    <p:sldId id="300" r:id="rId35"/>
    <p:sldId id="296" r:id="rId36"/>
    <p:sldId id="297" r:id="rId37"/>
    <p:sldId id="418" r:id="rId38"/>
    <p:sldId id="298" r:id="rId39"/>
    <p:sldId id="328" r:id="rId40"/>
    <p:sldId id="261" r:id="rId41"/>
    <p:sldId id="436" r:id="rId42"/>
    <p:sldId id="433" r:id="rId43"/>
    <p:sldId id="434" r:id="rId44"/>
    <p:sldId id="437" r:id="rId45"/>
    <p:sldId id="435" r:id="rId46"/>
    <p:sldId id="330" r:id="rId47"/>
    <p:sldId id="431" r:id="rId48"/>
    <p:sldId id="428" r:id="rId49"/>
    <p:sldId id="429" r:id="rId50"/>
    <p:sldId id="438" r:id="rId51"/>
    <p:sldId id="423" r:id="rId52"/>
    <p:sldId id="424" r:id="rId53"/>
    <p:sldId id="425" r:id="rId54"/>
    <p:sldId id="266" r:id="rId55"/>
    <p:sldId id="426" r:id="rId56"/>
    <p:sldId id="427" r:id="rId57"/>
    <p:sldId id="439" r:id="rId58"/>
    <p:sldId id="440" r:id="rId59"/>
    <p:sldId id="422" r:id="rId60"/>
    <p:sldId id="441" r:id="rId61"/>
    <p:sldId id="269" r:id="rId62"/>
    <p:sldId id="281" r:id="rId63"/>
    <p:sldId id="280" r:id="rId64"/>
    <p:sldId id="416" r:id="rId65"/>
    <p:sldId id="317" r:id="rId66"/>
    <p:sldId id="318" r:id="rId67"/>
    <p:sldId id="320" r:id="rId68"/>
    <p:sldId id="443" r:id="rId69"/>
    <p:sldId id="337" r:id="rId70"/>
    <p:sldId id="442" r:id="rId71"/>
    <p:sldId id="313" r:id="rId72"/>
    <p:sldId id="364" r:id="rId73"/>
    <p:sldId id="319" r:id="rId74"/>
    <p:sldId id="303" r:id="rId75"/>
    <p:sldId id="321" r:id="rId76"/>
    <p:sldId id="444" r:id="rId77"/>
    <p:sldId id="338" r:id="rId78"/>
    <p:sldId id="339" r:id="rId79"/>
    <p:sldId id="343" r:id="rId80"/>
    <p:sldId id="344" r:id="rId81"/>
    <p:sldId id="340" r:id="rId82"/>
    <p:sldId id="341" r:id="rId8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B2909-B7BE-4D2F-94CD-DB7C66E8F033}" type="datetimeFigureOut">
              <a:rPr lang="cs-CZ" smtClean="0"/>
              <a:pPr/>
              <a:t>7.12.2020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18746-7DCF-4E52-99CD-1DA46317BE9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18746-7DCF-4E52-99CD-1DA46317BE98}" type="slidenum">
              <a:rPr lang="cs-CZ" smtClean="0"/>
              <a:pPr/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18746-7DCF-4E52-99CD-1DA46317BE98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75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18746-7DCF-4E52-99CD-1DA46317BE98}" type="slidenum">
              <a:rPr lang="cs-CZ" smtClean="0"/>
              <a:pPr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123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4A3C-578C-497C-BD98-C04EC35484E7}" type="datetimeFigureOut">
              <a:rPr lang="cs-CZ" smtClean="0"/>
              <a:pPr/>
              <a:t>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A1B-FF8C-4EE8-B80B-F5AA905EF4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4A3C-578C-497C-BD98-C04EC35484E7}" type="datetimeFigureOut">
              <a:rPr lang="cs-CZ" smtClean="0"/>
              <a:pPr/>
              <a:t>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A1B-FF8C-4EE8-B80B-F5AA905EF4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4A3C-578C-497C-BD98-C04EC35484E7}" type="datetimeFigureOut">
              <a:rPr lang="cs-CZ" smtClean="0"/>
              <a:pPr/>
              <a:t>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A1B-FF8C-4EE8-B80B-F5AA905EF4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4A3C-578C-497C-BD98-C04EC35484E7}" type="datetimeFigureOut">
              <a:rPr lang="cs-CZ" smtClean="0"/>
              <a:pPr/>
              <a:t>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A1B-FF8C-4EE8-B80B-F5AA905EF4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4A3C-578C-497C-BD98-C04EC35484E7}" type="datetimeFigureOut">
              <a:rPr lang="cs-CZ" smtClean="0"/>
              <a:pPr/>
              <a:t>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A1B-FF8C-4EE8-B80B-F5AA905EF4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4A3C-578C-497C-BD98-C04EC35484E7}" type="datetimeFigureOut">
              <a:rPr lang="cs-CZ" smtClean="0"/>
              <a:pPr/>
              <a:t>7.12.2020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A1B-FF8C-4EE8-B80B-F5AA905EF4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4A3C-578C-497C-BD98-C04EC35484E7}" type="datetimeFigureOut">
              <a:rPr lang="cs-CZ" smtClean="0"/>
              <a:pPr/>
              <a:t>7.12.2020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A1B-FF8C-4EE8-B80B-F5AA905EF4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4A3C-578C-497C-BD98-C04EC35484E7}" type="datetimeFigureOut">
              <a:rPr lang="cs-CZ" smtClean="0"/>
              <a:pPr/>
              <a:t>7.12.2020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A1B-FF8C-4EE8-B80B-F5AA905EF4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4A3C-578C-497C-BD98-C04EC35484E7}" type="datetimeFigureOut">
              <a:rPr lang="cs-CZ" smtClean="0"/>
              <a:pPr/>
              <a:t>7.12.2020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A1B-FF8C-4EE8-B80B-F5AA905EF4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4A3C-578C-497C-BD98-C04EC35484E7}" type="datetimeFigureOut">
              <a:rPr lang="cs-CZ" smtClean="0"/>
              <a:pPr/>
              <a:t>7.12.2020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A1B-FF8C-4EE8-B80B-F5AA905EF4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4A3C-578C-497C-BD98-C04EC35484E7}" type="datetimeFigureOut">
              <a:rPr lang="cs-CZ" smtClean="0"/>
              <a:pPr/>
              <a:t>7.12.2020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37A1B-FF8C-4EE8-B80B-F5AA905EF4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A4A3C-578C-497C-BD98-C04EC35484E7}" type="datetimeFigureOut">
              <a:rPr lang="cs-CZ" smtClean="0"/>
              <a:pPr/>
              <a:t>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37A1B-FF8C-4EE8-B80B-F5AA905EF47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museumofthegoldenratio.org/tony_smith.ht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mnuchingallery.com/exhibitions/donald-judd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youtube.com/watch?v=d8OYANo8Sdg" TargetMode="Externa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6wnhLqJqVE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/>
              <a:t>Minimalismus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ýsledek obrázku pro frank ste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4572000" cy="4572001"/>
          </a:xfrm>
          <a:prstGeom prst="rect">
            <a:avLst/>
          </a:prstGeom>
          <a:noFill/>
        </p:spPr>
      </p:pic>
      <p:pic>
        <p:nvPicPr>
          <p:cNvPr id="1028" name="Picture 4" descr="Výsledek obrázku pro kenneth nol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256" y="1628800"/>
            <a:ext cx="4553744" cy="3415309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11560" y="623731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Frank Stella                                                                </a:t>
            </a:r>
            <a:r>
              <a:rPr lang="cs-CZ" dirty="0" err="1"/>
              <a:t>Kenneth</a:t>
            </a:r>
            <a:r>
              <a:rPr lang="cs-CZ" dirty="0"/>
              <a:t> </a:t>
            </a:r>
            <a:r>
              <a:rPr lang="cs-CZ" dirty="0" err="1"/>
              <a:t>Noland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cs-CZ" sz="3200" dirty="0"/>
              <a:t>Robert Morris   1931-2018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https://classconnection.s3.amazonaws.com/33/flashcards/2044033/jpg/10-07_robert_morris__untitled_%28two_columns%29__19611361950562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831" y="764704"/>
            <a:ext cx="4119137" cy="5184576"/>
          </a:xfrm>
          <a:prstGeom prst="rect">
            <a:avLst/>
          </a:prstGeom>
          <a:noFill/>
        </p:spPr>
      </p:pic>
      <p:pic>
        <p:nvPicPr>
          <p:cNvPr id="31748" name="Picture 4" descr="http://metropolism.com/reviews/drama-queen/resources/rm-one.JPG?version=ca8155f4d27f205953f9d3d7974bdd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1700808"/>
            <a:ext cx="4762500" cy="34861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55576" y="602128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Untitled</a:t>
            </a:r>
            <a:r>
              <a:rPr lang="cs-CZ" dirty="0"/>
              <a:t> (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columns</a:t>
            </a:r>
            <a:r>
              <a:rPr lang="cs-CZ" dirty="0"/>
              <a:t>) 1961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6322" name="Picture 2" descr="https://ifacontemporary.files.wordpress.com/2012/04/morris-at-green-gallery-19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0444"/>
            <a:ext cx="7514000" cy="6166868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39552" y="630932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Green </a:t>
            </a:r>
            <a:r>
              <a:rPr lang="cs-CZ" dirty="0" err="1"/>
              <a:t>gallery</a:t>
            </a:r>
            <a:r>
              <a:rPr lang="cs-CZ" dirty="0"/>
              <a:t> NY 1964-5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41168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1800" dirty="0"/>
              <a:t>L.A. 1966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34818" name="Picture 2" descr="Installation view: &lt;i&gt;Robert Morris—One Man Exhibition&lt;/i&gt;, Dwan Gallery, Los Angeles, 1966. Dwan Gallery records, Archives of American Art, Smithsonian Institution. Unidentified photograp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7398541" cy="5828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5069160"/>
          </a:xfrm>
        </p:spPr>
        <p:txBody>
          <a:bodyPr>
            <a:normAutofit/>
          </a:bodyPr>
          <a:lstStyle/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sz="2600" dirty="0"/>
          </a:p>
          <a:p>
            <a:pPr>
              <a:buNone/>
            </a:pPr>
            <a:r>
              <a:rPr lang="cs-CZ" sz="1800" dirty="0" err="1"/>
              <a:t>Untitled</a:t>
            </a:r>
            <a:r>
              <a:rPr lang="cs-CZ" sz="1800" dirty="0"/>
              <a:t> (</a:t>
            </a:r>
            <a:r>
              <a:rPr lang="cs-CZ" sz="1800" dirty="0" err="1"/>
              <a:t>Mirror</a:t>
            </a:r>
            <a:r>
              <a:rPr lang="cs-CZ" sz="1800" dirty="0"/>
              <a:t> </a:t>
            </a:r>
            <a:r>
              <a:rPr lang="cs-CZ" sz="1800" dirty="0" err="1"/>
              <a:t>cubes</a:t>
            </a:r>
            <a:r>
              <a:rPr lang="cs-CZ" sz="1800" dirty="0"/>
              <a:t>)  1965</a:t>
            </a:r>
          </a:p>
        </p:txBody>
      </p:sp>
      <p:pic>
        <p:nvPicPr>
          <p:cNvPr id="4098" name="Picture 2" descr="C:\Users\Lada\Desktop\minim\morrismirrorcubes1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04664"/>
            <a:ext cx="8292046" cy="5069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56176" y="1600200"/>
            <a:ext cx="2987824" cy="4525963"/>
          </a:xfrm>
        </p:spPr>
        <p:txBody>
          <a:bodyPr>
            <a:normAutofit lnSpcReduction="10000"/>
          </a:bodyPr>
          <a:lstStyle/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>
              <a:buNone/>
            </a:pPr>
            <a:endParaRPr lang="cs-CZ" sz="1800" dirty="0"/>
          </a:p>
          <a:p>
            <a:pPr>
              <a:buNone/>
            </a:pPr>
            <a:endParaRPr lang="cs-CZ" sz="1800" dirty="0"/>
          </a:p>
          <a:p>
            <a:pPr>
              <a:buNone/>
            </a:pPr>
            <a:endParaRPr lang="cs-CZ" sz="1800" dirty="0"/>
          </a:p>
          <a:p>
            <a:pPr>
              <a:buNone/>
            </a:pPr>
            <a:endParaRPr lang="cs-CZ" sz="1800" dirty="0"/>
          </a:p>
          <a:p>
            <a:pPr>
              <a:buNone/>
            </a:pPr>
            <a:endParaRPr lang="cs-CZ" sz="1800" dirty="0"/>
          </a:p>
          <a:p>
            <a:pPr>
              <a:buNone/>
            </a:pPr>
            <a:endParaRPr lang="cs-CZ" sz="1800" dirty="0"/>
          </a:p>
          <a:p>
            <a:pPr>
              <a:buNone/>
            </a:pPr>
            <a:r>
              <a:rPr lang="cs-CZ" sz="1800" dirty="0" err="1"/>
              <a:t>Untitled</a:t>
            </a:r>
            <a:r>
              <a:rPr lang="cs-CZ" sz="1800" dirty="0"/>
              <a:t> (</a:t>
            </a:r>
            <a:r>
              <a:rPr lang="cs-CZ" sz="1800" dirty="0" err="1"/>
              <a:t>Corner</a:t>
            </a:r>
            <a:r>
              <a:rPr lang="cs-CZ" sz="1800" dirty="0"/>
              <a:t> </a:t>
            </a:r>
            <a:r>
              <a:rPr lang="cs-CZ" sz="1800" dirty="0" err="1"/>
              <a:t>Piece</a:t>
            </a:r>
            <a:r>
              <a:rPr lang="cs-CZ" sz="1800" dirty="0"/>
              <a:t>), 1964</a:t>
            </a:r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57346" name="Picture 2" descr="https://ifacontemporary.files.wordpress.com/2012/04/91-3791_ph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88640"/>
            <a:ext cx="4800875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3725"/>
          </a:xfrm>
        </p:spPr>
        <p:txBody>
          <a:bodyPr>
            <a:normAutofit fontScale="90000"/>
          </a:bodyPr>
          <a:lstStyle/>
          <a:p>
            <a:r>
              <a:rPr lang="cs-CZ" sz="2800" dirty="0" err="1"/>
              <a:t>Continuous</a:t>
            </a:r>
            <a:r>
              <a:rPr lang="cs-CZ" sz="2800" dirty="0"/>
              <a:t> </a:t>
            </a:r>
            <a:r>
              <a:rPr lang="cs-CZ" sz="2800" dirty="0" err="1"/>
              <a:t>project</a:t>
            </a:r>
            <a:r>
              <a:rPr lang="cs-CZ" sz="2800" dirty="0"/>
              <a:t> </a:t>
            </a:r>
            <a:r>
              <a:rPr lang="cs-CZ" sz="2800" dirty="0" err="1"/>
              <a:t>altered</a:t>
            </a:r>
            <a:r>
              <a:rPr lang="cs-CZ" sz="2800" dirty="0"/>
              <a:t> </a:t>
            </a:r>
            <a:r>
              <a:rPr lang="cs-CZ" sz="2800" dirty="0" err="1"/>
              <a:t>daily</a:t>
            </a:r>
            <a:r>
              <a:rPr lang="cs-CZ" sz="2800" dirty="0"/>
              <a:t> 1969</a:t>
            </a:r>
            <a:br>
              <a:rPr lang="cs-CZ" sz="2800" dirty="0"/>
            </a:br>
            <a:r>
              <a:rPr lang="cs-CZ" sz="2800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pic>
        <p:nvPicPr>
          <p:cNvPr id="1026" name="Picture 2" descr="http://www.artandcointv.com/tyler/blog/robertmorr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5297549" cy="3162230"/>
          </a:xfrm>
          <a:prstGeom prst="rect">
            <a:avLst/>
          </a:prstGeom>
          <a:noFill/>
        </p:spPr>
      </p:pic>
      <p:sp>
        <p:nvSpPr>
          <p:cNvPr id="1030" name="AutoShape 6" descr="data:image/jpeg;base64,/9j/4AAQSkZJRgABAQAAAQABAAD/2wCEAAkGBxITEhUTExMVFRUVGBUVFRYXFRUYFRYYFRcXFhcXFRgYHiggGBolHRUXITEhJikrLi4uFx8zODMsNygtLisBCgoKDQ0NDw8PDysZFRktKzctNysrKysrLSsrKysrKysrLSsrLSsrKysrKysrKysrLSsrKysrKysrKysrKysrK//AABEIAIUBeQMBIgACEQEDEQH/xAAcAAABBQEBAQAAAAAAAAAAAAACAAEDBAUGBwj/xABBEAABAwIDBQUFBQcDBAMAAAABAAIRAyEEEjEFBkFRYRMicYGRMqGx0fAUQlJiwQcjcoKS4fEzorIVFiSDF0NT/8QAFgEBAQEAAAAAAAAAAAAAAAAAAAEC/8QAFhEBAQEAAAAAAAAAAAAAAAAAABEB/9oADAMBAAIRAxEAPwDuqe1qBiKjTmiIk6+Ct067Do4X639F5RSpE3nwHBXMPiqjLteeUSYGsWQepUyEeVcduXi6r6zg95cMk34GeHLVdo2mB/koIsqF2v19cVO5qjFE5gc1gCNL3jjPTkgkpNUoCZo/T4qUBA7Wo2hM0KRqBwEbQmATgICATpwnQME6cJKhJoTp1AyZEkUAQmIRwmIQAQmhHCYtQBCUI4TEIBhPCWUefNEgEBKEaYoBhIok0IBhMQjIQlABCjIUpCAhBDUCrwrTwoYRQAIwEg1G0KKEBHCUJKoZC5SKNyiqtVZ1crTqhUK7VkZVdqrwr1Zqq5Ug4egLKVosPD3yo6I7o+uanJWsZdBuO6MR4hw90/ou9hcLuUf/ACP5XfAf3XeKgUmhPCQCAmhSNQBGEBhG1CCiBQSBEhARICCeEIKKUChPCYFPKB0kySBymTlNKBJJpToEmITpIGhNCdJAyScJIGSSShAkkkkDFMnTFAJCEhGUJCKheLKKFPUUQCBgEQCQCIBA0JiEaYoIyEDlIVG5RVeoFTqtV96q1AoM6tTUGVX6oUMBQecsKmAuPNDRH0VM93RaxlobAxgo12vcDlHddGoDgWzHECxPQFekgrzbd0TiGDj3/wDiYXd4A5SaXBomnremdB4tNvDLzVF1O0oSU4QSBGomlSSgMIghaiCCVpTgoGBHCA06EJs3VUSBKUISukBJJJlA6QQlOgcJBMkgdMQlKUoElCSSBJ0kkDFJOEkDJk6SBkxTlM5FCUJRFAUAvUaOogRDwnQp5RTpikSmJRDFRuRFAVNVE9QPCnco3hTVVXtUXZ9FO4IFkeZUnW8v0UtR0n0Vdj7eikct4y191nf+VT8SPVpXdVqZyBzR36en5osW+Y98cl55u68fa6P8X6OC9Cp1LuHWfUfOVRYp1g4AgyCAR5qRjll0u48t+6+XN6O1c3zu7+pXKTkFkOUeJx1OmMz3gCYm5v4BZ+19qjDs7Rwloc0O5hpsSFx2L3moNq5ZeXQJykNaA5uYEl35SD5oPQGbYw8A9q0A8SYHqVfpuBAIIIIkEGxHAjmFw+2tpMGCe5pZUY9oaJcfazZSS4awTwHBQ7qbw4urFPNhxSptNPM1lTNmZ3WgFzomGl3sxwQehtKKV51iq+Laf3lSqaZcYqZoZm0bdmgmxBgcVNiN6MTSwtTEQ3K1hcO0nNmJbkAHEEE3nwniHabUqltMkGLifCbqamLa+hXmewd+8TicTSoOFMMc1z3ENcXd0S3KWuGW8a/qu7ZiS3uweha60W0DtPCSqNWmRPDTmpisTE7Up0W53OIH5jxOgAHGbKjXxuMqj91TaxvA1SQfHIAT5GFBo7d2vVo5Oxw7sQXEhwa9jcgAnMS60TZV6e3MRm7+FFNuR5DjXpmHAdxrgLiTaRMQsQ7M2mT3sVQA5Np1Pmo37nmrfEYmo/o3O1voXmQqFi99sXSaHOw1B/eDXNpV3VC2eJ7oEcF3dCpmaHcwD6rkcJunhaZDoc8jQveSPJoho8gtSrgmO1nlZzh8CoN6UpWFhcGKZBa+rYzlNRxafEFaTMc370j3j+yC5KUIGuBuDITygdOgc4DUgIPtDPxN9QgmSUP2hn4h6hP9oZ+JvqEEiSruxtP8Q8lKyoHXCA0kxKaUDkoSUihJRSKEpFCShQ1EKVUoMyIKU8oJSlARTSlKaUAkoCUTygJRcCVC9TOKgeVlULlHm6oqhUUrI8yBbZSB0+HuVY90Auc1tp1kxfgNFWG2KYjLcg8xHj1W2W3sFsV6biDZzYPCZEj3z5rvsTiWU3TUe1gLTdxAFjPHxK8jdj3veHZrgyIIEE8RGnqp+xzmX98niTmPvVHabW3xwoY7sy+s4Q5vZtkBwIgydRJGkrCr/tIqExTFKn/FJd5zAGqoM2XTucg7wLXQIzA8DGoR0N3cPP8Aot4Tcxa+koJNq7wYvFYd1J2QMqQC5rRMSDYzHBZxaxxDqopB4DWy59VufK3KLNtMALoRsGm4Tlc0T9172jzAMIam6mGfdwef/Y8/EoMzHbZFTD/ZmOo0wCZLXucReTAfqZ6rN2Hmo189Wq2pSdMgAEEzIcWhwuL6LpP+yMGYEPEcnf2SG4eEkgOrDjrbyJbCDoWb1bOpUzTJGh7govFjwgmBqsze3abdoYXsaTSwSx7nns4aGmctnEyfqVRqbiYdzi81a8nUktJMc5Cix27+Cw7C6riHNFozZZMaBoEE68EEe7ewMRh67a7RRqAMLe857SA7UtIHtW0Ot1mbT38xeH2jXzOc6gKpb2LogUxAb2f4XZYOsGfNYO0sfTkjD9o5uuZzQJ/hDZt4lVsPhC/v1A4nhABMRbwCqO02dTxW0KoxGINSjQbm7BrC1r81wHGXAgdQb6CyubCG0AamTGVD2b8ga7JVaWw10ubUfmHtcOWq4ZtYBxa48QAHubJ8uAV3b+1+xqva1zg4hmkgXptg6qD0avvjUw7208QKTs0y6mcjmwJlzHOcLj8y09mb14av/p1hMxldLHT4Gx8iV89OxTy4uL3Em5JJMzrqkyq7gTwJE2MXVhX0wa7kza7l4psnfjEUW5Wgx/FIHgHgrSo/tBxYuXNfawy0gJ6mJhRXr9PEnmrPaArxR/7RsWxoJIJdBAy04ABOYezJm0Jv/lLGSCAwjiCxs+REIPbWCDLTBRdq86uK8TrftWxknIKQHCad/O6mw/7SsTVtVe1g/K0AO6SBLbcig9J3k2zRoDM54NRknKMzjcQQ4NBiZ4wpmbQY4A5m3A166QvHMDv5Wp1LNApSTkgOykg3BgTc8f7rSwm80NFR5ENDQSBMHlbj80Hq7CPxD0ARMf4+o/ReZ0N/WVXBjGvEaEtBnrAcAB4lHU25VqEtqV3Bou5tPK2GkxEiInm4gIOn3w3voYNuVpFTEH2KYMkTxfHst95XF7oby7QfiTUrV3ikQQ5p7rb+z2bOEHiOErUxVAMb2lGgH5XX7OpRe57b9+AS824QLgoK+Ma2uKYewXbmbUcJyuEwyC3vAnSSUHXt20505axtacwPuJCb/qNQ27aoTxiOGujtFzex94qTqrmPgtHstY2r2hNzlLbzaLiNJIWpg9rYJzj2rH0oHtO0GtncRcRpHXRBol7z/wDZVJ4SXW9DBVmnjqotNQjwfp4lSbKwODxLC+mXWJDm5u8D1HI8DxR4/dKkQezeWOgwXDMAeEiRbogxsd2zgYFS/B7n+g4FU8PisfSvFfKJs0Zx6OssKtihh6tShtBpovguo1mAmi+OHgYgHgSAQFd2JRw9QNOYinUALHgxfSHgidRrwIKDfwm+pzRXpOaLAOFNwdPVsmR4ei6nC4tr25mGQeN/fOhXFbR3abSlzXOuJMum4HI6DRc9upUr1GfaGuLXtcWjK0kEFrZsZnVB66CnDlyOF3mqNgVaeb8ze6fQ2+C28HtqhUs14B/C7uu8p18kGqmlRtckXIHKApOcoyUUnFQuKJzlDUesqiquUUhKo5Q5lB5Y1jraNHEAkH4SVeo0mmwEkEfWllj4faQaTY/1GPGCdVYo7aeL28A2D6kkfBaZatPAm2ZjDFx7RM/Aa6XROoYhzj2VChEe24AkTbQ6FVW7cfFtT0P9wtLYO2W1XNbABaJe2RAIsI5z8FRtbD3GpRNTvl3tOdIAOsNAIAW8zdzCBuUUGDmRmB9QbJ6GOkXItbgrDK4sSY/FKCals6mGhgbDY4TaeMzJuuV23u3X7QnD1Kwa6O4KpIaYEmXusDe14XUjHMA1Hnx8Fn7Txz6bQ8zDtGxNx4XCDmKOxMZIDsTUaT4O9wC1MJu9iQZfi6jgLhvZtbPidfRSU9pFxnvjnDSD0guF1Zo4+o7iR5t+ieKDmN9aGJphvYVXZjMsZYx0EE+dlwJ2DjKrs1SjiHm85gSfInzXsNcSYysIJ7+dpM20vZThjTEjLGmUiJjjCDxqvgqtMWoVWkGDFJ405kCD4rKr4ytpke3oQ6R7gvcXV2CXcBIuHZjH5S2dVi7U2u8APp0GOIDi9pz5i1vCmA2XHj1ghEeKPc6cx1mb8xe6196ZfiS4XJp0iY5mm0nRbNMY+s95otJzBrw0Q2zYJJB9gd2YcRItdXHVKlM9tVg1Mzm1qAawU2M9lsuF5kzyg6qjheyIsdeXFPkcPJdZjsa5zj2tCGOl1NofTDWaX7sy6G3uqdR1Ad9tF7gT94wIdYCG3BmYnog59xJTFsLraOyA4Z+zAmS12Y5nwDAay2YTeRfXRTGrRBcxzT2xIzZgwGmAIDcmhEkOzSTcCLoRzW0KmYUmiO5TaLcyJM/XFVgOELpTsV1VwBc3MTL4YSWgEjXyuq9XYjAc3atDS7K3MXBpcNQXRztMAJSMAgcEJK28RsV090sfET2bmuaJm2YWPslUPsDsxbxvbjbVBTK6TZuAdWwha2xNW7joAAJMcdNBzWG/DRy8ZWpR2i6nh206ftEukzcSToPAC/VBbx+JoYRvZ0gHVfvOdeOruH8q5/C7SrU6na06j2VL99riHXEHRQvpum9z70IpnSLpgtHaWINQVTVqOe3Rxe4uFyYBJ0ubdSnftevmc8uOZwIJjnI9bqtHD3cU8xEg30HPwRGvs3e7F0gAHsfrBqtD3iZmHnvcTxVinvg6JfSL3guLP3rm025hl9gCXW5uPvM4P2aenRP9mPMIpUNpVKby+k51ImR+7c4QIiNZi/FW8JvPjKdRtQYmsXM0z1XvbpBBa4wRCpOwscQgdhyg7ba2/VPFYQ0sS1z6l8oyCGO4OZUzy3+nSxlS7rb0YZ2Gp4bFOFI0XTRqBji2DLu+RcGS7pouBNMpxRJSD2LD7ymnRqguFXDltUMqCXOovh0NfxNMn2THdmDbSx+z4tGEDc9OS+oYPtjQTr0Xk2x9oVcO8Ob7Js9v3XA6gjw4rcobaY2q7sSWNMENkgTqQB48NFFes1KTJsPUge6D+iysdhQT7Wvh8rqDd/ar35XGq506tykHSw1gcLwt85Tw94nTwQYmGx9aj7FU9GmS0/ynTyha+G3ti1Vn8zD8Wn5qKvUpO1b6RNvris/GMw7dDlJ0BaPODEe9B1uD2vRq+xUaTymHf0m6skrzSrRom5dHFpA99yVMzbWJogZXlzdIqAEW85HqoPQiVBUcuUwe/VInLWYWH8Te835j3rewu0KdVs03tePymfUcFGj1FFCeo5BnQeKF/ijA6qEo2ALTK7QbOvjogqbMk5m1IOskGfclQKuMN7oFhBiGEltc6QeTh8CtnAbXxbWlrqjHDhOa08zYn1VKg23EeKuUm6T00+aBqNOq4kveSDctYHQRyk3K2mYgloBLraAzoY0Go0VOkbR+qtUvP0MILdKOPvNvrzVqi5vlBEqs2JE3/tzU7SLR7kFylVBi+mnH3E2VunVPL1GqzqJM/CxI9VaYTOp8rILgeHG4Jnwt8lR2jsanVJIc5hPI2kRw46K0wefK4ThpmdPBBSO71MggH2gQ85RmfJnvHSAZtCobQ3TaWjI0Pd3WntHXABzAsdlkQRIC6NjzzKJroGp9L+CDkhuWe0JLaRYfuuBqG5kw45XNdwsSLlUqm5WJc0tOLAYeBoiecZg7haF3jTEwCPNAwiwHv+ZQedjdvaFF37ukKoP4Xta2IgiHwb9ICt1Ni4llMV8tQ1AJexpY4Q13ctbMQByPgdV6Aw8CI+uiMZQI/TXwvKDzbaWJq1S01mHENP8Aps7BrqjWwJlpALQZN9DCyaWxMU4l9PCGg7NIJBEgzlhrA7TUgAQvXWMaNGwOVvkpWtb+YfXgg8qwewcQLV8LWLohj2BoY2XCQYIJ4kHgT4qvQwWNo5suDzQHM7WpTaW5XGCWAgnzknVeu3giTHQ352sic+3CNLoPFcXswUg04miykySBUJLDwdDDqc0EjMIknRNgdnsrXwlMVQfaY7K6QOTiba65fTj7E/AUSZNNhJv7Lbm9+uqelg6TXZ20mZhNwxocPMCeKDy/Cbq1G0SDRrFz8zcgYyaea+YZgR+WA4jug24LB/s+xGbNlNPvCHPDMwFrgZpBBFwZmQRxC9aFPU34d06W4iURcNSOvAoPP8fuBjI/c4pjhOYMqMIP8OeDzN4Ci2du1tEwHnvhwzgtpGk8CQBm1LdPutK9Ddim+nQXlP2w1EnxKClsPY5y/vsNh2O17neh2hEFsRpBB43AV9+xKLjJpU9I9hnDyRMrcyR5Qp2VgOPwQUju/hp/0KPh2dP5Klhd1qIL+1pYV4J7gGGpsLRJsSScxuOWi23YodPVRdvzHhxQZlXdHZ7pnC0f6Gj4LNq7i4CZGGaNJtIXUZweiiLnDiD5Qg5x25uzYJdhafjlIPuVU7i4I3p02t1uACRPQrqg48CAOgUZJNpJ/TzQZtLZhY2C5rgIHebBtyvbVRHCAaNaZPUePP16LReBo1xH11VWsSDcTPT36wgycZszkY6Dh81jY3AkaX9F0mJq8C31sszGOaeHlB+ig5erRgGPHw81n1LeduMrfxFJvKD9eaycYHDSCPBQZWItF/cnpUGPIdRxDA4fimm8HmIvCes/gBrpf1WPiGflHrfyQdqNs1aVP95VLwI77YP+5uo8VV/7vH/6u/2rj8PiqlMlzSYMgjn4/RQ/9Wfy/wCPySFEddFOxvRC1l1MxvEaKiZn1Kt0WCbnVVmMPP4q7QYeuigsspgf4VqlPTpbT3qGg3rf65q3TB+vqyono0CBJF+dyFaY7oq9MkiP108ZP1KnpNPHRBbYSNFZpjpCipMvM/FW2eCCWnoApYUbT/hStHNAYnw8keU+PJID6JTgIDozHyT/AFJTs+uiMt+ggEHqTw/wpMnl6ISxEG+SB5+ijY6LW9EIRNk6e5BJm9fNNnQvHQpSgftfqQkKttfggtxQucBwHzQTF06/JIPgyPmmDmm4nnwKYn60QHHj5phUA9mPMoIOn6lCUEufm34QmNQciB9eihD/APCIPtcWQTBxHP1R9oeP6Kqwxa/SeSFzp0JQXhWEaFC6sLQZVNk8ZTF56e9BYNTx6xCF1SNfgoHO+o+ChefqQglfixyuOht52TfbzxuBxaY9xVY4k/UFAaw+8AfUaoLZx34iQPDX9ELsayPa1MX/ALLPNUXuY5a/FVqtaPZPWMvwugt1sS0yDlPIyD6Ss2vUJsHN8ND5EaoPt4ky0dbAyoau0aYEZBGg7sR0EFBXxVVwGgMcDw89FnVMWDY68pUmLxocLEAcln1HgG/xNvBQR12nl7wqOIpDp7lbfUF4v53VGsY4Higp16AHK6r9gpaj5UWZ31CC039VOzkkkgs5YhVXY53aimLAAEniZ4dAmSVE1XGPZWZ3i5tS2Ux3bxYgXW3TfKSSC/S5K9RMjwMJJIL1EcVbpi106SCVov6KdrUkkBhg+CIgJJICYpBr9c0kkBg/XknD0kkB02ymlJJBRr44tkwLX48FO2sSAecH1SSQTZoE/FRu5pJICJ+SC8m/FOkgAlHRbmtpcpJIBqMjqnp6J0kAF5F9U7HSEkkBuEIaiSSCvVqFV6jYk+aSSCFhm6jeybpJIKdZ8A9FVquHJOkgqOPQKji29Tb5SnSQZb+90+KoYiWmzj6+f6pJIIu1MT0+ShdVPM+qSSCMk6EyhypJIj//2Q=="/>
          <p:cNvSpPr>
            <a:spLocks noChangeAspect="1" noChangeArrowheads="1"/>
          </p:cNvSpPr>
          <p:nvPr/>
        </p:nvSpPr>
        <p:spPr bwMode="auto">
          <a:xfrm>
            <a:off x="155575" y="-966788"/>
            <a:ext cx="5695950" cy="2019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https://pbs.twimg.com/media/B9aOwkOCcAEjG3C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200" y="4041762"/>
            <a:ext cx="7200800" cy="2816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664296" cy="1143000"/>
          </a:xfrm>
        </p:spPr>
        <p:txBody>
          <a:bodyPr>
            <a:normAutofit/>
          </a:bodyPr>
          <a:lstStyle/>
          <a:p>
            <a:r>
              <a:rPr lang="cs-CZ" sz="2800" dirty="0"/>
              <a:t>Tony </a:t>
            </a:r>
            <a:r>
              <a:rPr lang="cs-CZ" sz="2800" dirty="0" err="1"/>
              <a:t>Smith</a:t>
            </a:r>
            <a:br>
              <a:rPr lang="cs-CZ" sz="2800" dirty="0"/>
            </a:br>
            <a:r>
              <a:rPr lang="cs-CZ" sz="2800" dirty="0"/>
              <a:t>1912-80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69" name="Picture 1" descr="C:\Users\Lada\Desktop\minim\die-tony-smi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48572"/>
            <a:ext cx="5972472" cy="622524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55576" y="645333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Die 1962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 descr="http://landmarks.utexas.edu/sites/files/landmarks/styles/wide_artwork/public/artwork-gallery-images/Smith_Amaryllis_PhotoByBenAqua_06.jpg?itok=x-dANWW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67" y="188640"/>
            <a:ext cx="8686085" cy="597666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899592" y="623731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Amaryllis</a:t>
            </a:r>
            <a:r>
              <a:rPr lang="cs-CZ" dirty="0"/>
              <a:t> 1964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1618" name="Picture 2" descr="http://www.artnet.com/Magazine/features/tuchman/Images/tuchman7-14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789791" cy="5178152"/>
          </a:xfrm>
          <a:prstGeom prst="rect">
            <a:avLst/>
          </a:prstGeom>
          <a:noFill/>
        </p:spPr>
      </p:pic>
      <p:pic>
        <p:nvPicPr>
          <p:cNvPr id="111620" name="Picture 4" descr="http://www.tonysmithsouthorange.org/images/timeline2/Smoke_install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971550"/>
            <a:ext cx="3857625" cy="5886450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395536" y="609329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Smoke</a:t>
            </a:r>
            <a:r>
              <a:rPr lang="cs-CZ" dirty="0"/>
              <a:t> 1967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52596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dirty="0">
                <a:hlinkClick r:id="rId2"/>
              </a:rPr>
              <a:t>http://museumofthegoldenratio.org/tony_smith.htm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 descr="http://images.metmuseum.org/CRDImages/ma/web-large/DT2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932040" cy="3888091"/>
          </a:xfrm>
          <a:prstGeom prst="rect">
            <a:avLst/>
          </a:prstGeom>
          <a:noFill/>
        </p:spPr>
      </p:pic>
      <p:pic>
        <p:nvPicPr>
          <p:cNvPr id="32772" name="Picture 4" descr="https://www.bluffton.edu/~sullivanm/minnesota/minneapolis/walkersc/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331" y="3375248"/>
            <a:ext cx="4643669" cy="3482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sz="2400" dirty="0" err="1"/>
              <a:t>Ellsworth</a:t>
            </a:r>
            <a:r>
              <a:rPr lang="cs-CZ" sz="2400" dirty="0"/>
              <a:t> </a:t>
            </a:r>
            <a:r>
              <a:rPr lang="cs-CZ" sz="2400" dirty="0" err="1"/>
              <a:t>Kelly</a:t>
            </a:r>
            <a:endParaRPr lang="cs-CZ" sz="2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cs-CZ"/>
          </a:p>
        </p:txBody>
      </p:sp>
      <p:pic>
        <p:nvPicPr>
          <p:cNvPr id="153602" name="Picture 2" descr="Výsledek obrázku pro ellsworth kel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6840760" cy="5071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42" name="Picture 2" descr="http://www.studiointernational.com/images/articles/m/moma_reopen_b/sculpture2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7056784" cy="5292588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899592" y="630932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Ellsworth</a:t>
            </a:r>
            <a:r>
              <a:rPr lang="cs-CZ" dirty="0"/>
              <a:t> </a:t>
            </a:r>
            <a:r>
              <a:rPr lang="cs-CZ" dirty="0" err="1"/>
              <a:t>Kelly</a:t>
            </a:r>
            <a:r>
              <a:rPr lang="cs-CZ" dirty="0"/>
              <a:t>, </a:t>
            </a:r>
            <a:r>
              <a:rPr lang="cs-CZ" dirty="0" err="1"/>
              <a:t>Sculpture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a </a:t>
            </a:r>
            <a:r>
              <a:rPr lang="cs-CZ" dirty="0" err="1"/>
              <a:t>large</a:t>
            </a:r>
            <a:r>
              <a:rPr lang="cs-CZ" dirty="0"/>
              <a:t> </a:t>
            </a:r>
            <a:r>
              <a:rPr lang="cs-CZ" dirty="0" err="1"/>
              <a:t>wall</a:t>
            </a:r>
            <a:r>
              <a:rPr lang="cs-CZ" dirty="0"/>
              <a:t> 1956-57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/>
              <a:t>Donald </a:t>
            </a:r>
            <a:r>
              <a:rPr lang="cs-CZ" dirty="0" err="1"/>
              <a:t>Judd</a:t>
            </a:r>
            <a:r>
              <a:rPr lang="cs-CZ" dirty="0"/>
              <a:t> 1928-1994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724128" y="1600200"/>
            <a:ext cx="2962672" cy="4925144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sz="1800" dirty="0" err="1"/>
              <a:t>Untitled</a:t>
            </a:r>
            <a:r>
              <a:rPr lang="cs-CZ" sz="1800" dirty="0"/>
              <a:t> 1962</a:t>
            </a:r>
          </a:p>
        </p:txBody>
      </p:sp>
      <p:pic>
        <p:nvPicPr>
          <p:cNvPr id="1026" name="Picture 2" descr="https://andyvagg.files.wordpress.com/2013/03/donald-ju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536504" cy="6230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1794" name="Picture 2" descr="Výsledek obrázku pro donald judd untitled  19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5486400" cy="4114801"/>
          </a:xfrm>
          <a:prstGeom prst="rect">
            <a:avLst/>
          </a:prstGeom>
          <a:noFill/>
        </p:spPr>
      </p:pic>
      <p:pic>
        <p:nvPicPr>
          <p:cNvPr id="161796" name="Picture 4" descr="Donald Judd - early sculpture from 1963. Many early pieces were in cadmium red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3638549"/>
            <a:ext cx="4514850" cy="3219451"/>
          </a:xfrm>
          <a:prstGeom prst="rect">
            <a:avLst/>
          </a:prstGeom>
          <a:noFill/>
        </p:spPr>
      </p:pic>
      <p:pic>
        <p:nvPicPr>
          <p:cNvPr id="161798" name="Picture 6" descr="Výsledek obrázku pro donald judd untitled  19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924787"/>
            <a:ext cx="3779912" cy="2933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9746" name="Picture 2" descr="Judd blue cha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3672776"/>
          </a:xfrm>
          <a:prstGeom prst="rect">
            <a:avLst/>
          </a:prstGeom>
          <a:noFill/>
        </p:spPr>
      </p:pic>
      <p:pic>
        <p:nvPicPr>
          <p:cNvPr id="159748" name="Picture 4" descr="https://sightunseen.com/content/uploads/2016/08/tumblr_n2akxrJIEy1qizk91o1_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927495"/>
            <a:ext cx="5796136" cy="39305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cs-CZ" sz="3200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22" name="Picture 2" descr="Donald Jud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17" y="404664"/>
            <a:ext cx="8430204" cy="561662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11560" y="638132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Minimal</a:t>
            </a:r>
            <a:r>
              <a:rPr lang="cs-CZ" dirty="0"/>
              <a:t> </a:t>
            </a:r>
            <a:r>
              <a:rPr lang="cs-CZ" dirty="0" err="1"/>
              <a:t>myth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84168" y="1600200"/>
            <a:ext cx="2602632" cy="5069160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5500" dirty="0"/>
              <a:t>   </a:t>
            </a:r>
          </a:p>
          <a:p>
            <a:pPr>
              <a:buNone/>
            </a:pPr>
            <a:endParaRPr lang="cs-CZ" sz="5500" dirty="0"/>
          </a:p>
          <a:p>
            <a:pPr>
              <a:buNone/>
            </a:pPr>
            <a:endParaRPr lang="cs-CZ" sz="5500" dirty="0"/>
          </a:p>
          <a:p>
            <a:pPr>
              <a:buNone/>
            </a:pPr>
            <a:endParaRPr lang="cs-CZ" sz="5500" dirty="0"/>
          </a:p>
          <a:p>
            <a:pPr>
              <a:buNone/>
            </a:pPr>
            <a:endParaRPr lang="cs-CZ" sz="5500" dirty="0"/>
          </a:p>
          <a:p>
            <a:pPr>
              <a:buNone/>
            </a:pPr>
            <a:endParaRPr lang="cs-CZ" sz="5500" dirty="0"/>
          </a:p>
          <a:p>
            <a:pPr>
              <a:buNone/>
            </a:pPr>
            <a:endParaRPr lang="cs-CZ" sz="5500" dirty="0"/>
          </a:p>
          <a:p>
            <a:pPr>
              <a:buNone/>
            </a:pPr>
            <a:endParaRPr lang="cs-CZ" sz="5500" dirty="0"/>
          </a:p>
          <a:p>
            <a:pPr>
              <a:buNone/>
            </a:pPr>
            <a:endParaRPr lang="cs-CZ" sz="5500" dirty="0"/>
          </a:p>
          <a:p>
            <a:pPr>
              <a:buNone/>
            </a:pPr>
            <a:endParaRPr lang="cs-CZ" sz="5500" dirty="0"/>
          </a:p>
          <a:p>
            <a:pPr>
              <a:buNone/>
            </a:pPr>
            <a:endParaRPr lang="cs-CZ" sz="5500" dirty="0"/>
          </a:p>
          <a:p>
            <a:pPr>
              <a:buNone/>
            </a:pPr>
            <a:endParaRPr lang="cs-CZ" sz="5500" dirty="0"/>
          </a:p>
          <a:p>
            <a:pPr>
              <a:buNone/>
            </a:pPr>
            <a:endParaRPr lang="cs-CZ" sz="5500" dirty="0"/>
          </a:p>
          <a:p>
            <a:pPr>
              <a:buNone/>
            </a:pPr>
            <a:endParaRPr lang="cs-CZ" sz="5500" dirty="0"/>
          </a:p>
          <a:p>
            <a:pPr>
              <a:buNone/>
            </a:pPr>
            <a:r>
              <a:rPr lang="cs-CZ" sz="7200" dirty="0" err="1"/>
              <a:t>Untitled</a:t>
            </a:r>
            <a:r>
              <a:rPr lang="cs-CZ" sz="7200" dirty="0"/>
              <a:t> 1969</a:t>
            </a:r>
          </a:p>
          <a:p>
            <a:endParaRPr lang="cs-CZ" sz="4000" dirty="0"/>
          </a:p>
          <a:p>
            <a:endParaRPr lang="cs-CZ" sz="4000" dirty="0"/>
          </a:p>
          <a:p>
            <a:endParaRPr lang="cs-CZ" sz="4000" dirty="0"/>
          </a:p>
          <a:p>
            <a:endParaRPr lang="cs-CZ" sz="4000" dirty="0"/>
          </a:p>
          <a:p>
            <a:endParaRPr lang="cs-CZ" sz="4000" dirty="0"/>
          </a:p>
          <a:p>
            <a:pPr>
              <a:buNone/>
            </a:pPr>
            <a:endParaRPr lang="cs-CZ" sz="4000" dirty="0"/>
          </a:p>
          <a:p>
            <a:pPr>
              <a:buNone/>
            </a:pPr>
            <a:endParaRPr lang="cs-CZ" sz="4000" dirty="0"/>
          </a:p>
          <a:p>
            <a:pPr>
              <a:buNone/>
            </a:pPr>
            <a:endParaRPr lang="cs-CZ" sz="4000" dirty="0"/>
          </a:p>
          <a:p>
            <a:pPr>
              <a:buNone/>
            </a:pPr>
            <a:endParaRPr lang="cs-CZ" sz="4000" dirty="0"/>
          </a:p>
          <a:p>
            <a:pPr>
              <a:buNone/>
            </a:pPr>
            <a:endParaRPr lang="cs-CZ" sz="4000" dirty="0"/>
          </a:p>
          <a:p>
            <a:pPr>
              <a:buNone/>
            </a:pPr>
            <a:r>
              <a:rPr lang="cs-CZ" sz="4000" dirty="0">
                <a:hlinkClick r:id="rId2"/>
              </a:rPr>
              <a:t>http://www.</a:t>
            </a:r>
            <a:r>
              <a:rPr lang="cs-CZ" sz="4000" dirty="0" err="1">
                <a:hlinkClick r:id="rId2"/>
              </a:rPr>
              <a:t>mnuchingallery.com</a:t>
            </a:r>
            <a:r>
              <a:rPr lang="cs-CZ" sz="4000" dirty="0">
                <a:hlinkClick r:id="rId2"/>
              </a:rPr>
              <a:t>/</a:t>
            </a:r>
            <a:r>
              <a:rPr lang="cs-CZ" sz="4000" dirty="0" err="1">
                <a:hlinkClick r:id="rId2"/>
              </a:rPr>
              <a:t>exhibitions</a:t>
            </a:r>
            <a:r>
              <a:rPr lang="cs-CZ" sz="4000" dirty="0">
                <a:hlinkClick r:id="rId2"/>
              </a:rPr>
              <a:t>/</a:t>
            </a:r>
            <a:r>
              <a:rPr lang="cs-CZ" sz="4000" dirty="0" err="1">
                <a:hlinkClick r:id="rId2"/>
              </a:rPr>
              <a:t>donald</a:t>
            </a:r>
            <a:r>
              <a:rPr lang="cs-CZ" sz="4000" dirty="0">
                <a:hlinkClick r:id="rId2"/>
              </a:rPr>
              <a:t>-</a:t>
            </a:r>
            <a:r>
              <a:rPr lang="cs-CZ" sz="4000" dirty="0" err="1">
                <a:hlinkClick r:id="rId2"/>
              </a:rPr>
              <a:t>judd</a:t>
            </a:r>
            <a:endParaRPr lang="cs-CZ" sz="4000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</a:t>
            </a:r>
          </a:p>
        </p:txBody>
      </p:sp>
      <p:pic>
        <p:nvPicPr>
          <p:cNvPr id="3074" name="Picture 2" descr="C:\Users\Lada\Desktop\minim\7.judduntitled1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3242"/>
            <a:ext cx="4680520" cy="6607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Carl</a:t>
            </a:r>
            <a:r>
              <a:rPr lang="cs-CZ" dirty="0"/>
              <a:t> </a:t>
            </a:r>
            <a:r>
              <a:rPr lang="cs-CZ" dirty="0" err="1"/>
              <a:t>Andre</a:t>
            </a:r>
            <a:r>
              <a:rPr lang="cs-CZ" dirty="0"/>
              <a:t> 1935-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41168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1800" dirty="0"/>
              <a:t>Pyramid 1959</a:t>
            </a:r>
          </a:p>
        </p:txBody>
      </p:sp>
      <p:pic>
        <p:nvPicPr>
          <p:cNvPr id="1026" name="Picture 2" descr="C:\Users\Lada\Desktop\minim\andr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204864"/>
            <a:ext cx="3241303" cy="3241303"/>
          </a:xfrm>
          <a:prstGeom prst="rect">
            <a:avLst/>
          </a:prstGeom>
          <a:noFill/>
        </p:spPr>
      </p:pic>
      <p:pic>
        <p:nvPicPr>
          <p:cNvPr id="8194" name="Picture 2" descr="http://www.brooklynrail.org/article_image/image/9130/bui-andre-we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99958"/>
            <a:ext cx="4932040" cy="483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0594" name="Picture 2" descr="https://s-media-cache-ak0.pinimg.com/736x/c4/12/5d/c4125dbf4bc6c88163a0f179862ba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050921" cy="6408712"/>
          </a:xfrm>
          <a:prstGeom prst="rect">
            <a:avLst/>
          </a:prstGeom>
          <a:noFill/>
        </p:spPr>
      </p:pic>
      <p:pic>
        <p:nvPicPr>
          <p:cNvPr id="110596" name="Picture 4" descr="http://www.artlimited.net/user/0/0/1/8/2/4/9/artlimited_img251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2352261" cy="3528392"/>
          </a:xfrm>
          <a:prstGeom prst="rect">
            <a:avLst/>
          </a:prstGeom>
          <a:noFill/>
        </p:spPr>
      </p:pic>
      <p:pic>
        <p:nvPicPr>
          <p:cNvPr id="110598" name="Picture 6" descr="https://s-media-cache-ak0.pinimg.com/236x/e1/6d/73/e16d73f2f03afc501258c2a1a91f65a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501008"/>
            <a:ext cx="2247900" cy="3181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55476" y="1610676"/>
            <a:ext cx="4038600" cy="4525963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1800" dirty="0" err="1"/>
              <a:t>Lever</a:t>
            </a:r>
            <a:r>
              <a:rPr lang="cs-CZ" sz="1800" dirty="0"/>
              <a:t> 1966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2050" name="Picture 2" descr="C:\Users\Lada\Desktop\minim\carlandre.lever1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6792"/>
            <a:ext cx="3888432" cy="2916324"/>
          </a:xfrm>
          <a:prstGeom prst="rect">
            <a:avLst/>
          </a:prstGeom>
          <a:noFill/>
        </p:spPr>
      </p:pic>
      <p:pic>
        <p:nvPicPr>
          <p:cNvPr id="2051" name="Picture 3" descr="C:\Users\Lada\Desktop\minim\le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4049"/>
            <a:ext cx="5004048" cy="6218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56176" y="1600200"/>
            <a:ext cx="28803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Equivalent VIII 1966</a:t>
            </a:r>
          </a:p>
        </p:txBody>
      </p:sp>
      <p:pic>
        <p:nvPicPr>
          <p:cNvPr id="1030" name="Picture 6" descr="http://www.tate.org.uk/art/images/work/T/T01/T01534_280131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6287"/>
            <a:ext cx="5641167" cy="6565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9D3C36-A1A4-4995-A253-88079B9DA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EF3B5A-7C5C-42A0-A927-1ACB7278EE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D3A8E84-B427-4299-8966-966EA48314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Vývojový diagram: postup 4">
            <a:extLst>
              <a:ext uri="{FF2B5EF4-FFF2-40B4-BE49-F238E27FC236}">
                <a16:creationId xmlns:a16="http://schemas.microsoft.com/office/drawing/2014/main" id="{6D3EAE9F-D04D-4FA9-8BB4-2E004F721C3B}"/>
              </a:ext>
            </a:extLst>
          </p:cNvPr>
          <p:cNvSpPr/>
          <p:nvPr/>
        </p:nvSpPr>
        <p:spPr>
          <a:xfrm>
            <a:off x="431540" y="286646"/>
            <a:ext cx="7524836" cy="616669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Re</a:t>
            </a:r>
          </a:p>
        </p:txBody>
      </p:sp>
      <p:sp>
        <p:nvSpPr>
          <p:cNvPr id="6" name="Vývojový diagram: postup 5">
            <a:extLst>
              <a:ext uri="{FF2B5EF4-FFF2-40B4-BE49-F238E27FC236}">
                <a16:creationId xmlns:a16="http://schemas.microsoft.com/office/drawing/2014/main" id="{F8DC67DC-BEF7-467B-B3C0-5E8882CE74F8}"/>
              </a:ext>
            </a:extLst>
          </p:cNvPr>
          <p:cNvSpPr/>
          <p:nvPr/>
        </p:nvSpPr>
        <p:spPr>
          <a:xfrm>
            <a:off x="1880102" y="2118096"/>
            <a:ext cx="3916033" cy="239102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2FD5985-55BE-4E63-88DF-221DA4C65D59}"/>
              </a:ext>
            </a:extLst>
          </p:cNvPr>
          <p:cNvSpPr txBox="1"/>
          <p:nvPr/>
        </p:nvSpPr>
        <p:spPr>
          <a:xfrm>
            <a:off x="1043608" y="98710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FFFF00"/>
                </a:highlight>
              </a:rPr>
              <a:t>Reduktivní abstrakce (minimalismus v nespecifickém smyslu)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D8ED8A0-E6CB-4594-B84D-628C6C70B201}"/>
              </a:ext>
            </a:extLst>
          </p:cNvPr>
          <p:cNvSpPr txBox="1"/>
          <p:nvPr/>
        </p:nvSpPr>
        <p:spPr>
          <a:xfrm>
            <a:off x="1907704" y="227687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Minimalismus</a:t>
            </a:r>
          </a:p>
          <a:p>
            <a:r>
              <a:rPr lang="cs-CZ" dirty="0">
                <a:solidFill>
                  <a:schemeClr val="bg2"/>
                </a:solidFill>
              </a:rPr>
              <a:t>(jako umělecko-historická kategorie) </a:t>
            </a:r>
          </a:p>
        </p:txBody>
      </p:sp>
    </p:spTree>
    <p:extLst>
      <p:ext uri="{BB962C8B-B14F-4D97-AF65-F5344CB8AC3E}">
        <p14:creationId xmlns:p14="http://schemas.microsoft.com/office/powerpoint/2010/main" val="116996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pic>
        <p:nvPicPr>
          <p:cNvPr id="5" name="Picture 2" descr="http://www2.tate.org.uk/archivejourneys/historyhtml/images/equivalentvi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564904"/>
            <a:ext cx="3744414" cy="2808312"/>
          </a:xfrm>
          <a:prstGeom prst="rect">
            <a:avLst/>
          </a:prstGeom>
          <a:noFill/>
        </p:spPr>
      </p:pic>
      <p:pic>
        <p:nvPicPr>
          <p:cNvPr id="49154" name="Picture 2" descr="https://peterjamesfield.files.wordpress.com/2015/07/carl-andre-tate-gallery-bricks-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952" y="620688"/>
            <a:ext cx="4242048" cy="5323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0178" name="Picture 2" descr="http://www.chrismadden.co.uk/images/cartoons/karl-andre-bricks-cartoon-chris-madde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067944" cy="2961463"/>
          </a:xfrm>
          <a:prstGeom prst="rect">
            <a:avLst/>
          </a:prstGeom>
          <a:noFill/>
        </p:spPr>
      </p:pic>
      <p:pic>
        <p:nvPicPr>
          <p:cNvPr id="6" name="Picture 4" descr="http://cdn.spectator.co.uk/content/uploads/2014/07/Brillian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72816"/>
            <a:ext cx="4715253" cy="3140968"/>
          </a:xfrm>
          <a:prstGeom prst="rect">
            <a:avLst/>
          </a:prstGeom>
          <a:noFill/>
        </p:spPr>
      </p:pic>
      <p:pic>
        <p:nvPicPr>
          <p:cNvPr id="50180" name="Picture 4" descr="http://www3.tate.org.uk/research/researchservices/archive/showcase/ArchiveImages/15/1582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12976"/>
            <a:ext cx="3995936" cy="3473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9090" name="AutoShape 2" descr="data:image/jpeg;base64,/9j/4AAQSkZJRgABAQAAAQABAAD/2wCEAAkGBw8PDw8PDw8QDw0PEA8QDQ0PDw8QEA8PFREXFhQUFBQYHCggGBolHRQUITEhJSktLi4uFx8zODMsNyktLisBCgoKDg0OFxAQGCwcHBwsLCwsLCwsLCwsLCwsLCwsLCwsLCwsLCwsLCwsLCwsLCwsLCwsLCwsLCwsLCwsLCwsLP/AABEIAQAAxQMBEQACEQEDEQH/xAAbAAACAwEBAQAAAAAAAAAAAAAAAQIDBAUGB//EAEAQAAICAQEFAwsDAQYGAwEAAAECAAMRBAUSEyExBkFRIjJCUmFxcoKSscEUgZEjBxUWJLLRMzRic6HhQ1N0Jf/EABoBAQEBAQEBAQAAAAAAAAAAAAABAgMEBQb/xAAsEQEAAQMCBQUBAAEFAQAAAAAAAQIDEQQhEhMxMlEUM0FSkSJCBSRhgaEj/9oADAMBAAIRAxEAPwD63TWu6vkr5o9EeE/I3r1yLk7vRELBUvqr9InPn1+TA4S+qv0iOdX5MDgr6q/SI51fkwOCvqr9Ik59fkwOEvqr9Ijn1+VwOEvqr9Ijn1+TA4K+qv0iOfX5MDhL6q/SJefX5TA4S+qv0ia51fxJiEQqeCY9yzXMu+TYFa/BP4WTmXfKbERX1wmPHCzPMu+ZXYAV+Cfwscy95k2Pdr8F/hY5tyI3mTEJcJfVX6RMc+55MDgp6q/SI59zyuCNK+qv0iOfc8mBwl9VfpEc+55MGKl9VfpEsX6/KYHCX1V+kTXPr8mBwl9VfpEeor8mD4S+qv0iPUXPJguGvqr9Ij1NzyYZNoKBu4AHndAB4T3aW/VMTlmWqnzV+FftPn3/AHJahZOanGQSyFMggEAlDjIUsSOfdset+pbkMed3dw+38TvTfmEwjZsWpiCS3LqN7zjljk/u7SzqZ8Jg/wC5qf8Aq5AqBvnABXdwP2mZ1NS4L+5aeXJhhSoAY8gc5/fn1l9TUYWU7KqRlZd7KnK5bODu7v2km/Mxgw3TgogKZBAYlBAIBAUgx7R9H5vxPoaPtlmWqnzV+FftPLf9yWoTnMOAQIyAgEBwHKFICMhQGIDlBAJQpASBSBiUEAkBAQhWPaHo/N+J9DR9ssVNNXmr8K/aeW/3ysJzkpiUOApAYgAgOWASgmQoBAcoJQQFAJASAkDlCgEgICgY9ojzfm/E+ho+2WZaqPNX4V+081/vlYTnFTlBAIwCQKA5QQCQKA4ClBKHAIBAUyCQEoJAQCAoGPaJ835vxPoaPtlmppp81fhX7TzX++WoTzOIYlDgKUEgcAgEoJASBQCUOUEAgESFMhSBwCAQCBGFZNo+j834n0NH2yxU1UDyV+FftPNf75ahIziHKCEImXhmVOOGrwCSPAIDjIUgIyFmWaZiNwZliJnYON42ATGN8QAGWYmnaQ5JQpnCo59sTEx8B5limZ6BgxjHUEyCApFYto+j834n0dH2yxU10HyV+FftPNf75ahOcQShwPE/2o3Mmmp3GZC12CVYqfNPhPpaCmJmrMfDdLn7b7H2aXT2arTa7VcWlDaVezkVUbzAY78Az0W9TTXXwVUjZs/t5Wmz9PdeGs1VjPUKqx5Vjocb3sBG7+5nG7oKpuTjaE4W3ZHbeu3ULptRp7dJdZjhC0cnJ6DPcZi5oZ4eKmcphkH9oSubUp0d9t1TsrInlAIMguSOgyMYmo/0+YxmcZXhaqe32kbRPrCHG44qankX4hGQB7Mc8+wznOgriuKZ+TCnRdvM3U06nR3aYagqtNj8wxJAHLw5j+Z0nQYjMTnBwuN2U2zXpbtsX3seFXd05kkmxgFUeJOJ2v6aa6KIpjqswo7Udsjq9DYp0t9CWFDRcwyj4bJGe7lNafRxRc7okiHvuypzodGepOnqyflE+XqcRdlmepdrj/8Az9b/APmu/wBBmtNETeiJSOrxvZPtIui2folatrDqdRdWCGA3TxQMnPvnv1Ol4654dsNzD1naLtGuis0tbVl/1LlAQwG5zUZ9vnTxWdNN2KpiejOMuTtDt0F1Fmn02lt1RpOLnr9Eg4OB3989FGgxTFVU4y1FLzvZLb9NN21dY+8Ksq6rjyyWsbdXHjzxPRqNLM00UQswl2n7Xtq9BYr6O6mu0oaLmG9W+GBxnHgDJp9FTRXGZykUve9lj/kdL/2K/wDTPl6qMXJiGZdWcEBkEYVk2h6PzfifQ0fbLFTTSPJX4V+081+f7lqFgnIEBEx8K8N/ar/y+n8Bfk+7dM+n/p+c1Y8NQp7T9uNG+jup07m2+6tqVVUcY3xgnmPace2dLWjqpu8dXQw8zRs5tmW7L1GqVuD5TWZXIqdmY4I8cFT+x8J7Zuxeiumnq1Lrdqtp07S12zqtE3Geuzfe1FbCLvKepHQBST/7nDTW6rNFU1z1Zhv/ALKx5e0T3/qPy056+reiInqS8Zodq2afT6oVqg4mtRGuetbBSMPzAI6z21W6a5pmZ+FbNsvX+s2du7Rs178eo2WMV4NX9RMKgHJfaPYJm32Vxw8MKyarTPZXtjcBbh6tHcDmdwWWAnHszN01xTwZnqPQdou1Gjv2OmnrO9dw6FNO6wNRQAEk4xjlPNZ09dF+ap+ZZiHuuzJb+7dLu+d+lr3fi3OU+ZfxN+csz1eIXtrxtn6+jW2BdYRdVXWKyuQUwB4cjnrPoU6TFymqjo1jdxdTU9OzNk3OrBF1V1hOOimwMv8AIU4nopqiq5VTHhXW7Z7f0+t1Ozhp3LrXcN+zBChmdMLz7+RP8TlpbU26a+JKT7JbXo2bqNfRrTwrDaWWwgnfAJwOQ9oI8cyam1VdopmiWpecvU6pNq2VKwXi1XGsDnwzYwyR7N7M9cTFHBTVI9J2g7VaO/ZSUVc7ilINIU4p3cZycYx3DHjPHZ09dF+a56SkRu972W/5HS/9iv8A0z5Wp92WKnVnnQGSRGFY9oej834n0NH2yxU10+avwr9p5b/fLUJzmCAjEinU6Su0AWVo4HMB1DDP7zdNdVHaZU07I0yMGTT0qw6MtagibnUXatsmWjUaauxSliK6HqrAEGYpuTTOYMqNDsrT0Z4FFVWevDRVz/E1Verq2kW6fR1V73DrRN45bcUDePicdZia5nqKm2Vp91k4FW45y6cNd1j4kY5zfOueVyrXY2lCqo09IVTlVFaYU+I5ewRN+58yZX06GpN4pUil/wDibqKN/wB/jMzeq8mVNextKu9u6ald/wA/FaeV7+U16m5PymWyutVAVQFUDAUDAA8AJzmqZ3GS/Y2lsfiPp6Xs9dq0LZ95E6xfriOo0W6Wt13HRWTl5DKCvLpymIu1RORUmzNOoVVoqCqcqBWgCnxHgZqb9c7ZC1GzaLGD2U1u46MyKzD9yJKL1VMYysSlXo61LFa0Uv55CqC3v8ZJu1Tjdco17L06hgtFQD+fitBve/lNVXqs9WctVaBQAoAUcgAAAB7BOU1ZEpAQImQZNo+j834n0NH2yzLVR5q/Cv2nmvd8rCZM5KWYDgEAkBICXIJcgkBAIBLkOAQFADEhTIIDgEoIBAUgx7R9H5vxPfo+2WZaaPNX4V+08973JWEzOSgQCQOA4CkBAJQSBQCA4BNAgEAMgUgIDgEAgECJhWPaPo/N+J79H2yxU1UnyV+FftPPf9yWoTzOSiRDkBAICgOAShTIJQQCA5Q5QpASCMqmJJDjZkQolCkwEZFZNoej834n0NH2yxU00+avwr9p5r/uVNQp2hrE09T3WHCVqWbHXA7h7ZLdHHVhXF0PaS5rKlv0Nmnq1GeDbviwZxkCwAeRkT016aMTiYzC4dCrtBon4gXVUtwlZrcWKdxV85j7B3mcPTXPCYVt2o0A3s6ugbu7vf1F5Z6S+lu+DCep7RaKo4s1VKkhGGbF5q4yp9xA6yRprngwzV9p6ONq67ClVWk4H+Ya0btnFrDjAx7R3nM6TpasRPkwV/a7RrZpkW1LBqWZVsRlKpgHm3hzGPfJTpLmJmYxg4W7Sbb0l1jVVaiqy1c5RXBPLkceOPZOddiumMzCYczaHakUPrkenytJXVZWBZz1AsO6oHk+Sd7A752t6XjimYnq1EK6+2FX+ULoK01FDX3O9mBpwpC7p5eUd7I7uk1OjqjP/BhXtDtxpqTaQa7qa0QhqrgXdzYUZQmOgwTvZ7jLGiqk4W6ntRp9602WU11K1K1WG3PE4lXEGRgbpwMjrmYr0lcfCcLT/iTRcLj/AKmrg7/D397/AOT1cdc+ycvTXM4wYI9pdCF3/wBVUULFAQ2csACQMdcAg/vNRpbnhMNY2jUaeOjG2orvK1KmwsP+kLzPQznFueLhnYeeo7ZcStWr0zNfbqbdNRQ1grLGsbxZyV8jl3YPOev0UxO8rwov2yJWoJpg2oZ70upfUJWKWqxveWRgjmMdI9BEZnLWEtV2tsrLqNHvtRSt+sAvT+ijc/JO7/UOBnukjRzjJwu3qdrommGpC2W1siui1I1jMGXI5DoPb3ThRYzXwfLOHGHa13Wjg6Xi3W6b9VZXxgi11Zx5xXyjnPLE7+jxOJleFDU9rr1qTUV6EPp7OHwXOqVXdnwAoTdJzvEjHsl9JTxTTleFfoO0l11xqXS1gLYa3J1acQbuN8ivdycZ7uuJLmliinMTlMbPSZnz6kY9oej834n0NH2yxU1U+avwr9p57/fLUOf2i0LanS3UqQHdCFJ5De6jPs5S2a4orzLUOI9u09Sgo/TrpENTpfc7q+824VUVBTy588nuntjlUVccTu1s4Gp7P6y6jT0jSChtHpLqns36/wDMuaggC4PQkEnPjO0X7dM5mc5XMOrT2fsFqMaF3BsptP0T/j5HLHj7ZynVRjr8jhbO0WorbU6b9IL7zs7TUMpescJirjJz1Hu8BPTXXRNNNecRkNux2uRy4BcVNoWASxA1vD0wRypbkCpzjMnrbWIjyZhrTsxqgarVocE6m97Esuqd1V6DWLCQAActkgZ80TPq6czEyZhq7MdndTVdpRdVYo0gsHGN9ZqOcj+mirvENnPldJy1GppmJxOcszLodp9gXX67R31LmvKJrOYH9Ku0WpyPXmDOOn1NNFuYnr8ES4jdkdXw9pgpvNYeFoRvr/wDe1jd/LOR/E9M6uieHH/Zlp7Q9l9RY+p4FSBH0WlqrAZFBtrvDsvs5DrM2tVREbz8rkz2f1VmpW5qAqNrdDqHQvWd2uvTlX6HnhiBLVqaOCYzvuTLLtLZlul1h1TCrDa93oossrrW5Wq3SVJ5KwPjibovU3KOGOuEjdk2Tsy/UC2+qjJTXashtLeK3r3lQHhlhu2JkYOfDlN3LtFFWJ/9XMQ992W0t9Okqr1JHGXf3sbvIFyVB3RjOCMkd8+VqK6arnFSxMvOf4evWhw2n4ln94ajUViu/hXLW55NW4OAfEHxnro1FGevw1lj0/Zi6lFZ9DRqzY17PU9gNlBc+QN9uTcup65m6tTRXPXDXEpv7JaoU11cEWWtplpfUJqWrCtvEhbU9NVyMYl9VbmZk4nqtH2cFNeFuvdhp+EtTWf0c8IIMLjl0nkq1MVV5wxNW7iX9nNQNPo1/TCy6rTGixq9SabEbHQspw9fXlPRRqaIqmWuJ0dndn7q7NnI+G0+ipdmYEYbUt0IU88Dng+2ca79ExVPzKTUz6jYV73pjS6enc1f6g66tgGeseju+dvHv7pum/TFGJky9iJ8zzLMsuv9H5vxPfo+2WJa6fNX4V+089/vqWnohqL0rUu7BEXmWYgAfvOcUzVOzSunWVOnER1asZ8tSCBjr/E1NmvPQwNPqa7V3q3V16bykEZHWSbdUTjCruUzNM9JGDSazSWWOanpa4j+oVK77KpxzPUgE/tOlVFfDGyYbLbkUZZgASBk95JwBMcFWegsBHiP/ck01Z3gMEHof/Ms0zG6Md+1dOlnBe5Ft8nyCcHyjhf57pqm1VVGcEZat8eI8Oo6+EzFM5xEG7O2vpCPYbFFdZYO+eSlThs+48pqLVU4jC7npNdTaC1diMAd04PRsZwQehwYqtVU/BuNSaHIqtFb7yl+G6qwKggZwRjvEtPHTvCbrqhWihU3FUdFXdVQPYBFUV1dYN0wwPQg+0c5zmMTiRRXrameytbFL1bvFTPNN4ZGZvl1THRUK9fS7FVsRivnYOQMNu8z068sS8urwbpU6qt87rqcMyn4lOGH7TPKq8GF4cEZBBHiOczw/Eoro1NbolisCjgFGzgMD0xmXgneIgwhVtChyQttbEDJAdeQ3iuT+4I/abm1VHwYlabk6by56Y3h1mJt1dcGJTmN+ise0fR+b8T6Gj7ZYqa6fNX4V+081/vqWOjn7a0bXIApAdLK7F3gShZGyA2O7lFquKZ3bh5t+zOrZt5tSh8suOTkrnGV3u8ciM8p7qdXb8Nq6+x14PLUjGGAwGG4SD5vvzz6dIq1dGOm6zh1NmbGarVggEaaupCoyd1tSV3GZefqjv7zmc670VU9N2WK/shYVrC6k5UWb4feZDvWq+6o9FSBgjv5TVGrj5pMn/hC3dK/qSBu1lPO8i3eTfcHPetYA95idXTHwZhXT2MuVABq91gDkqG3WIQbjYz13wrHxxL62mf8UmYdLYfZ6zTag2m4Ohr3GXdJdmwvPJ6DKk46c+gnG/epqpxjCTKvbXZmzUah7luFav8Ap+Y4m+hqfeyAG3TnPpA4ls6mminEwsSyf4Qt/wDuqPkhOGUsNbtuFeO43ud2TnPsnSNVRt/JxLNJ2SdK9RWdRv8AHQrvsDvIeJvZU55Z7/bzma9XTxRiDiQ1HY0tcXGoPDLltx95rAMVgkOTkt/TIz4NjuxN+riYzg4iu7Fu2D+p8oZUkocNWGQVo3PoFrwfEnMkaynwnEnT2MZWX/MEoDXvoVYgryNi9ehKV/sp8Y9XT4OJ2OzWyH0dbo1iuGcMu6u7ujdAxnqemec8167Fc5iEmXPfsozO7vqN7jNnUIUG6wF62BRjB5Bd3nnrO8ar+cYWJZrOxx32ZHpCcR3WlqiayrM53XUHnjf5Y9US+spxvCxUh/g1uJvfqBy3vJ3WBXJc8vKyAd/n7pr1UYjZcu/sHZjaag0s4clnIIXdAB6DxPvM8t27FVcTEMT1ca3ste9NFL6ivc067ibtbrlSu7kne87wInWjU0xMzhcq7OxuThbq168uGcsOI7De58+VmPlE6esj5heJaex+Am7aosW1nNhQlip3cDrzxu9+esxVqon4OJ6sTwTO7LJtD0fm/E9+j7ZYqa6fNX4V+081/vqWOjn7dqtescIsHWytvIIBKhhnr7JbE0xV/TpS52ip1bU3rabA7VgIzGsOLSp39wryC53cZ9s611W+KmfDWXIr0W061zU1p33biLY1RYJuVjeTwfIf/aenjsVbyN+1dFqrdJpkYM9y3I1wAryawHHlKWCt1XlnrOFFduK58I52t2brnCoqWbib3CQcBKwhoYeUm8Tv758SMYnoi5Z8rmFlOm2rWrInGLKX4ReylqyDY5bfOd4+SU3cd8lU6eqcpMw9XsyuxaKxazPduLxGfBO+R5XTl1+0+fVVHM/now8hRsTX0YaoYZ62FvDKI4JvUneJbDtu5w3LHMd898XrExiYa2ToO1m3wDabEbcsJNAr3OAhwg68TJOD5vP3xPp4XELbNBtKxbN59QqI1TaesW0rY6C8lhYRy3twDvA98nMsR0TZ1+za6wcb9Vvc2BrLNWfHIAXOAOXf+wnn1M2p3pSXP25snUPqxbVWTk0jilq8Ig3g5Rsh0YZ6YIJxOti7RFv+liYc8bP2qVRCdQtapWGB1FBYleGeTBu8iz/fnO/HY6rs016Ta5rsDWWLZhymHoB4oR90A5PkFuHyOP2mKq7Hwn8pW6XawsIR3NYLcIl6icHBPE5jPeBy5YiKtPg/ktRs3aQO8tl7MKyFPGq5O1de8SCQCN4WAeHLHjEXLM7Gz0mxVuGnrF+eMAd/LBj5xxkj2Y/3PWeG7wceaejLzlOy9VWp3KCuoBPG1aXVrZqUNwZt3n1K55tjHQdZ65rt+Wli6DaTAFrbVPlgAW18k4blN4jq+9wwT7+6am5ZTZmTS7RuGTxCVsywssrCs6XKVNYx5OAG59+R1mprs0/DUcKWj2ZtM2KbWdV5qzi2viCssrEA5J7j3/xyibtjwfyjVszaiMGDOWZ6ntJvTdYiqtWzzBGCG7j7jMzcszGyTh7UT5dUxEywybR9H5vxPdo6v5lJaqfNX4V+04X++SOhkTjLUFiFMLIZPEJkYgGIDxCHiWAsS5n5CxIACA8QHKDEAxAICxIDEmA8TYMSTIMSAxARE5VU5lWLaPo/N+J9DRximWamunzV+FftON/3JI6JzkqOIMjEgcBwIwpiEOUKQEoBCHCiASggEAkBEAmg5AQFAUyMe0fR+b8T6Gj7ZSpqo81fhX7Tzaj3JWE5xBAMQAyCJMKIDgOVEZA4BKCA4BKCAQASAiATQcgUAgKQY9o+j834nv0fbLNTRp/NX4R9p5r/AHy1HRbOIIAYkKZETDQEoYhDhCgEKJQxCCA5QQCAsQHICagOQEBGApkYto+j834n0NH2yzU1U+avwr9p5r/fKx0WTiogBiQplSMqogQJCEOEKAQolDEIcBzQJQQFMgkDlBIFAICkGPaPo/N+J9DR9ss1NVHmr8K/aeW/3y1Cc5SCQIwIwpwFiA4RKApQQCA5QQHKCMggEkhTIJoEgIAYCkGPaPo/N+J9DR9ssy1Ueavwr9p5b/fKwnOKokwoJgKA4DxKggOAoBAIDgEocuAS4BAUzIJASgkBAICkGPaPo/N+J9DR9ssy0Veavwr9p47/AHy1CeZyUjClKSmIZEKcqFAIBAIBAcocAlBKCAjMyDMyCagEAkAYCkGPaPo/N+J9DR9ssyvqPkr7h9p478f/AEluOiWZzwp4lABIiQlQpFOEBMAhRKCEEByggOUEAgKZCxJIcsByhSAgBkGLaPo/N+J9DR9ssyvpHkr7h9p5b/fLcdE8TlJBiFEiCUOQEIDAUoIDEAgGZQ4DgEoICmZCkDmgQCQEBGQYto+j834n0NH2yzU00eavwj7Ty3/clqOiwzlJBQp5kBKFIHCCUGYBAIBAJQxAIDgEoUgMSAlDgKQEBTKse0R5vzfifQ0fbLFTRT5q/CPtPNf9yWo6JzkHClAcAkDlQQFAMQAwFAeJQ4BAcoICMgMQCA5ApAGBEwrHtD0f3/E9+j7ZYqaKD5K+4faea/7ktxCycjAgGDAcAhBGA8SBCUMwMra+odbFXlnyjunHjz7vbOsWapjKZRbaFIzmxRj2+0j7q38RFioybbRpGDxFwQW5HJwF3s493Oa5FRkLtKg4PFXByRk45DqefdyPOORVBlNNdUxAWxSWOFAOcnGeX7ScqqIzgy0zmogEkhSAgEBZkCzAJFY9oej834n0NH2yzUupdd1csvQd48JzvWbk1zMUz+LFSe+nrL9QnLkXPrP4cR8VfWX6hHIufWfxMwfFX1l+oRyLn1n8MwXGX1l+oRyLn1n8MwfGX1l+oRyLn1n8MlxV9ZfqEcm79Z/DJ8ZfWX6hHIu/WfwyOMvrL9QjkXPrP4ZLjL6y/UJeTc+k/hmGZ9Lp26rX/IH/AJnSIvx/jP4bE2k05IJWvyRgcxjv6jv6n+Zf9x4n8Nkv02n9WrvGfI6EYP8A45S4v+J/E2B0unPVKem70TzfD3c44b/1n8NklooBBAqBHQjcBHLH2McN+YxNM/i7L+MvrL9QnHk3frP4ZgcZfWX6hJybv1n8MwOMnrL9Qjk3PrP4ZgcVfWX6hHIufWfwyOMvrL9QjkXPrP4ZHFX1l+oRyLn1n8MkbV9ZfqEnIu/WfwzBcVfWX6hHIu/WfxcwDavrL9QjkXfrP4Zhl1rg7uCD16EHwnt0tquKZzDMzD//2Q=="/>
          <p:cNvSpPr>
            <a:spLocks noChangeAspect="1" noChangeArrowheads="1"/>
          </p:cNvSpPr>
          <p:nvPr/>
        </p:nvSpPr>
        <p:spPr bwMode="auto">
          <a:xfrm>
            <a:off x="155575" y="-1546225"/>
            <a:ext cx="2476500" cy="3228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9092" name="AutoShape 4" descr="data:image/jpeg;base64,/9j/4AAQSkZJRgABAQAAAQABAAD/2wCEAAkGBw8PDw8PDw8QDw0PEA8QDQ0PDw8QEA8PFREXFhQUFBQYHCggGBolHRQUITEhJSktLi4uFx8zODMsNyktLisBCgoKDg0OFxAQGCwcHBwsLCwsLCwsLCwsLCwsLCwsLCwsLCwsLCwsLCwsLCwsLCwsLCwsLCwsLCwsLCwsLCwsLP/AABEIAQAAxQMBEQACEQEDEQH/xAAbAAACAwEBAQAAAAAAAAAAAAAAAQIDBAUGB//EAEAQAAICAQEFAwsDAQYGAwEAAAECAAMRBAUSEyExBkFRIjJCUmFxcoKSscEUgZEjBxUWJLLRMzRic6HhQ1N0Jf/EABoBAQEBAQEBAQAAAAAAAAAAAAABAgMEBQb/xAAsEQEAAQMCBQUBAAEFAQAAAAAAAQIDEQQhEhMxMlEUM0FSkSJCBSRhgaEj/9oADAMBAAIRAxEAPwD63TWu6vkr5o9EeE/I3r1yLk7vRELBUvqr9InPn1+TA4S+qv0iOdX5MDgr6q/SI51fkwOCvqr9Ik59fkwOEvqr9Ijn1+VwOEvqr9Ijn1+TA4K+qv0iOfX5MDhL6q/SJefX5TA4S+qv0ia51fxJiEQqeCY9yzXMu+TYFa/BP4WTmXfKbERX1wmPHCzPMu+ZXYAV+Cfwscy95k2Pdr8F/hY5tyI3mTEJcJfVX6RMc+55MDgp6q/SI59zyuCNK+qv0iOfc8mBwl9VfpEc+55MGKl9VfpEsX6/KYHCX1V+kTXPr8mBwl9VfpEeor8mD4S+qv0iPUXPJguGvqr9Ij1NzyYZNoKBu4AHndAB4T3aW/VMTlmWqnzV+FftPn3/AHJahZOanGQSyFMggEAlDjIUsSOfdset+pbkMed3dw+38TvTfmEwjZsWpiCS3LqN7zjljk/u7SzqZ8Jg/wC5qf8Aq5AqBvnABXdwP2mZ1NS4L+5aeXJhhSoAY8gc5/fn1l9TUYWU7KqRlZd7KnK5bODu7v2km/Mxgw3TgogKZBAYlBAIBAUgx7R9H5vxPoaPtlmWqnzV+FftPLf9yWoTnMOAQIyAgEBwHKFICMhQGIDlBAJQpASBSBiUEAkBAQhWPaHo/N+J9DR9ssVNNXmr8K/aeW/3ysJzkpiUOApAYgAgOWASgmQoBAcoJQQFAJASAkDlCgEgICgY9ojzfm/E+ho+2WZaqPNX4V+081/vlYTnFTlBAIwCQKA5QQCQKA4ClBKHAIBAUyCQEoJAQCAoGPaJ835vxPoaPtlmppp81fhX7TzX++WoTzOIYlDgKUEgcAgEoJASBQCUOUEAgESFMhSBwCAQCBGFZNo+j834n0NH2yxU1UDyV+FftPNf75ahIziHKCEImXhmVOOGrwCSPAIDjIUgIyFmWaZiNwZliJnYON42ATGN8QAGWYmnaQ5JQpnCo59sTEx8B5limZ6BgxjHUEyCApFYto+j834n0dH2yxU10HyV+FftPNf75ahOcQShwPE/2o3Mmmp3GZC12CVYqfNPhPpaCmJmrMfDdLn7b7H2aXT2arTa7VcWlDaVezkVUbzAY78Az0W9TTXXwVUjZs/t5Wmz9PdeGs1VjPUKqx5Vjocb3sBG7+5nG7oKpuTjaE4W3ZHbeu3ULptRp7dJdZjhC0cnJ6DPcZi5oZ4eKmcphkH9oSubUp0d9t1TsrInlAIMguSOgyMYmo/0+YxmcZXhaqe32kbRPrCHG44qankX4hGQB7Mc8+wznOgriuKZ+TCnRdvM3U06nR3aYagqtNj8wxJAHLw5j+Z0nQYjMTnBwuN2U2zXpbtsX3seFXd05kkmxgFUeJOJ2v6aa6KIpjqswo7Udsjq9DYp0t9CWFDRcwyj4bJGe7lNafRxRc7okiHvuypzodGepOnqyflE+XqcRdlmepdrj/8Az9b/APmu/wBBmtNETeiJSOrxvZPtIui2folatrDqdRdWCGA3TxQMnPvnv1Ol4654dsNzD1naLtGuis0tbVl/1LlAQwG5zUZ9vnTxWdNN2KpiejOMuTtDt0F1Fmn02lt1RpOLnr9Eg4OB3989FGgxTFVU4y1FLzvZLb9NN21dY+8Ksq6rjyyWsbdXHjzxPRqNLM00UQswl2n7Xtq9BYr6O6mu0oaLmG9W+GBxnHgDJp9FTRXGZykUve9lj/kdL/2K/wDTPl6qMXJiGZdWcEBkEYVk2h6PzfifQ0fbLFTTSPJX4V+081+f7lqFgnIEBEx8K8N/ar/y+n8Bfk+7dM+n/p+c1Y8NQp7T9uNG+jup07m2+6tqVVUcY3xgnmPace2dLWjqpu8dXQw8zRs5tmW7L1GqVuD5TWZXIqdmY4I8cFT+x8J7Zuxeiumnq1Lrdqtp07S12zqtE3Geuzfe1FbCLvKepHQBST/7nDTW6rNFU1z1Zhv/ALKx5e0T3/qPy056+reiInqS8Zodq2afT6oVqg4mtRGuetbBSMPzAI6z21W6a5pmZ+FbNsvX+s2du7Rs178eo2WMV4NX9RMKgHJfaPYJm32Vxw8MKyarTPZXtjcBbh6tHcDmdwWWAnHszN01xTwZnqPQdou1Gjv2OmnrO9dw6FNO6wNRQAEk4xjlPNZ09dF+ap+ZZiHuuzJb+7dLu+d+lr3fi3OU+ZfxN+csz1eIXtrxtn6+jW2BdYRdVXWKyuQUwB4cjnrPoU6TFymqjo1jdxdTU9OzNk3OrBF1V1hOOimwMv8AIU4nopqiq5VTHhXW7Z7f0+t1Ozhp3LrXcN+zBChmdMLz7+RP8TlpbU26a+JKT7JbXo2bqNfRrTwrDaWWwgnfAJwOQ9oI8cyam1VdopmiWpecvU6pNq2VKwXi1XGsDnwzYwyR7N7M9cTFHBTVI9J2g7VaO/ZSUVc7ilINIU4p3cZycYx3DHjPHZ09dF+a56SkRu972W/5HS/9iv8A0z5Wp92WKnVnnQGSRGFY9oej834n0NH2yxU10+avwr9p5b/fLUJzmCAjEinU6Su0AWVo4HMB1DDP7zdNdVHaZU07I0yMGTT0qw6MtagibnUXatsmWjUaauxSliK6HqrAEGYpuTTOYMqNDsrT0Z4FFVWevDRVz/E1Verq2kW6fR1V73DrRN45bcUDePicdZia5nqKm2Vp91k4FW45y6cNd1j4kY5zfOueVyrXY2lCqo09IVTlVFaYU+I5ewRN+58yZX06GpN4pUil/wDibqKN/wB/jMzeq8mVNextKu9u6ald/wA/FaeV7+U16m5PymWyutVAVQFUDAUDAA8AJzmqZ3GS/Y2lsfiPp6Xs9dq0LZ95E6xfriOo0W6Wt13HRWTl5DKCvLpymIu1RORUmzNOoVVoqCqcqBWgCnxHgZqb9c7ZC1GzaLGD2U1u46MyKzD9yJKL1VMYysSlXo61LFa0Uv55CqC3v8ZJu1Tjdco17L06hgtFQD+fitBve/lNVXqs9WctVaBQAoAUcgAAAB7BOU1ZEpAQImQZNo+j834n0NH2yzLVR5q/Cv2nmvd8rCZM5KWYDgEAkBICXIJcgkBAIBLkOAQFADEhTIIDgEoIBAUgx7R9H5vxPfo+2WZaaPNX4V+08973JWEzOSgQCQOA4CkBAJQSBQCA4BNAgEAMgUgIDgEAgECJhWPaPo/N+J79H2yxU1UnyV+FftPPf9yWoTzOSiRDkBAICgOAShTIJQQCA5Q5QpASCMqmJJDjZkQolCkwEZFZNoej834n0NH2yxU00+avwr9p5r/uVNQp2hrE09T3WHCVqWbHXA7h7ZLdHHVhXF0PaS5rKlv0Nmnq1GeDbviwZxkCwAeRkT016aMTiYzC4dCrtBon4gXVUtwlZrcWKdxV85j7B3mcPTXPCYVt2o0A3s6ugbu7vf1F5Z6S+lu+DCep7RaKo4s1VKkhGGbF5q4yp9xA6yRprngwzV9p6ONq67ClVWk4H+Ya0btnFrDjAx7R3nM6TpasRPkwV/a7RrZpkW1LBqWZVsRlKpgHm3hzGPfJTpLmJmYxg4W7Sbb0l1jVVaiqy1c5RXBPLkceOPZOddiumMzCYczaHakUPrkenytJXVZWBZz1AsO6oHk+Sd7A752t6XjimYnq1EK6+2FX+ULoK01FDX3O9mBpwpC7p5eUd7I7uk1OjqjP/BhXtDtxpqTaQa7qa0QhqrgXdzYUZQmOgwTvZ7jLGiqk4W6ntRp9602WU11K1K1WG3PE4lXEGRgbpwMjrmYr0lcfCcLT/iTRcLj/AKmrg7/D397/AOT1cdc+ycvTXM4wYI9pdCF3/wBVUULFAQ2csACQMdcAg/vNRpbnhMNY2jUaeOjG2orvK1KmwsP+kLzPQznFueLhnYeeo7ZcStWr0zNfbqbdNRQ1grLGsbxZyV8jl3YPOev0UxO8rwov2yJWoJpg2oZ70upfUJWKWqxveWRgjmMdI9BEZnLWEtV2tsrLqNHvtRSt+sAvT+ijc/JO7/UOBnukjRzjJwu3qdrommGpC2W1siui1I1jMGXI5DoPb3ThRYzXwfLOHGHa13Wjg6Xi3W6b9VZXxgi11Zx5xXyjnPLE7+jxOJleFDU9rr1qTUV6EPp7OHwXOqVXdnwAoTdJzvEjHsl9JTxTTleFfoO0l11xqXS1gLYa3J1acQbuN8ivdycZ7uuJLmliinMTlMbPSZnz6kY9oej834n0NH2yxU1U+avwr9p57/fLUOf2i0LanS3UqQHdCFJ5De6jPs5S2a4orzLUOI9u09Sgo/TrpENTpfc7q+824VUVBTy588nuntjlUVccTu1s4Gp7P6y6jT0jSChtHpLqns36/wDMuaggC4PQkEnPjO0X7dM5mc5XMOrT2fsFqMaF3BsptP0T/j5HLHj7ZynVRjr8jhbO0WorbU6b9IL7zs7TUMpescJirjJz1Hu8BPTXXRNNNecRkNux2uRy4BcVNoWASxA1vD0wRypbkCpzjMnrbWIjyZhrTsxqgarVocE6m97Esuqd1V6DWLCQAActkgZ80TPq6czEyZhq7MdndTVdpRdVYo0gsHGN9ZqOcj+mirvENnPldJy1GppmJxOcszLodp9gXX67R31LmvKJrOYH9Ku0WpyPXmDOOn1NNFuYnr8ES4jdkdXw9pgpvNYeFoRvr/wDe1jd/LOR/E9M6uieHH/Zlp7Q9l9RY+p4FSBH0WlqrAZFBtrvDsvs5DrM2tVREbz8rkz2f1VmpW5qAqNrdDqHQvWd2uvTlX6HnhiBLVqaOCYzvuTLLtLZlul1h1TCrDa93oossrrW5Wq3SVJ5KwPjibovU3KOGOuEjdk2Tsy/UC2+qjJTXashtLeK3r3lQHhlhu2JkYOfDlN3LtFFWJ/9XMQ992W0t9Okqr1JHGXf3sbvIFyVB3RjOCMkd8+VqK6arnFSxMvOf4evWhw2n4ln94ajUViu/hXLW55NW4OAfEHxnro1FGevw1lj0/Zi6lFZ9DRqzY17PU9gNlBc+QN9uTcup65m6tTRXPXDXEpv7JaoU11cEWWtplpfUJqWrCtvEhbU9NVyMYl9VbmZk4nqtH2cFNeFuvdhp+EtTWf0c8IIMLjl0nkq1MVV5wxNW7iX9nNQNPo1/TCy6rTGixq9SabEbHQspw9fXlPRRqaIqmWuJ0dndn7q7NnI+G0+ipdmYEYbUt0IU88Dng+2ca79ExVPzKTUz6jYV73pjS6enc1f6g66tgGeseju+dvHv7pum/TFGJky9iJ8zzLMsuv9H5vxPfo+2WJa6fNX4V+089/vqWnohqL0rUu7BEXmWYgAfvOcUzVOzSunWVOnER1asZ8tSCBjr/E1NmvPQwNPqa7V3q3V16bykEZHWSbdUTjCruUzNM9JGDSazSWWOanpa4j+oVK77KpxzPUgE/tOlVFfDGyYbLbkUZZgASBk95JwBMcFWegsBHiP/ck01Z3gMEHof/Ms0zG6Md+1dOlnBe5Ft8nyCcHyjhf57pqm1VVGcEZat8eI8Oo6+EzFM5xEG7O2vpCPYbFFdZYO+eSlThs+48pqLVU4jC7npNdTaC1diMAd04PRsZwQehwYqtVU/BuNSaHIqtFb7yl+G6qwKggZwRjvEtPHTvCbrqhWihU3FUdFXdVQPYBFUV1dYN0wwPQg+0c5zmMTiRRXrameytbFL1bvFTPNN4ZGZvl1THRUK9fS7FVsRivnYOQMNu8z068sS8urwbpU6qt87rqcMyn4lOGH7TPKq8GF4cEZBBHiOczw/Eoro1NbolisCjgFGzgMD0xmXgneIgwhVtChyQttbEDJAdeQ3iuT+4I/abm1VHwYlabk6by56Y3h1mJt1dcGJTmN+ise0fR+b8T6Gj7ZYqa6fNX4V+081/vqWOjn7a0bXIApAdLK7F3gShZGyA2O7lFquKZ3bh5t+zOrZt5tSh8suOTkrnGV3u8ciM8p7qdXb8Nq6+x14PLUjGGAwGG4SD5vvzz6dIq1dGOm6zh1NmbGarVggEaaupCoyd1tSV3GZefqjv7zmc670VU9N2WK/shYVrC6k5UWb4feZDvWq+6o9FSBgjv5TVGrj5pMn/hC3dK/qSBu1lPO8i3eTfcHPetYA95idXTHwZhXT2MuVABq91gDkqG3WIQbjYz13wrHxxL62mf8UmYdLYfZ6zTag2m4Ohr3GXdJdmwvPJ6DKk46c+gnG/epqpxjCTKvbXZmzUah7luFav8Ap+Y4m+hqfeyAG3TnPpA4ls6mminEwsSyf4Qt/wDuqPkhOGUsNbtuFeO43ud2TnPsnSNVRt/JxLNJ2SdK9RWdRv8AHQrvsDvIeJvZU55Z7/bzma9XTxRiDiQ1HY0tcXGoPDLltx95rAMVgkOTkt/TIz4NjuxN+riYzg4iu7Fu2D+p8oZUkocNWGQVo3PoFrwfEnMkaynwnEnT2MZWX/MEoDXvoVYgryNi9ehKV/sp8Y9XT4OJ2OzWyH0dbo1iuGcMu6u7ujdAxnqemec8167Fc5iEmXPfsozO7vqN7jNnUIUG6wF62BRjB5Bd3nnrO8ar+cYWJZrOxx32ZHpCcR3WlqiayrM53XUHnjf5Y9US+spxvCxUh/g1uJvfqBy3vJ3WBXJc8vKyAd/n7pr1UYjZcu/sHZjaag0s4clnIIXdAB6DxPvM8t27FVcTEMT1ca3ste9NFL6ivc067ibtbrlSu7kne87wInWjU0xMzhcq7OxuThbq168uGcsOI7De58+VmPlE6esj5heJaex+Am7aosW1nNhQlip3cDrzxu9+esxVqon4OJ6sTwTO7LJtD0fm/E9+j7ZYqa6fNX4V+081/vqWOjn7dqtescIsHWytvIIBKhhnr7JbE0xV/TpS52ip1bU3rabA7VgIzGsOLSp39wryC53cZ9s611W+KmfDWXIr0W061zU1p33biLY1RYJuVjeTwfIf/aenjsVbyN+1dFqrdJpkYM9y3I1wAryawHHlKWCt1XlnrOFFduK58I52t2brnCoqWbib3CQcBKwhoYeUm8Tv758SMYnoi5Z8rmFlOm2rWrInGLKX4ReylqyDY5bfOd4+SU3cd8lU6eqcpMw9XsyuxaKxazPduLxGfBO+R5XTl1+0+fVVHM/now8hRsTX0YaoYZ62FvDKI4JvUneJbDtu5w3LHMd898XrExiYa2ToO1m3wDabEbcsJNAr3OAhwg68TJOD5vP3xPp4XELbNBtKxbN59QqI1TaesW0rY6C8lhYRy3twDvA98nMsR0TZ1+za6wcb9Vvc2BrLNWfHIAXOAOXf+wnn1M2p3pSXP25snUPqxbVWTk0jilq8Ig3g5Rsh0YZ6YIJxOti7RFv+liYc8bP2qVRCdQtapWGB1FBYleGeTBu8iz/fnO/HY6rs016Ta5rsDWWLZhymHoB4oR90A5PkFuHyOP2mKq7Hwn8pW6XawsIR3NYLcIl6icHBPE5jPeBy5YiKtPg/ktRs3aQO8tl7MKyFPGq5O1de8SCQCN4WAeHLHjEXLM7Gz0mxVuGnrF+eMAd/LBj5xxkj2Y/3PWeG7wceaejLzlOy9VWp3KCuoBPG1aXVrZqUNwZt3n1K55tjHQdZ65rt+Wli6DaTAFrbVPlgAW18k4blN4jq+9wwT7+6am5ZTZmTS7RuGTxCVsywssrCs6XKVNYx5OAG59+R1mprs0/DUcKWj2ZtM2KbWdV5qzi2viCssrEA5J7j3/xyibtjwfyjVszaiMGDOWZ6ntJvTdYiqtWzzBGCG7j7jMzcszGyTh7UT5dUxEywybR9H5vxPdo6v5lJaqfNX4V+04X++SOhkTjLUFiFMLIZPEJkYgGIDxCHiWAsS5n5CxIACA8QHKDEAxAICxIDEmA8TYMSTIMSAxARE5VU5lWLaPo/N+J9DRximWamunzV+FftON/3JI6JzkqOIMjEgcBwIwpiEOUKQEoBCHCiASggEAkBEAmg5AQFAUyMe0fR+b8T6Gj7ZSpqo81fhX7Tzaj3JWE5xBAMQAyCJMKIDgOVEZA4BKCA4BKCAQASAiATQcgUAgKQY9o+j834nv0fbLNTRp/NX4R9p5r/AHy1HRbOIIAYkKZETDQEoYhDhCgEKJQxCCA5QQCAsQHICagOQEBGApkYto+j834n0NH2yzU1U+avwr9p5r/fKx0WTiogBiQplSMqogQJCEOEKAQolDEIcBzQJQQFMgkDlBIFAICkGPaPo/N+J9DR9ss1NVHmr8K/aeW/3y1Cc5SCQIwIwpwFiA4RKApQQCA5QQHKCMggEkhTIJoEgIAYCkGPaPo/N+J9DR9ssy1Ueavwr9p5b/fKwnOKokwoJgKA4DxKggOAoBAIDgEocuAS4BAUzIJASgkBAICkGPaPo/N+J9DR9ssy0Veavwr9p47/AHy1CeZyUjClKSmIZEKcqFAIBAIBAcocAlBKCAjMyDMyCagEAkAYCkGPaPo/N+J9DR9ssyvqPkr7h9p478f/AEluOiWZzwp4lABIiQlQpFOEBMAhRKCEEByggOUEAgKZCxJIcsByhSAgBkGLaPo/N+J9DR9ssyvpHkr7h9p5b/fLcdE8TlJBiFEiCUOQEIDAUoIDEAgGZQ4DgEoICmZCkDmgQCQEBGQYto+j834n0NH2yzU00eavwj7Ty3/clqOiwzlJBQp5kBKFIHCCUGYBAIBAJQxAIDgEoUgMSAlDgKQEBTKse0R5vzfifQ0fbLFTRT5q/CPtPNf9yWo6JzkHClAcAkDlQQFAMQAwFAeJQ4BAcoICMgMQCA5ApAGBEwrHtD0f3/E9+j7ZYqaKD5K+4faea/7ktxCycjAgGDAcAhBGA8SBCUMwMra+odbFXlnyjunHjz7vbOsWapjKZRbaFIzmxRj2+0j7q38RFioybbRpGDxFwQW5HJwF3s493Oa5FRkLtKg4PFXByRk45DqefdyPOORVBlNNdUxAWxSWOFAOcnGeX7ScqqIzgy0zmogEkhSAgEBZkCzAJFY9oej834n0NH2yzUupdd1csvQd48JzvWbk1zMUz+LFSe+nrL9QnLkXPrP4cR8VfWX6hHIufWfxMwfFX1l+oRyLn1n8MwXGX1l+oRyLn1n8MwfGX1l+oRyLn1n8MlxV9ZfqEcm79Z/DJ8ZfWX6hHIu/WfwyOMvrL9QjkXPrP4ZLjL6y/UJeTc+k/hmGZ9Lp26rX/IH/AJnSIvx/jP4bE2k05IJWvyRgcxjv6jv6n+Zf9x4n8Nkv02n9WrvGfI6EYP8A45S4v+J/E2B0unPVKem70TzfD3c44b/1n8NklooBBAqBHQjcBHLH2McN+YxNM/i7L+MvrL9QnHk3frP4ZgcZfWX6hJybv1n8MwOMnrL9Qjk3PrP4ZgcVfWX6hHIufWfwyOMvrL9QjkXPrP4ZHFX1l+oRyLn1n8MkbV9ZfqEnIu/WfwzBcVfWX6hHIu/WfxcwDavrL9QjkXfrP4Zhl1rg7uCD16EHwnt0tquKZzDMzD//2Q=="/>
          <p:cNvSpPr>
            <a:spLocks noChangeAspect="1" noChangeArrowheads="1"/>
          </p:cNvSpPr>
          <p:nvPr/>
        </p:nvSpPr>
        <p:spPr bwMode="auto">
          <a:xfrm>
            <a:off x="155575" y="-1546225"/>
            <a:ext cx="2476500" cy="3228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9094" name="Picture 6" descr="http://ecx.images-amazon.com/images/I/41UFvF1w8qL._SX258_BO1,204,203,20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2728020" cy="3556918"/>
          </a:xfrm>
          <a:prstGeom prst="rect">
            <a:avLst/>
          </a:prstGeom>
          <a:noFill/>
        </p:spPr>
      </p:pic>
      <p:pic>
        <p:nvPicPr>
          <p:cNvPr id="89096" name="Picture 8" descr="http://ecx.images-amazon.com/images/I/51JA8RD4FGL._SX364_BO1,204,203,2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622" y="188640"/>
            <a:ext cx="2559474" cy="3314729"/>
          </a:xfrm>
          <a:prstGeom prst="rect">
            <a:avLst/>
          </a:prstGeom>
          <a:noFill/>
        </p:spPr>
      </p:pic>
      <p:pic>
        <p:nvPicPr>
          <p:cNvPr id="89098" name="Picture 10" descr="http://d.gr-assets.com/books/1328807291l/3213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04664"/>
            <a:ext cx="3168352" cy="4702711"/>
          </a:xfrm>
          <a:prstGeom prst="rect">
            <a:avLst/>
          </a:prstGeom>
          <a:noFill/>
        </p:spPr>
      </p:pic>
      <p:pic>
        <p:nvPicPr>
          <p:cNvPr id="89100" name="Picture 12" descr="http://ecx.images-amazon.com/images/I/317aYz0XNqL._SX258_BO1,204,203,200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645024"/>
            <a:ext cx="2605174" cy="2915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cs-CZ" sz="3200" dirty="0"/>
              <a:t>Richard </a:t>
            </a:r>
            <a:r>
              <a:rPr lang="cs-CZ" sz="3200" dirty="0" err="1"/>
              <a:t>Serra</a:t>
            </a:r>
            <a:r>
              <a:rPr lang="cs-CZ" sz="3200" dirty="0"/>
              <a:t> (1939-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1800" dirty="0"/>
              <a:t>Casting 1969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156674" name="Picture 2" descr="Výsledek obrázku pro richard serra cas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762500" cy="3143250"/>
          </a:xfrm>
          <a:prstGeom prst="rect">
            <a:avLst/>
          </a:prstGeom>
          <a:noFill/>
        </p:spPr>
      </p:pic>
      <p:pic>
        <p:nvPicPr>
          <p:cNvPr id="156676" name="Picture 4" descr="Výsledek obrázku pro richard serra cas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4415458" cy="3081291"/>
          </a:xfrm>
          <a:prstGeom prst="rect">
            <a:avLst/>
          </a:prstGeom>
          <a:noFill/>
        </p:spPr>
      </p:pic>
      <p:pic>
        <p:nvPicPr>
          <p:cNvPr id="156678" name="Picture 6" descr="Výsledek obrázku pro richard serra cast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364434"/>
            <a:ext cx="3707904" cy="2493566"/>
          </a:xfrm>
          <a:prstGeom prst="rect">
            <a:avLst/>
          </a:prstGeom>
          <a:noFill/>
        </p:spPr>
      </p:pic>
      <p:sp>
        <p:nvSpPr>
          <p:cNvPr id="156680" name="AutoShape 8" descr="Výsledek obrázku pro richard serra casting"/>
          <p:cNvSpPr>
            <a:spLocks noChangeAspect="1" noChangeArrowheads="1"/>
          </p:cNvSpPr>
          <p:nvPr/>
        </p:nvSpPr>
        <p:spPr bwMode="auto">
          <a:xfrm>
            <a:off x="155575" y="-2659063"/>
            <a:ext cx="9001125" cy="5543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6682" name="Picture 10" descr="2 18.4_Image-5_Rob-Marks_Gut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4005064"/>
            <a:ext cx="5727096" cy="2192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9160"/>
          </a:xfrm>
        </p:spPr>
        <p:txBody>
          <a:bodyPr>
            <a:normAutofit fontScale="850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sz="2600" dirty="0"/>
          </a:p>
          <a:p>
            <a:pPr>
              <a:buNone/>
            </a:pPr>
            <a:endParaRPr lang="cs-CZ" sz="2100" dirty="0"/>
          </a:p>
          <a:p>
            <a:pPr>
              <a:buNone/>
            </a:pPr>
            <a:r>
              <a:rPr lang="cs-CZ" sz="2100" dirty="0" err="1"/>
              <a:t>One</a:t>
            </a:r>
            <a:r>
              <a:rPr lang="cs-CZ" sz="2100" dirty="0"/>
              <a:t> top </a:t>
            </a:r>
            <a:r>
              <a:rPr lang="cs-CZ" sz="2100" dirty="0" err="1"/>
              <a:t>prop</a:t>
            </a:r>
            <a:r>
              <a:rPr lang="cs-CZ" sz="2100" dirty="0"/>
              <a:t> 1974-75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923928" y="1600200"/>
            <a:ext cx="4762872" cy="5257800"/>
          </a:xfrm>
        </p:spPr>
        <p:txBody>
          <a:bodyPr>
            <a:normAutofit fontScale="850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b="1" dirty="0"/>
          </a:p>
        </p:txBody>
      </p:sp>
      <p:pic>
        <p:nvPicPr>
          <p:cNvPr id="54274" name="Picture 2" descr="http://gregcookland.com/journal/uploaded_images/picSerraOneTonPropBlog-755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56904"/>
            <a:ext cx="7704856" cy="5532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916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1800" dirty="0" err="1"/>
              <a:t>Circuit</a:t>
            </a:r>
            <a:r>
              <a:rPr lang="cs-CZ" sz="1800" dirty="0"/>
              <a:t> 1972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51202" name="Picture 2" descr="https://s-media-cache-ak0.pinimg.com/736x/c3/93/d1/c393d139073da587a3f204ed02702b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5074"/>
            <a:ext cx="8352928" cy="5551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3250" name="Picture 2" descr="http://41.media.tumblr.com/0d3c99f713e894a208a2544ed2332000/tumblr_mpsrzdKfT01rkla8lo3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219975" cy="6181873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39552" y="6453336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Delineator</a:t>
            </a:r>
            <a:r>
              <a:rPr lang="cs-CZ" dirty="0"/>
              <a:t> 1974-75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8722" name="Picture 2" descr="Výsledek obrázku pro serra delinea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088030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2226" name="Picture 2" descr="http://ww1.hdnux.com/photos/12/21/76/2695060/6/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88227"/>
            <a:ext cx="8350374" cy="5739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6018" name="Picture 2" descr="https://artsedge.kennedy-center.org/%7E/media/ArtsEdge/Images/MediaWrappers/richard-ser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344" y="116632"/>
            <a:ext cx="8208912" cy="6156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AFD898-62B7-46E4-BD09-D5927067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D0F932-539D-4EBD-A5FD-3DA47F0547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9AB7C8B-2993-40DB-860F-EFF9ECB8E1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8F96117-F255-4FDC-87AA-75613E45C7CF}"/>
              </a:ext>
            </a:extLst>
          </p:cNvPr>
          <p:cNvSpPr/>
          <p:nvPr/>
        </p:nvSpPr>
        <p:spPr>
          <a:xfrm>
            <a:off x="1396422" y="1600200"/>
            <a:ext cx="1428712" cy="139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Color-field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404E798-9672-49BE-B0F0-218EC8901301}"/>
              </a:ext>
            </a:extLst>
          </p:cNvPr>
          <p:cNvSpPr/>
          <p:nvPr/>
        </p:nvSpPr>
        <p:spPr>
          <a:xfrm>
            <a:off x="1396422" y="3179674"/>
            <a:ext cx="1529750" cy="1307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Hard-</a:t>
            </a:r>
            <a:r>
              <a:rPr lang="cs-CZ" dirty="0" err="1"/>
              <a:t>edge</a:t>
            </a:r>
            <a:r>
              <a:rPr lang="cs-CZ" dirty="0"/>
              <a:t> 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D3D33EA-C623-4A67-A010-791270649157}"/>
              </a:ext>
            </a:extLst>
          </p:cNvPr>
          <p:cNvSpPr/>
          <p:nvPr/>
        </p:nvSpPr>
        <p:spPr>
          <a:xfrm>
            <a:off x="3347864" y="2132856"/>
            <a:ext cx="1950368" cy="2059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FFFF00"/>
                </a:solidFill>
              </a:rPr>
              <a:t>MINIMALISMUS</a:t>
            </a:r>
          </a:p>
        </p:txBody>
      </p:sp>
      <p:sp>
        <p:nvSpPr>
          <p:cNvPr id="8" name="Vývojový diagram: postup 7">
            <a:extLst>
              <a:ext uri="{FF2B5EF4-FFF2-40B4-BE49-F238E27FC236}">
                <a16:creationId xmlns:a16="http://schemas.microsoft.com/office/drawing/2014/main" id="{6EB58D0B-0CB1-45AB-85C6-B87545F63C54}"/>
              </a:ext>
            </a:extLst>
          </p:cNvPr>
          <p:cNvSpPr/>
          <p:nvPr/>
        </p:nvSpPr>
        <p:spPr>
          <a:xfrm>
            <a:off x="5100739" y="2227883"/>
            <a:ext cx="1432194" cy="196464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Konceptuální umění</a:t>
            </a:r>
          </a:p>
        </p:txBody>
      </p:sp>
    </p:spTree>
    <p:extLst>
      <p:ext uri="{BB962C8B-B14F-4D97-AF65-F5344CB8AC3E}">
        <p14:creationId xmlns:p14="http://schemas.microsoft.com/office/powerpoint/2010/main" val="2119921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200" dirty="0"/>
              <a:t>Sol </a:t>
            </a:r>
            <a:r>
              <a:rPr lang="cs-CZ" sz="3200" dirty="0" err="1"/>
              <a:t>Lewitt</a:t>
            </a:r>
            <a:r>
              <a:rPr lang="cs-CZ" sz="3200" dirty="0"/>
              <a:t> 1928-2007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5122" name="Picture 2" descr="C:\Users\Lada\Desktop\minim\sollewitt1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879" y="980728"/>
            <a:ext cx="8498641" cy="5145435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D5D1DA3-784B-4099-B071-D06C5FD55D20}"/>
              </a:ext>
            </a:extLst>
          </p:cNvPr>
          <p:cNvSpPr txBox="1"/>
          <p:nvPr/>
        </p:nvSpPr>
        <p:spPr>
          <a:xfrm>
            <a:off x="683568" y="630932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Modular</a:t>
            </a:r>
            <a:r>
              <a:rPr lang="cs-CZ" dirty="0"/>
              <a:t> </a:t>
            </a:r>
            <a:r>
              <a:rPr lang="cs-CZ" dirty="0" err="1"/>
              <a:t>cube</a:t>
            </a:r>
            <a:r>
              <a:rPr lang="cs-CZ" dirty="0"/>
              <a:t> 1967</a:t>
            </a:r>
          </a:p>
        </p:txBody>
      </p:sp>
    </p:spTree>
    <p:extLst>
      <p:ext uri="{BB962C8B-B14F-4D97-AF65-F5344CB8AC3E}">
        <p14:creationId xmlns:p14="http://schemas.microsoft.com/office/powerpoint/2010/main" val="660402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BA3797-A28A-48DF-B1B7-05E215854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budova, židle, stojící, vpředu&#10;&#10;Popis byl vytvořen automaticky">
            <a:extLst>
              <a:ext uri="{FF2B5EF4-FFF2-40B4-BE49-F238E27FC236}">
                <a16:creationId xmlns:a16="http://schemas.microsoft.com/office/drawing/2014/main" id="{0EF232D5-FFB4-4D5F-B474-15BF6654C0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16632"/>
            <a:ext cx="6571999" cy="58326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148F31-2F40-4445-A53B-4B7E1B485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144" y="1600200"/>
            <a:ext cx="2818656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Modular</a:t>
            </a:r>
            <a:r>
              <a:rPr lang="cs-CZ" sz="1800" dirty="0"/>
              <a:t> open </a:t>
            </a:r>
            <a:r>
              <a:rPr lang="cs-CZ" sz="1800" dirty="0" err="1"/>
              <a:t>cube</a:t>
            </a:r>
            <a:r>
              <a:rPr lang="cs-CZ" sz="1800" dirty="0"/>
              <a:t> 1967</a:t>
            </a:r>
          </a:p>
        </p:txBody>
      </p:sp>
    </p:spTree>
    <p:extLst>
      <p:ext uri="{BB962C8B-B14F-4D97-AF65-F5344CB8AC3E}">
        <p14:creationId xmlns:p14="http://schemas.microsoft.com/office/powerpoint/2010/main" val="4183869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2646A-75D0-4AF8-81F4-444E63952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vsedě, fotka, velké&#10;&#10;Popis byl vytvořen automaticky">
            <a:extLst>
              <a:ext uri="{FF2B5EF4-FFF2-40B4-BE49-F238E27FC236}">
                <a16:creationId xmlns:a16="http://schemas.microsoft.com/office/drawing/2014/main" id="{FB5709AA-17F2-422E-BA89-12DB14105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255"/>
            <a:ext cx="6435969" cy="522922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479E27-BE4C-4EEB-9B7F-661463CF3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192" y="1600200"/>
            <a:ext cx="238660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Incomplete</a:t>
            </a:r>
            <a:r>
              <a:rPr lang="cs-CZ" sz="1800" dirty="0"/>
              <a:t> open </a:t>
            </a:r>
            <a:r>
              <a:rPr lang="cs-CZ" sz="1800" dirty="0" err="1"/>
              <a:t>cubes</a:t>
            </a:r>
            <a:r>
              <a:rPr lang="cs-CZ" sz="1800" dirty="0"/>
              <a:t> 1974</a:t>
            </a:r>
          </a:p>
        </p:txBody>
      </p:sp>
    </p:spTree>
    <p:extLst>
      <p:ext uri="{BB962C8B-B14F-4D97-AF65-F5344CB8AC3E}">
        <p14:creationId xmlns:p14="http://schemas.microsoft.com/office/powerpoint/2010/main" val="191026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9189D-C90D-400D-9B6E-53BA2D433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303F58-5BF9-4B84-B2AD-13843BD5C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160" y="1124744"/>
            <a:ext cx="267464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Wall </a:t>
            </a:r>
            <a:r>
              <a:rPr lang="cs-CZ" sz="1800" dirty="0" err="1"/>
              <a:t>drawing</a:t>
            </a:r>
            <a:r>
              <a:rPr lang="cs-CZ" sz="1800" dirty="0"/>
              <a:t> 289, 1978</a:t>
            </a:r>
          </a:p>
        </p:txBody>
      </p:sp>
      <p:pic>
        <p:nvPicPr>
          <p:cNvPr id="9" name="Zástupný obsah 8" descr="Obsah obrázku interiér, budova, vsedě, světlo&#10;&#10;Popis byl vytvořen automaticky">
            <a:extLst>
              <a:ext uri="{FF2B5EF4-FFF2-40B4-BE49-F238E27FC236}">
                <a16:creationId xmlns:a16="http://schemas.microsoft.com/office/drawing/2014/main" id="{8CA26E1E-A520-4C1D-BF6F-061241F8AA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0730"/>
            <a:ext cx="5767896" cy="3118269"/>
          </a:xfrm>
        </p:spPr>
      </p:pic>
      <p:pic>
        <p:nvPicPr>
          <p:cNvPr id="11" name="Obrázek 10" descr="Obsah obrázku lavice, vsedě, dřevěné, park&#10;&#10;Popis byl vytvořen automaticky">
            <a:extLst>
              <a:ext uri="{FF2B5EF4-FFF2-40B4-BE49-F238E27FC236}">
                <a16:creationId xmlns:a16="http://schemas.microsoft.com/office/drawing/2014/main" id="{2679EF79-2ED4-480B-92B4-938C64BA4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29000"/>
            <a:ext cx="4860032" cy="335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37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AC4F3-A8D3-429E-98E9-0923A9DA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76A7603F-8AF2-4B68-B1FD-6A71EE81BB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815"/>
            <a:ext cx="6984776" cy="466233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258197-A28F-4060-BF7E-FD01852CE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en-US" sz="2000" b="1" dirty="0"/>
              <a:t>“Those who understand art only by what it looks like often do not understand very much at all.” Sol </a:t>
            </a:r>
            <a:r>
              <a:rPr lang="en-US" sz="2000" b="1" dirty="0" err="1"/>
              <a:t>LeWitt</a:t>
            </a:r>
            <a:r>
              <a:rPr lang="en-US" sz="2000" b="1" dirty="0"/>
              <a:t>, 1973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9895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DA8A55-BDCB-4D2C-8841-E821C3D9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patro, budova, pruhovaný, místnost&#10;&#10;Popis byl vytvořen automaticky">
            <a:extLst>
              <a:ext uri="{FF2B5EF4-FFF2-40B4-BE49-F238E27FC236}">
                <a16:creationId xmlns:a16="http://schemas.microsoft.com/office/drawing/2014/main" id="{81BA4B3F-0D2E-40F6-A795-6EE44DED8C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9920"/>
            <a:ext cx="4392488" cy="3467137"/>
          </a:xfrm>
        </p:spPr>
      </p:pic>
      <p:pic>
        <p:nvPicPr>
          <p:cNvPr id="8" name="Zástupný obsah 7" descr="Obsah obrázku barevné, místnost&#10;&#10;Popis byl vytvořen automaticky">
            <a:extLst>
              <a:ext uri="{FF2B5EF4-FFF2-40B4-BE49-F238E27FC236}">
                <a16:creationId xmlns:a16="http://schemas.microsoft.com/office/drawing/2014/main" id="{380DECD8-69E9-41F2-A2D3-D021B8D25E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64104"/>
            <a:ext cx="4543222" cy="3069744"/>
          </a:xfrm>
        </p:spPr>
      </p:pic>
    </p:spTree>
    <p:extLst>
      <p:ext uri="{BB962C8B-B14F-4D97-AF65-F5344CB8AC3E}">
        <p14:creationId xmlns:p14="http://schemas.microsoft.com/office/powerpoint/2010/main" val="39605299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7042" name="Picture 2" descr="http://jewishcurrents.org/wp-content/uploads/2014/09/sol-lewitt-pompidou-metz-1342985369_o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14" y="332656"/>
            <a:ext cx="8862171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1570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BCF39-4637-4DDF-83A9-64FAD729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0800"/>
          </a:xfrm>
        </p:spPr>
        <p:txBody>
          <a:bodyPr/>
          <a:lstStyle/>
          <a:p>
            <a:r>
              <a:rPr lang="cs-CZ" dirty="0"/>
              <a:t>Walter de Maria 1935 - 2013</a:t>
            </a:r>
          </a:p>
        </p:txBody>
      </p:sp>
      <p:pic>
        <p:nvPicPr>
          <p:cNvPr id="6" name="Zástupný obsah 5" descr="Obsah obrázku exteriér, osoba, muž, voda&#10;&#10;Popis byl vytvořen automaticky">
            <a:extLst>
              <a:ext uri="{FF2B5EF4-FFF2-40B4-BE49-F238E27FC236}">
                <a16:creationId xmlns:a16="http://schemas.microsoft.com/office/drawing/2014/main" id="{7A725B93-2218-485B-B095-A6B06DAB5E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97887"/>
            <a:ext cx="4938824" cy="329254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C61852-A361-4526-8A01-151956EE6F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5" descr="Obsah obrázku vsedě, kuchyně, lednička, místnost&#10;&#10;Popis byl vytvořen automaticky">
            <a:extLst>
              <a:ext uri="{FF2B5EF4-FFF2-40B4-BE49-F238E27FC236}">
                <a16:creationId xmlns:a16="http://schemas.microsoft.com/office/drawing/2014/main" id="{04223461-E765-4033-A845-72360FC85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36" y="4149081"/>
            <a:ext cx="4073564" cy="270892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24443AC-ECE8-4D09-B21F-AB028906A278}"/>
              </a:ext>
            </a:extLst>
          </p:cNvPr>
          <p:cNvSpPr txBox="1"/>
          <p:nvPr/>
        </p:nvSpPr>
        <p:spPr>
          <a:xfrm>
            <a:off x="457200" y="5949280"/>
            <a:ext cx="425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Death wall 1965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1997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9124C-6893-48E3-97A2-86E290524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6" name="Zástupný obsah 5" descr="Obsah obrázku interiér, místnost, vsedě, budova&#10;&#10;Popis byl vytvořen automaticky">
            <a:extLst>
              <a:ext uri="{FF2B5EF4-FFF2-40B4-BE49-F238E27FC236}">
                <a16:creationId xmlns:a16="http://schemas.microsoft.com/office/drawing/2014/main" id="{075D97E0-1965-4126-A582-F22EA9905A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" y="1844824"/>
            <a:ext cx="4836429" cy="271970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55A708-3C43-4C9A-8DD7-444199226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114800" cy="52131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Cage II, 1965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8" name="Obrázek 7" descr="Obsah obrázku vsedě, stůl, dřevěné, lampa&#10;&#10;Popis byl vytvořen automaticky">
            <a:extLst>
              <a:ext uri="{FF2B5EF4-FFF2-40B4-BE49-F238E27FC236}">
                <a16:creationId xmlns:a16="http://schemas.microsoft.com/office/drawing/2014/main" id="{413D1217-D6F1-494A-90A7-9E65E9DEF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14257"/>
            <a:ext cx="3610744" cy="558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58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B7921F-5925-47CC-AAB9-416AA3676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, pole, pozadí&#10;&#10;Popis byl vytvořen automaticky">
            <a:extLst>
              <a:ext uri="{FF2B5EF4-FFF2-40B4-BE49-F238E27FC236}">
                <a16:creationId xmlns:a16="http://schemas.microsoft.com/office/drawing/2014/main" id="{05E79002-EEBD-44B1-B187-11C86D3649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46" y="44624"/>
            <a:ext cx="8041829" cy="603543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5F59A4-1AB4-438F-A528-3250A7987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131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Lightning</a:t>
            </a:r>
            <a:r>
              <a:rPr lang="cs-CZ" sz="1800" dirty="0"/>
              <a:t> </a:t>
            </a:r>
            <a:r>
              <a:rPr lang="cs-CZ" sz="1800" dirty="0" err="1"/>
              <a:t>Field</a:t>
            </a:r>
            <a:r>
              <a:rPr lang="cs-CZ" sz="1800" dirty="0"/>
              <a:t> 1977</a:t>
            </a:r>
          </a:p>
        </p:txBody>
      </p:sp>
    </p:spTree>
    <p:extLst>
      <p:ext uri="{BB962C8B-B14F-4D97-AF65-F5344CB8AC3E}">
        <p14:creationId xmlns:p14="http://schemas.microsoft.com/office/powerpoint/2010/main" val="2954395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13A0DE-591A-413D-9262-DCD9CB574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CE8168-4EAB-4EF3-962D-8ABA26579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764704"/>
            <a:ext cx="7643192" cy="536145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Popření či vyloučení osobního výrazu, gesta; neosobnost</a:t>
            </a:r>
          </a:p>
          <a:p>
            <a:endParaRPr lang="cs-CZ" dirty="0"/>
          </a:p>
          <a:p>
            <a:r>
              <a:rPr lang="cs-CZ" dirty="0"/>
              <a:t>Jednoduché, geometrické tvary </a:t>
            </a:r>
          </a:p>
          <a:p>
            <a:endParaRPr lang="cs-CZ" dirty="0"/>
          </a:p>
          <a:p>
            <a:r>
              <a:rPr lang="cs-CZ" dirty="0"/>
              <a:t>Industriální materiály</a:t>
            </a:r>
          </a:p>
          <a:p>
            <a:endParaRPr lang="cs-CZ" dirty="0"/>
          </a:p>
          <a:p>
            <a:r>
              <a:rPr lang="cs-CZ" dirty="0"/>
              <a:t>Absence obsahu, metafor atd., místo toho soustředění na </a:t>
            </a:r>
            <a:r>
              <a:rPr lang="cs-CZ" dirty="0" err="1"/>
              <a:t>materialitu</a:t>
            </a:r>
            <a:r>
              <a:rPr lang="cs-CZ" dirty="0"/>
              <a:t> díla</a:t>
            </a:r>
          </a:p>
          <a:p>
            <a:pPr marL="0" indent="0">
              <a:buNone/>
            </a:pPr>
            <a:r>
              <a:rPr lang="cs-CZ" dirty="0"/>
              <a:t>(„</a:t>
            </a:r>
            <a:r>
              <a:rPr lang="cs-CZ" i="1" dirty="0" err="1"/>
              <a:t>What</a:t>
            </a:r>
            <a:r>
              <a:rPr lang="cs-CZ" i="1" dirty="0"/>
              <a:t> </a:t>
            </a:r>
            <a:r>
              <a:rPr lang="cs-CZ" i="1" dirty="0" err="1"/>
              <a:t>you</a:t>
            </a:r>
            <a:r>
              <a:rPr lang="cs-CZ" i="1" dirty="0"/>
              <a:t> </a:t>
            </a:r>
            <a:r>
              <a:rPr lang="cs-CZ" i="1" dirty="0" err="1"/>
              <a:t>see</a:t>
            </a:r>
            <a:r>
              <a:rPr lang="cs-CZ" i="1" dirty="0"/>
              <a:t> </a:t>
            </a:r>
            <a:r>
              <a:rPr lang="cs-CZ" i="1" dirty="0" err="1"/>
              <a:t>is</a:t>
            </a:r>
            <a:r>
              <a:rPr lang="cs-CZ" i="1" dirty="0"/>
              <a:t> </a:t>
            </a:r>
            <a:r>
              <a:rPr lang="cs-CZ" i="1" dirty="0" err="1"/>
              <a:t>what</a:t>
            </a:r>
            <a:r>
              <a:rPr lang="cs-CZ" i="1" dirty="0"/>
              <a:t> </a:t>
            </a:r>
            <a:r>
              <a:rPr lang="cs-CZ" i="1" dirty="0" err="1"/>
              <a:t>you</a:t>
            </a:r>
            <a:r>
              <a:rPr lang="cs-CZ" i="1" dirty="0"/>
              <a:t> </a:t>
            </a:r>
            <a:r>
              <a:rPr lang="cs-CZ" i="1" dirty="0" err="1"/>
              <a:t>see</a:t>
            </a:r>
            <a:r>
              <a:rPr lang="cs-CZ" dirty="0"/>
              <a:t>“  </a:t>
            </a:r>
            <a:r>
              <a:rPr lang="cs-CZ" dirty="0" err="1"/>
              <a:t>F.Stella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Serialita</a:t>
            </a:r>
            <a:r>
              <a:rPr lang="cs-CZ" dirty="0"/>
              <a:t>, modularita, opakování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22600A-5314-4E7F-AB84-956876593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8686799" y="836712"/>
            <a:ext cx="45719" cy="5289451"/>
          </a:xfrm>
        </p:spPr>
        <p:txBody>
          <a:bodyPr>
            <a:normAutofit fontScale="92500"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4251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B1F633-0406-40F5-912C-2263A814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Light</a:t>
            </a:r>
            <a:r>
              <a:rPr lang="cs-CZ" dirty="0"/>
              <a:t> and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voda, stojící, lidé, stůl&#10;&#10;Popis byl vytvořen automaticky">
            <a:extLst>
              <a:ext uri="{FF2B5EF4-FFF2-40B4-BE49-F238E27FC236}">
                <a16:creationId xmlns:a16="http://schemas.microsoft.com/office/drawing/2014/main" id="{D1009A0A-1063-4360-BAB6-019A7959C6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19800"/>
            <a:ext cx="7609179" cy="506356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433627-8DE0-43C1-A920-0D2D15B7D0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0006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B54CD-F4E1-49C1-BD1C-01A2918F7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88" y="274638"/>
            <a:ext cx="3779912" cy="562074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Larry</a:t>
            </a:r>
            <a:r>
              <a:rPr lang="cs-CZ" dirty="0"/>
              <a:t> Bell 1939 - </a:t>
            </a:r>
          </a:p>
        </p:txBody>
      </p:sp>
      <p:pic>
        <p:nvPicPr>
          <p:cNvPr id="6" name="Zástupný obsah 5" descr="Obsah obrázku interiér, vsedě, fotka, místnost&#10;&#10;Popis byl vytvořen automaticky">
            <a:extLst>
              <a:ext uri="{FF2B5EF4-FFF2-40B4-BE49-F238E27FC236}">
                <a16:creationId xmlns:a16="http://schemas.microsoft.com/office/drawing/2014/main" id="{547D76C0-AABF-46B6-B90F-A2462CF7C9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4740932" cy="625070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74C2F5-ABC6-4795-9896-005C177D9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6256" y="1600200"/>
            <a:ext cx="18105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Untitled</a:t>
            </a:r>
            <a:r>
              <a:rPr lang="cs-CZ" sz="1800" dirty="0"/>
              <a:t> 1967</a:t>
            </a:r>
          </a:p>
        </p:txBody>
      </p:sp>
    </p:spTree>
    <p:extLst>
      <p:ext uri="{BB962C8B-B14F-4D97-AF65-F5344CB8AC3E}">
        <p14:creationId xmlns:p14="http://schemas.microsoft.com/office/powerpoint/2010/main" val="3764592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BE0E3-604D-4AF8-887C-52A7A7377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p, interiér, místnost, budova&#10;&#10;Popis byl vytvořen automaticky">
            <a:extLst>
              <a:ext uri="{FF2B5EF4-FFF2-40B4-BE49-F238E27FC236}">
                <a16:creationId xmlns:a16="http://schemas.microsoft.com/office/drawing/2014/main" id="{46784C9E-90F9-4B56-AF73-B71FF42E02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4638"/>
            <a:ext cx="8434356" cy="631733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7EA9583-A86B-44CC-B982-1826844008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6240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CCEA2-2EAB-4453-AF9B-BF164336B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008" y="274638"/>
            <a:ext cx="432048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Robert </a:t>
            </a:r>
            <a:r>
              <a:rPr lang="cs-CZ" dirty="0" err="1"/>
              <a:t>Irwin</a:t>
            </a:r>
            <a:r>
              <a:rPr lang="cs-CZ" dirty="0"/>
              <a:t> 1928 -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43F941-079B-4905-B90B-2FA2959A15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39126AE-8E81-4FAE-A336-21C4C5154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6216" y="1600200"/>
            <a:ext cx="21705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Untitled</a:t>
            </a:r>
            <a:r>
              <a:rPr lang="cs-CZ" sz="1800" dirty="0"/>
              <a:t> 1969</a:t>
            </a:r>
          </a:p>
        </p:txBody>
      </p:sp>
      <p:pic>
        <p:nvPicPr>
          <p:cNvPr id="1026" name="Picture 2" descr="Untitled | The Art Institute of Chicago">
            <a:extLst>
              <a:ext uri="{FF2B5EF4-FFF2-40B4-BE49-F238E27FC236}">
                <a16:creationId xmlns:a16="http://schemas.microsoft.com/office/drawing/2014/main" id="{7625F4DF-845E-4432-851F-E67F8A8B6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626936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3244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James</a:t>
            </a:r>
            <a:r>
              <a:rPr lang="cs-CZ" dirty="0"/>
              <a:t> </a:t>
            </a:r>
            <a:r>
              <a:rPr lang="cs-CZ" dirty="0" err="1"/>
              <a:t>Turrell</a:t>
            </a:r>
            <a:r>
              <a:rPr lang="cs-CZ" dirty="0"/>
              <a:t> 1943-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 descr="http://annex.guggenheim.org/collections/media/902/92.4175_ph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427924" cy="54006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11560" y="630932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Afrum</a:t>
            </a:r>
            <a:r>
              <a:rPr lang="cs-CZ" dirty="0"/>
              <a:t> Proto  1966</a:t>
            </a:r>
          </a:p>
        </p:txBody>
      </p:sp>
    </p:spTree>
    <p:extLst>
      <p:ext uri="{BB962C8B-B14F-4D97-AF65-F5344CB8AC3E}">
        <p14:creationId xmlns:p14="http://schemas.microsoft.com/office/powerpoint/2010/main" val="5350419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7BF43-6791-4944-AC54-CEC21189B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/>
              <a:t>James </a:t>
            </a:r>
            <a:r>
              <a:rPr lang="cs-CZ" dirty="0" err="1"/>
              <a:t>Turrell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E74C76-51CF-48CF-94A0-B2BB99BA66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3EC1D2-C411-4094-8B7A-90E11A850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1148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Laar</a:t>
            </a:r>
            <a:r>
              <a:rPr lang="cs-CZ" sz="1800" dirty="0"/>
              <a:t> 1976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Color Perception and the Art of James Turrell">
            <a:extLst>
              <a:ext uri="{FF2B5EF4-FFF2-40B4-BE49-F238E27FC236}">
                <a16:creationId xmlns:a16="http://schemas.microsoft.com/office/drawing/2014/main" id="{60E9DF8D-7611-4985-A829-F855CA10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3921"/>
            <a:ext cx="4199533" cy="275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lor Perception and the Art of James Turrell">
            <a:extLst>
              <a:ext uri="{FF2B5EF4-FFF2-40B4-BE49-F238E27FC236}">
                <a16:creationId xmlns:a16="http://schemas.microsoft.com/office/drawing/2014/main" id="{9AB56C54-A6A3-47A3-8B3E-16E11E05F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64" y="2348880"/>
            <a:ext cx="4497963" cy="304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5898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BFF61F-0ED9-422A-9A1D-BF315E634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světlo&#10;&#10;Popis byl vytvořen automaticky">
            <a:extLst>
              <a:ext uri="{FF2B5EF4-FFF2-40B4-BE49-F238E27FC236}">
                <a16:creationId xmlns:a16="http://schemas.microsoft.com/office/drawing/2014/main" id="{343C4722-B44C-44BF-B855-D60AAC11B7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7" y="116979"/>
            <a:ext cx="4613003" cy="691613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F54B82F-B92E-4842-9333-6A6950C516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9742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959B8F-84C5-4F91-9CB5-8660EF969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John </a:t>
            </a:r>
            <a:r>
              <a:rPr lang="cs-CZ" dirty="0" err="1"/>
              <a:t>McCracken</a:t>
            </a:r>
            <a:r>
              <a:rPr lang="cs-CZ" dirty="0"/>
              <a:t> 1934-2011</a:t>
            </a:r>
          </a:p>
        </p:txBody>
      </p:sp>
      <p:pic>
        <p:nvPicPr>
          <p:cNvPr id="6" name="Zástupný obsah 5" descr="Obsah obrázku patro, interiér, budova, stůl&#10;&#10;Popis byl vytvořen automaticky">
            <a:extLst>
              <a:ext uri="{FF2B5EF4-FFF2-40B4-BE49-F238E27FC236}">
                <a16:creationId xmlns:a16="http://schemas.microsoft.com/office/drawing/2014/main" id="{82B70E87-FA7F-4F81-A9EC-A4C7174A4B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2252"/>
            <a:ext cx="4292022" cy="2412812"/>
          </a:xfrm>
        </p:spPr>
      </p:pic>
      <p:pic>
        <p:nvPicPr>
          <p:cNvPr id="8" name="Zástupný obsah 7" descr="Obsah obrázku patro, interiér, strop, místnost&#10;&#10;Popis byl vytvořen automaticky">
            <a:extLst>
              <a:ext uri="{FF2B5EF4-FFF2-40B4-BE49-F238E27FC236}">
                <a16:creationId xmlns:a16="http://schemas.microsoft.com/office/drawing/2014/main" id="{93053604-A7CC-4173-8C9A-620096DCE9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08190"/>
            <a:ext cx="4579188" cy="3049810"/>
          </a:xfrm>
        </p:spPr>
      </p:pic>
    </p:spTree>
    <p:extLst>
      <p:ext uri="{BB962C8B-B14F-4D97-AF65-F5344CB8AC3E}">
        <p14:creationId xmlns:p14="http://schemas.microsoft.com/office/powerpoint/2010/main" val="170894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549F7-8C9C-494C-943A-AC1307320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vsedě, budova, stůl, velké&#10;&#10;Popis byl vytvořen automaticky">
            <a:extLst>
              <a:ext uri="{FF2B5EF4-FFF2-40B4-BE49-F238E27FC236}">
                <a16:creationId xmlns:a16="http://schemas.microsoft.com/office/drawing/2014/main" id="{2988EED4-9074-40DF-9273-CCBEE6C448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04254"/>
            <a:ext cx="4387771" cy="564949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BF1838-A6B2-45AF-9BD3-063592BACB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556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2818" name="Picture 2" descr="Výsledek obrázku pro 2001 space odyssey monoli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6964165" cy="3140968"/>
          </a:xfrm>
          <a:prstGeom prst="rect">
            <a:avLst/>
          </a:prstGeom>
          <a:noFill/>
        </p:spPr>
      </p:pic>
      <p:pic>
        <p:nvPicPr>
          <p:cNvPr id="162820" name="Picture 4" descr="Výsledek obrázku pro 2001 space odyssey monoli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5675"/>
            <a:ext cx="9144000" cy="3432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7437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411BB-3126-47C7-BD50-6FCA8E8E2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504133-0FB3-4953-92C5-A3549E9AE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404664"/>
            <a:ext cx="7632848" cy="6336704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situování objektu do prostoru (či díla vytvářeného pro konkrétní prostor); </a:t>
            </a:r>
          </a:p>
          <a:p>
            <a:pPr lvl="0"/>
            <a:r>
              <a:rPr lang="cs-CZ" dirty="0"/>
              <a:t>zvýraznění časové dimenze setkání a prožívání díla; </a:t>
            </a:r>
          </a:p>
          <a:p>
            <a:pPr lvl="0"/>
            <a:r>
              <a:rPr lang="cs-CZ" dirty="0"/>
              <a:t>implicitní výzva k uvědomování si vlastního těla a jeho kinestetické a pocitové interakce  </a:t>
            </a:r>
          </a:p>
          <a:p>
            <a:pPr marL="0" lvl="0" indent="0">
              <a:buNone/>
            </a:pPr>
            <a:r>
              <a:rPr lang="cs-CZ" sz="2400" dirty="0"/>
              <a:t>  </a:t>
            </a:r>
            <a:r>
              <a:rPr lang="cs-CZ" sz="2400" i="1" dirty="0"/>
              <a:t>„(…)minimalistická skulptura vyjímá vztahy z díla a přetváří je ve funkci prostoru, světla a divákova  zorného pole. Objekt sám (…) je více reflexivní, protože naše povědomí o sobě samém, nacházejícím se ve stejném prostoru s tímto objektem je silnější než u dřívějších děl, obdařených mnoha vnitřními vztahy.“</a:t>
            </a:r>
            <a:r>
              <a:rPr lang="cs-CZ" sz="2400" dirty="0"/>
              <a:t>  </a:t>
            </a:r>
          </a:p>
          <a:p>
            <a:pPr marL="0" lvl="0" indent="0">
              <a:buNone/>
            </a:pPr>
            <a:r>
              <a:rPr lang="cs-CZ" sz="2000" dirty="0"/>
              <a:t>(Robert Morris, Notes on </a:t>
            </a:r>
            <a:r>
              <a:rPr lang="cs-CZ" sz="2000" dirty="0" err="1"/>
              <a:t>Sculpture</a:t>
            </a:r>
            <a:r>
              <a:rPr lang="cs-CZ" sz="2000" dirty="0"/>
              <a:t> 1966)   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38B7B4-7B77-4E31-901F-A780C2018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60432" y="1600200"/>
            <a:ext cx="226368" cy="4525963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44505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72758-9C54-4A2E-8A95-8EAFE1F8B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hora, příroda, špína&#10;&#10;Popis byl vytvořen automaticky">
            <a:extLst>
              <a:ext uri="{FF2B5EF4-FFF2-40B4-BE49-F238E27FC236}">
                <a16:creationId xmlns:a16="http://schemas.microsoft.com/office/drawing/2014/main" id="{FDA91019-6F28-42A3-B01B-95A6B27190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48880"/>
            <a:ext cx="2869398" cy="4304098"/>
          </a:xfr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E819B7F-69E0-459C-B1A0-828BF853A0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52736"/>
            <a:ext cx="6469168" cy="4032448"/>
          </a:xfrm>
        </p:spPr>
      </p:pic>
    </p:spTree>
    <p:extLst>
      <p:ext uri="{BB962C8B-B14F-4D97-AF65-F5344CB8AC3E}">
        <p14:creationId xmlns:p14="http://schemas.microsoft.com/office/powerpoint/2010/main" val="1336088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err="1"/>
              <a:t>Georg</a:t>
            </a:r>
            <a:r>
              <a:rPr lang="cs-CZ" sz="3200" dirty="0"/>
              <a:t> Karl </a:t>
            </a:r>
            <a:r>
              <a:rPr lang="cs-CZ" sz="3200" dirty="0" err="1"/>
              <a:t>Pfahler</a:t>
            </a:r>
            <a:r>
              <a:rPr lang="cs-CZ" sz="3200" dirty="0"/>
              <a:t> 1926-2002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331640"/>
            <a:ext cx="4038600" cy="47945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800" dirty="0" err="1"/>
              <a:t>Farbraum</a:t>
            </a:r>
            <a:r>
              <a:rPr lang="cs-CZ" sz="1800" dirty="0"/>
              <a:t> objekte</a:t>
            </a:r>
          </a:p>
        </p:txBody>
      </p:sp>
      <p:pic>
        <p:nvPicPr>
          <p:cNvPr id="27650" name="Picture 2" descr="http://upload.wikimedia.org/wikipedia/commons/thumb/8/8f/PfahlerBrunnen1985WUG.jpg/640px-PfahlerBrunnen1985WU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959" y="1352345"/>
            <a:ext cx="3174921" cy="5288683"/>
          </a:xfrm>
          <a:prstGeom prst="rect">
            <a:avLst/>
          </a:prstGeom>
          <a:noFill/>
        </p:spPr>
      </p:pic>
      <p:pic>
        <p:nvPicPr>
          <p:cNvPr id="27652" name="Picture 4" descr="https://d32dm0rphc51dk.cloudfront.net/ySQaYRkeXzmFq2rcE505jA/t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2337555"/>
            <a:ext cx="4187788" cy="4187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Max </a:t>
            </a:r>
            <a:r>
              <a:rPr lang="cs-CZ" sz="3200" dirty="0" err="1"/>
              <a:t>Bill</a:t>
            </a:r>
            <a:r>
              <a:rPr lang="cs-CZ" sz="3200" dirty="0"/>
              <a:t> 1908-1994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8914" name="Picture 2" descr="https://upload.wikimedia.org/wikipedia/commons/c/c7/FFM_Sculpture_Kontinuitaet_2012_Max_Bill_1986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556792"/>
            <a:ext cx="5112568" cy="5112568"/>
          </a:xfrm>
          <a:prstGeom prst="rect">
            <a:avLst/>
          </a:prstGeom>
          <a:noFill/>
        </p:spPr>
      </p:pic>
      <p:pic>
        <p:nvPicPr>
          <p:cNvPr id="38916" name="Picture 4" descr="http://www.culture24.org.uk/asset_arena/5/42/10245/v0_ma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088421"/>
            <a:ext cx="2952328" cy="37789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7890" name="Picture 2" descr="http://caseantiques.com/wp-content/uploads/auctions/oct_16th_auction/273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27727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Postminimalismus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Výstava </a:t>
            </a:r>
            <a:r>
              <a:rPr lang="cs-CZ" dirty="0" err="1"/>
              <a:t>Eccentric</a:t>
            </a:r>
            <a:r>
              <a:rPr lang="cs-CZ" dirty="0"/>
              <a:t> </a:t>
            </a:r>
            <a:r>
              <a:rPr lang="cs-CZ" dirty="0" err="1"/>
              <a:t>abstraction</a:t>
            </a:r>
            <a:r>
              <a:rPr lang="cs-CZ" dirty="0"/>
              <a:t> New York 1966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cs-CZ"/>
          </a:p>
        </p:txBody>
      </p:sp>
      <p:pic>
        <p:nvPicPr>
          <p:cNvPr id="155650" name="Picture 2" descr="Výsledek obrázku pro eccentric abstraction exhibi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4857750" cy="3371851"/>
          </a:xfrm>
          <a:prstGeom prst="rect">
            <a:avLst/>
          </a:prstGeom>
          <a:noFill/>
        </p:spPr>
      </p:pic>
      <p:pic>
        <p:nvPicPr>
          <p:cNvPr id="155652" name="Picture 4" descr="Výsledek obrázku pro eccentric abstraction exhibi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437889"/>
            <a:ext cx="4211960" cy="3420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cs-CZ" dirty="0"/>
              <a:t>Eva </a:t>
            </a:r>
            <a:r>
              <a:rPr lang="cs-CZ" dirty="0" err="1"/>
              <a:t>Hesse</a:t>
            </a:r>
            <a:r>
              <a:rPr lang="cs-CZ" dirty="0"/>
              <a:t> 1936-1970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42" name="Picture 2" descr="https://zoowithoutanimals.files.wordpress.com/2013/04/eva-hes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9" y="908721"/>
            <a:ext cx="4752528" cy="5773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652120" y="1600200"/>
            <a:ext cx="3034680" cy="4525963"/>
          </a:xfrm>
        </p:spPr>
        <p:txBody>
          <a:bodyPr>
            <a:normAutofit fontScale="92500"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1900" dirty="0" err="1"/>
              <a:t>Several</a:t>
            </a:r>
            <a:r>
              <a:rPr lang="cs-CZ" sz="1900" dirty="0"/>
              <a:t> III 1965</a:t>
            </a:r>
          </a:p>
        </p:txBody>
      </p:sp>
      <p:pic>
        <p:nvPicPr>
          <p:cNvPr id="70658" name="Picture 2" descr="https://41.media.tumblr.com/tumblr_lqihr6iD2c1qghk7b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272"/>
            <a:ext cx="4104456" cy="6405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131840" y="1600200"/>
            <a:ext cx="5554960" cy="4525963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sz="2600" dirty="0"/>
          </a:p>
          <a:p>
            <a:pPr>
              <a:buNone/>
            </a:pPr>
            <a:r>
              <a:rPr lang="cs-CZ" sz="1900" dirty="0" err="1"/>
              <a:t>Untitled</a:t>
            </a:r>
            <a:r>
              <a:rPr lang="cs-CZ" sz="1900" dirty="0"/>
              <a:t> </a:t>
            </a:r>
            <a:r>
              <a:rPr lang="cs-CZ" sz="1900" dirty="0" err="1"/>
              <a:t>or</a:t>
            </a:r>
            <a:r>
              <a:rPr lang="cs-CZ" sz="1900" dirty="0"/>
              <a:t> not </a:t>
            </a:r>
            <a:r>
              <a:rPr lang="cs-CZ" sz="1900" dirty="0" err="1"/>
              <a:t>yet</a:t>
            </a:r>
            <a:r>
              <a:rPr lang="cs-CZ" sz="1900" dirty="0"/>
              <a:t> 1966</a:t>
            </a:r>
          </a:p>
        </p:txBody>
      </p:sp>
      <p:pic>
        <p:nvPicPr>
          <p:cNvPr id="71682" name="Picture 2" descr="http://uploads4.wikiart.org/images/eva-hesse/untitled-or-not-yet-1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2067785" cy="6940152"/>
          </a:xfrm>
          <a:prstGeom prst="rect">
            <a:avLst/>
          </a:prstGeom>
          <a:noFill/>
        </p:spPr>
      </p:pic>
      <p:pic>
        <p:nvPicPr>
          <p:cNvPr id="71686" name="Picture 6" descr="http://images.tate.org.uk/sites/default/files/styles/grid-normal-12-cols/public/images/1_eva_hesse_c1959_.jpg?itok=3Re7dJ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736"/>
            <a:ext cx="3810000" cy="3819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A29CAF-C264-43F4-916F-1C889661F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vsedě, kousek, jídlo&#10;&#10;Popis byl vytvořen automaticky">
            <a:extLst>
              <a:ext uri="{FF2B5EF4-FFF2-40B4-BE49-F238E27FC236}">
                <a16:creationId xmlns:a16="http://schemas.microsoft.com/office/drawing/2014/main" id="{A7EC21FB-A902-46AD-B914-B667383BCF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4638"/>
            <a:ext cx="6683956" cy="611337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34A50B-1EE0-4BE0-829B-C666782DC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92280" y="1600200"/>
            <a:ext cx="18722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Stratum</a:t>
            </a:r>
            <a:r>
              <a:rPr lang="cs-CZ" sz="1800" dirty="0"/>
              <a:t> 1967-68</a:t>
            </a:r>
          </a:p>
        </p:txBody>
      </p:sp>
    </p:spTree>
    <p:extLst>
      <p:ext uri="{BB962C8B-B14F-4D97-AF65-F5344CB8AC3E}">
        <p14:creationId xmlns:p14="http://schemas.microsoft.com/office/powerpoint/2010/main" val="34974616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0898" name="Picture 2" descr="https://camel76.files.wordpress.com/2012/12/untitled-by-eva-hes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7506364" cy="604867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83568" y="638132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Connection</a:t>
            </a:r>
            <a:r>
              <a:rPr lang="cs-CZ" dirty="0"/>
              <a:t> 1969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/>
          <a:lstStyle/>
          <a:p>
            <a:r>
              <a:rPr lang="cs-CZ" dirty="0"/>
              <a:t>Dan Flavin 1933-96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6" name="Picture 4" descr="Vladimir Tatlin. Cover of Pamiatnik III Internatsionala by Nikolai Punin. 19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988840"/>
            <a:ext cx="2771775" cy="3514726"/>
          </a:xfrm>
          <a:prstGeom prst="rect">
            <a:avLst/>
          </a:prstGeom>
          <a:noFill/>
        </p:spPr>
      </p:pic>
      <p:pic>
        <p:nvPicPr>
          <p:cNvPr id="28678" name="Picture 6" descr="http://www.tate.org.uk/art/images/work/T/T01/T01323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2520280" cy="6594804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3347864" y="623731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Monument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V</a:t>
            </a:r>
            <a:r>
              <a:rPr lang="cs-CZ" dirty="0"/>
              <a:t>.</a:t>
            </a:r>
            <a:r>
              <a:rPr lang="cs-CZ" dirty="0" err="1"/>
              <a:t>Tatlin</a:t>
            </a:r>
            <a:r>
              <a:rPr lang="cs-CZ" dirty="0"/>
              <a:t> 1964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6844E2-D043-4E02-87AF-4E3313E7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obrazovka, televizor, vpředu, vsedě&#10;&#10;Popis byl vytvořen automaticky">
            <a:extLst>
              <a:ext uri="{FF2B5EF4-FFF2-40B4-BE49-F238E27FC236}">
                <a16:creationId xmlns:a16="http://schemas.microsoft.com/office/drawing/2014/main" id="{57536917-2DF4-47D2-92EB-1900D5DA81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8239371" cy="549494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54B222-E7A7-433B-8E0B-0DE62DB6C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0232" y="1600200"/>
            <a:ext cx="2026568" cy="51180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Right</a:t>
            </a:r>
            <a:r>
              <a:rPr lang="cs-CZ" sz="1800" dirty="0"/>
              <a:t> </a:t>
            </a:r>
            <a:r>
              <a:rPr lang="cs-CZ" sz="1800" dirty="0" err="1"/>
              <a:t>after</a:t>
            </a:r>
            <a:r>
              <a:rPr lang="cs-CZ" sz="1800" dirty="0"/>
              <a:t> 1969</a:t>
            </a:r>
          </a:p>
        </p:txBody>
      </p:sp>
    </p:spTree>
    <p:extLst>
      <p:ext uri="{BB962C8B-B14F-4D97-AF65-F5344CB8AC3E}">
        <p14:creationId xmlns:p14="http://schemas.microsoft.com/office/powerpoint/2010/main" val="20715094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76256" y="1600200"/>
            <a:ext cx="1810544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1800" dirty="0" err="1"/>
              <a:t>Contingent</a:t>
            </a:r>
            <a:r>
              <a:rPr lang="cs-CZ" sz="1800" dirty="0"/>
              <a:t> 1969</a:t>
            </a:r>
          </a:p>
        </p:txBody>
      </p:sp>
      <p:pic>
        <p:nvPicPr>
          <p:cNvPr id="68610" name="Picture 2" descr="http://nga.gov.au/international/Catalogue/Images/LRG/49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4638"/>
            <a:ext cx="6423683" cy="6006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2466" name="Picture 2" descr="https://classconnection.s3.amazonaws.com/109/flashcards/828109/jpg/contingent1335725469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037" y="274638"/>
            <a:ext cx="7986122" cy="6376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9634" name="Picture 2" descr="https://c1.staticflickr.com/1/7/13923933_a234931156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59881" cy="5112568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83568" y="5805264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Repetitition</a:t>
            </a:r>
            <a:r>
              <a:rPr lang="cs-CZ" dirty="0"/>
              <a:t> </a:t>
            </a:r>
            <a:r>
              <a:rPr lang="cs-CZ" dirty="0" err="1"/>
              <a:t>Nineteen</a:t>
            </a:r>
            <a:r>
              <a:rPr lang="cs-CZ" dirty="0"/>
              <a:t> III</a:t>
            </a:r>
          </a:p>
        </p:txBody>
      </p:sp>
      <p:pic>
        <p:nvPicPr>
          <p:cNvPr id="72706" name="Picture 2" descr="http://www.kalindipaints.com/uploads/1/5/5/1/15515106/3604415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838511"/>
            <a:ext cx="3059832" cy="2019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16216" y="1600200"/>
            <a:ext cx="2627784" cy="4925144"/>
          </a:xfrm>
        </p:spPr>
        <p:txBody>
          <a:bodyPr>
            <a:normAutofit/>
          </a:bodyPr>
          <a:lstStyle/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1800" dirty="0" err="1"/>
              <a:t>Untitled</a:t>
            </a:r>
            <a:r>
              <a:rPr lang="cs-CZ" sz="1800" dirty="0"/>
              <a:t> 1970</a:t>
            </a:r>
          </a:p>
        </p:txBody>
      </p:sp>
      <p:sp>
        <p:nvSpPr>
          <p:cNvPr id="5" name="Obdélník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http://www.</a:t>
            </a:r>
            <a:r>
              <a:rPr lang="cs-CZ" dirty="0" err="1"/>
              <a:t>mnuchingallery.com</a:t>
            </a:r>
            <a:r>
              <a:rPr lang="cs-CZ" dirty="0"/>
              <a:t>/</a:t>
            </a:r>
            <a:r>
              <a:rPr lang="cs-CZ" dirty="0" err="1"/>
              <a:t>exhibitions</a:t>
            </a:r>
            <a:r>
              <a:rPr lang="cs-CZ" dirty="0"/>
              <a:t>/</a:t>
            </a:r>
            <a:r>
              <a:rPr lang="cs-CZ" dirty="0" err="1"/>
              <a:t>donald</a:t>
            </a:r>
            <a:r>
              <a:rPr lang="cs-CZ" dirty="0"/>
              <a:t>-</a:t>
            </a:r>
            <a:r>
              <a:rPr lang="cs-CZ" dirty="0" err="1"/>
              <a:t>judd</a:t>
            </a:r>
            <a:endParaRPr lang="cs-CZ" dirty="0"/>
          </a:p>
        </p:txBody>
      </p:sp>
      <p:pic>
        <p:nvPicPr>
          <p:cNvPr id="63490" name="Picture 2" descr="http://diannetalley.com/blog/wp-content/uploads/2012/01/saletnik_fig1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"/>
            <a:ext cx="6624736" cy="6859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04248" y="1600200"/>
            <a:ext cx="2339752" cy="4525963"/>
          </a:xfrm>
        </p:spPr>
        <p:txBody>
          <a:bodyPr/>
          <a:lstStyle/>
          <a:p>
            <a:pPr>
              <a:buNone/>
            </a:pPr>
            <a:r>
              <a:rPr lang="cs-CZ" dirty="0">
                <a:hlinkClick r:id="rId2"/>
              </a:rPr>
              <a:t>https://www.youtube.com/watch?v=d8OYANo8Sdg</a:t>
            </a:r>
            <a:endParaRPr lang="cs-CZ" dirty="0"/>
          </a:p>
          <a:p>
            <a:endParaRPr lang="cs-CZ" dirty="0"/>
          </a:p>
        </p:txBody>
      </p:sp>
      <p:pic>
        <p:nvPicPr>
          <p:cNvPr id="76804" name="Picture 4" descr="https://thefineartofabjection.files.wordpress.com/2015/02/untitled-by-eva-hes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8"/>
            <a:ext cx="6523389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7F4047-4FE6-4D61-8BEA-9DF34441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A563420-A6C7-455A-BAFC-B67B75654F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8" y="753011"/>
            <a:ext cx="4640809" cy="589309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E00CA5-AD16-42B2-AFC1-B521B8497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461228"/>
            <a:ext cx="4038600" cy="5664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err="1"/>
              <a:t>Unitled</a:t>
            </a:r>
            <a:r>
              <a:rPr lang="cs-CZ" sz="1800" dirty="0"/>
              <a:t> 1967-69</a:t>
            </a:r>
          </a:p>
        </p:txBody>
      </p:sp>
      <p:pic>
        <p:nvPicPr>
          <p:cNvPr id="8" name="Obrázek 7" descr="Obsah obrázku okno, staré, voda, fotka&#10;&#10;Popis byl vytvořen automaticky">
            <a:extLst>
              <a:ext uri="{FF2B5EF4-FFF2-40B4-BE49-F238E27FC236}">
                <a16:creationId xmlns:a16="http://schemas.microsoft.com/office/drawing/2014/main" id="{C9DC3D61-277A-4D64-B986-43CD2A750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74" y="1604228"/>
            <a:ext cx="4038600" cy="505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822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Yayoi</a:t>
            </a:r>
            <a:r>
              <a:rPr lang="cs-CZ" dirty="0"/>
              <a:t> </a:t>
            </a:r>
            <a:r>
              <a:rPr lang="cs-CZ" dirty="0" err="1"/>
              <a:t>Kusama</a:t>
            </a:r>
            <a:r>
              <a:rPr lang="cs-CZ" dirty="0"/>
              <a:t> 1929-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http://www.yukfun.co.uk/wp-content/uploads/2015/06/DSC_0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256" y="692697"/>
            <a:ext cx="8818307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00" name="Picture 4" descr="https://helenwalters.files.wordpress.com/2010/11/img_0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1561" cy="7704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7042" name="Picture 2" descr="http://interactive.qag.qld.gov.au/looknowseeforever/images/artworks-images/flowersthatbloom-Hz-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43" y="332656"/>
            <a:ext cx="8788885" cy="58494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90101"/>
            <a:ext cx="2199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http://www.kunstundkosmos.de/Bildende-Kunst/Flavin_Pinakothek.jpg-for-web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6096000" cy="3219451"/>
          </a:xfrm>
          <a:prstGeom prst="rect">
            <a:avLst/>
          </a:prstGeom>
          <a:noFill/>
        </p:spPr>
      </p:pic>
      <p:pic>
        <p:nvPicPr>
          <p:cNvPr id="1029" name="Picture 5" descr="https://i.warosu.org/data/fa/img/0106/80/1449425477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427218"/>
            <a:ext cx="4824536" cy="3430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8066" name="Picture 2" descr="Original Creators: &amp;#34;The Princess Of Polka Dots&amp;#34; Yayoi Kusa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577816" cy="571282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11560" y="6021288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https://www.youtube.com/watch?v=n6wnhLqJqVE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production.slashmedias.com/media_attachments/images/000/003/842/05_orig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7488832" cy="603321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39552" y="630932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Accumulation</a:t>
            </a:r>
            <a:r>
              <a:rPr lang="cs-CZ" dirty="0"/>
              <a:t> no. 1, 1962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41.media.tumblr.com/tumblr_m6yryn43VJ1rsbjfio1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748464" cy="656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dirty="0"/>
              <a:t>Výstava </a:t>
            </a:r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Structures</a:t>
            </a:r>
            <a:endParaRPr lang="cs-CZ" dirty="0"/>
          </a:p>
          <a:p>
            <a:pPr>
              <a:buNone/>
            </a:pPr>
            <a:r>
              <a:rPr lang="cs-CZ" dirty="0"/>
              <a:t>New York 1966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4626" name="Picture 2" descr="Výsledek obrázku pro primary structures exhibi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5292080" cy="3865968"/>
          </a:xfrm>
          <a:prstGeom prst="rect">
            <a:avLst/>
          </a:prstGeom>
          <a:noFill/>
        </p:spPr>
      </p:pic>
      <p:pic>
        <p:nvPicPr>
          <p:cNvPr id="154628" name="Picture 4" descr="Výsledek obrázku pro primary structures exhibi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50952"/>
            <a:ext cx="4211960" cy="3307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485</Words>
  <Application>Microsoft Office PowerPoint</Application>
  <PresentationFormat>Předvádění na obrazovce (4:3)</PresentationFormat>
  <Paragraphs>445</Paragraphs>
  <Slides>82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85" baseType="lpstr">
      <vt:lpstr>Arial</vt:lpstr>
      <vt:lpstr>Calibri</vt:lpstr>
      <vt:lpstr>Motiv sady Office</vt:lpstr>
      <vt:lpstr>Minimalismus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Dan Flavin 1933-96</vt:lpstr>
      <vt:lpstr>Prezentace aplikace PowerPoint</vt:lpstr>
      <vt:lpstr>Prezentace aplikace PowerPoint</vt:lpstr>
      <vt:lpstr>Robert Morris   1931-2018 </vt:lpstr>
      <vt:lpstr>Prezentace aplikace PowerPoint</vt:lpstr>
      <vt:lpstr> </vt:lpstr>
      <vt:lpstr>Prezentace aplikace PowerPoint</vt:lpstr>
      <vt:lpstr>Prezentace aplikace PowerPoint</vt:lpstr>
      <vt:lpstr>Continuous project altered daily 1969  </vt:lpstr>
      <vt:lpstr>Tony Smith 1912-80</vt:lpstr>
      <vt:lpstr> </vt:lpstr>
      <vt:lpstr>Prezentace aplikace PowerPoint</vt:lpstr>
      <vt:lpstr>Prezentace aplikace PowerPoint</vt:lpstr>
      <vt:lpstr>Prezentace aplikace PowerPoint</vt:lpstr>
      <vt:lpstr>Donald Judd 1928-1994</vt:lpstr>
      <vt:lpstr>Prezentace aplikace PowerPoint</vt:lpstr>
      <vt:lpstr>Prezentace aplikace PowerPoint</vt:lpstr>
      <vt:lpstr> </vt:lpstr>
      <vt:lpstr>Prezentace aplikace PowerPoint</vt:lpstr>
      <vt:lpstr>Carl Andre 1935-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Richard Serra (1939-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Sol Lewitt 1928-2007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Walter de Maria 1935 - 2013</vt:lpstr>
      <vt:lpstr> </vt:lpstr>
      <vt:lpstr>Prezentace aplikace PowerPoint</vt:lpstr>
      <vt:lpstr>Light and Space movement </vt:lpstr>
      <vt:lpstr>Larry Bell 1939 - </vt:lpstr>
      <vt:lpstr>Prezentace aplikace PowerPoint</vt:lpstr>
      <vt:lpstr>Robert Irwin 1928 - </vt:lpstr>
      <vt:lpstr>James Turrell 1943-</vt:lpstr>
      <vt:lpstr>James Turrell </vt:lpstr>
      <vt:lpstr>Prezentace aplikace PowerPoint</vt:lpstr>
      <vt:lpstr>John McCracken 1934-2011</vt:lpstr>
      <vt:lpstr>Prezentace aplikace PowerPoint</vt:lpstr>
      <vt:lpstr>Prezentace aplikace PowerPoint</vt:lpstr>
      <vt:lpstr>Prezentace aplikace PowerPoint</vt:lpstr>
      <vt:lpstr>Georg Karl Pfahler 1926-2002</vt:lpstr>
      <vt:lpstr>Max Bill 1908-1994</vt:lpstr>
      <vt:lpstr> </vt:lpstr>
      <vt:lpstr>Postminimalismus</vt:lpstr>
      <vt:lpstr>Eva Hesse 1936-1970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Yayoi Kusama 1929-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Ladislav Kesner</dc:creator>
  <cp:lastModifiedBy>Ladislav Kesner</cp:lastModifiedBy>
  <cp:revision>149</cp:revision>
  <dcterms:created xsi:type="dcterms:W3CDTF">2016-02-24T18:05:00Z</dcterms:created>
  <dcterms:modified xsi:type="dcterms:W3CDTF">2020-12-07T08:53:08Z</dcterms:modified>
</cp:coreProperties>
</file>