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4" r:id="rId3"/>
    <p:sldId id="261" r:id="rId4"/>
    <p:sldId id="257" r:id="rId5"/>
    <p:sldId id="264" r:id="rId6"/>
    <p:sldId id="263" r:id="rId7"/>
    <p:sldId id="258" r:id="rId8"/>
    <p:sldId id="259" r:id="rId9"/>
    <p:sldId id="260" r:id="rId10"/>
    <p:sldId id="262" r:id="rId11"/>
    <p:sldId id="298" r:id="rId12"/>
    <p:sldId id="310" r:id="rId13"/>
    <p:sldId id="293" r:id="rId14"/>
    <p:sldId id="294" r:id="rId15"/>
    <p:sldId id="303" r:id="rId16"/>
    <p:sldId id="269" r:id="rId17"/>
    <p:sldId id="300" r:id="rId18"/>
    <p:sldId id="311" r:id="rId19"/>
    <p:sldId id="309" r:id="rId20"/>
    <p:sldId id="305" r:id="rId21"/>
    <p:sldId id="299" r:id="rId22"/>
    <p:sldId id="291" r:id="rId23"/>
    <p:sldId id="265" r:id="rId24"/>
    <p:sldId id="290" r:id="rId25"/>
    <p:sldId id="301" r:id="rId26"/>
    <p:sldId id="272" r:id="rId27"/>
    <p:sldId id="295" r:id="rId28"/>
    <p:sldId id="296" r:id="rId29"/>
    <p:sldId id="268" r:id="rId30"/>
    <p:sldId id="297" r:id="rId31"/>
    <p:sldId id="270" r:id="rId32"/>
    <p:sldId id="271" r:id="rId33"/>
    <p:sldId id="304" r:id="rId34"/>
    <p:sldId id="313" r:id="rId35"/>
    <p:sldId id="276" r:id="rId36"/>
    <p:sldId id="286" r:id="rId37"/>
    <p:sldId id="277" r:id="rId38"/>
    <p:sldId id="284" r:id="rId39"/>
    <p:sldId id="287" r:id="rId40"/>
    <p:sldId id="266" r:id="rId41"/>
    <p:sldId id="278" r:id="rId42"/>
    <p:sldId id="279" r:id="rId43"/>
    <p:sldId id="285" r:id="rId44"/>
    <p:sldId id="288" r:id="rId45"/>
    <p:sldId id="289" r:id="rId46"/>
    <p:sldId id="267" r:id="rId47"/>
    <p:sldId id="306" r:id="rId48"/>
    <p:sldId id="274" r:id="rId49"/>
    <p:sldId id="275" r:id="rId50"/>
    <p:sldId id="273" r:id="rId51"/>
    <p:sldId id="312" r:id="rId52"/>
    <p:sldId id="307" r:id="rId53"/>
    <p:sldId id="308" r:id="rId54"/>
    <p:sldId id="315" r:id="rId5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1871" autoAdjust="0"/>
    <p:restoredTop sz="94660"/>
  </p:normalViewPr>
  <p:slideViewPr>
    <p:cSldViewPr snapToGrid="0">
      <p:cViewPr varScale="1">
        <p:scale>
          <a:sx n="77" d="100"/>
          <a:sy n="77" d="100"/>
        </p:scale>
        <p:origin x="114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03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4A0A8C-8FAE-4A5F-BEC0-A906D00CC6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F499520-83AC-4842-A0BE-1A760F114D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CFEDF6-8A48-409D-B9F9-EFD7F909C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BF56-2FF4-4B53-8807-DE2012AF66A2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90212B-C0F3-4190-9DB5-395A989CF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F4D2396-C17B-4511-B85E-93A4C1A43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1C9C-1D9E-43FE-AF20-D118654B9A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617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C52975-B985-4927-85D9-8DE47EAC4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F99FE66-EE5E-4C1E-BC59-30670D5B32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914AA2D-ACF7-44E7-AF1C-E8C4755B8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BF56-2FF4-4B53-8807-DE2012AF66A2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DAD3B74-3FD5-47F2-A8D3-00D3B0EC4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41A279-96B9-4B28-9BD1-D6760C64B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1C9C-1D9E-43FE-AF20-D118654B9A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5021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2AAF003-7D46-4428-85D7-93E75D720F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FCA5489-BF8F-4F1E-9DFE-75B8E3E39F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0FC1032-CC2C-4660-B121-23C6F3E3B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BF56-2FF4-4B53-8807-DE2012AF66A2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B129D21-B0BC-4419-9869-8BFF38EF6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1C5F441-A96F-41E7-8646-2DF51C803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1C9C-1D9E-43FE-AF20-D118654B9A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7895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04868B-CE01-4FD1-9988-ECB13F2A5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E9B27A-F482-43D7-A792-65257B973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C9DD8C9-F8BF-466D-8998-561B75069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BF56-2FF4-4B53-8807-DE2012AF66A2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848715-7D80-4D1B-9D5A-9EA95EA57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3089936-6ABC-426F-9CDF-FB7E057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1C9C-1D9E-43FE-AF20-D118654B9A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0068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E5CE01-1B41-46D8-88F3-D226DE557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E7E268D-8F61-4672-8AAA-A65B55166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A46610D-F8A8-4536-9AB6-1940235F6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BF56-2FF4-4B53-8807-DE2012AF66A2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1A50EC7-33E2-42A8-B3DB-E868A7ED3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243068-F0B7-4249-AE60-EB8F11AF4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1C9C-1D9E-43FE-AF20-D118654B9A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2139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F6755D-7E97-49C8-B533-8D727790D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1EC4D0-DBA0-4421-AFE3-6AA88CB605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EEBEEEC-9312-461D-9AEF-7AC63AB41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3669FF4-E410-4456-B5F9-31272BB6E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BF56-2FF4-4B53-8807-DE2012AF66A2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5AED15D-D738-4D00-AA60-D0ECEA697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986BFB1-596F-4828-882A-44832548F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1C9C-1D9E-43FE-AF20-D118654B9A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7079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27B5F4-D111-4CE2-A9BC-120F465CA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4B7A7B1-C597-4F70-9385-50FDCECC4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8B3B28E-0DD2-4A8D-A992-2ADF5DBB4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A39A0C7-8190-4FBE-BD08-929DBA5739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6BA5C24-DD92-4CEC-95D4-784A8D68A6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E28C6CF-1B3F-4B50-85A6-668B6B4F4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BF56-2FF4-4B53-8807-DE2012AF66A2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533AD76-658C-4B0C-B7D7-B618D05FF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F8E2CF1-DB17-4B1A-A7CB-E14FC6BB0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1C9C-1D9E-43FE-AF20-D118654B9A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7002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8775AC-93C6-4A3B-AD62-EB7ACE0CF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CBC511B-440C-4AAE-9D74-D4A0F4A9D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BF56-2FF4-4B53-8807-DE2012AF66A2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21E64B9-7E2E-46C5-852A-F15EFCD1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45D0743-D8F3-418A-B7F3-9E7071CD9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1C9C-1D9E-43FE-AF20-D118654B9A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3015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7814E35-D5FF-418E-83D1-FB8220A00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BF56-2FF4-4B53-8807-DE2012AF66A2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DE9714C-F842-400A-8CE5-D1AB482EF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F6CB23F-B09D-4B0B-9119-B671B01A2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1C9C-1D9E-43FE-AF20-D118654B9A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2792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0B9911-3E82-4114-BD26-7E41C9E48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5624BF-8D16-4385-917D-88D753792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0C2CB25-6DD8-430F-A310-28234978E8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1DE1FD1-003F-4E94-8ACA-C3A058DA0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BF56-2FF4-4B53-8807-DE2012AF66A2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180519D-F48B-479D-B496-387D620FD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4950CA1-6C0F-48CF-A219-FD34F5F0B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1C9C-1D9E-43FE-AF20-D118654B9A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3169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834E03-F607-48CC-B1CA-241799B21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BCA40F9-3AA1-4C49-91ED-9D1E6D11AC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6D59AFF-791B-4662-9AD4-D787B0FE45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20B744A-0773-48EF-94D1-2AB46A8AE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2BF56-2FF4-4B53-8807-DE2012AF66A2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A867619-A443-450F-B707-E9959EA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23EEAAF-50F5-4F3D-A9FE-2FC6B9103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1C9C-1D9E-43FE-AF20-D118654B9A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5515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E08E4EB-07AD-45EC-83A4-22BA1925A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0236FE7-C96B-4612-867E-3DD9245BAA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E735A5C-5E09-4F20-A2BA-75E5A159EC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2BF56-2FF4-4B53-8807-DE2012AF66A2}" type="datetimeFigureOut">
              <a:rPr lang="cs-CZ" smtClean="0"/>
              <a:t>19.10.2020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EBA82E8-6A2C-43F4-A660-165E6A3AC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1F31E28-C82C-46BF-A0EF-F4C96D0624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C1C9C-1D9E-43FE-AF20-D118654B9A6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6644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sfmoma.org/watch/jackson-pollock-paintings-have-a-life-of-their-own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01A146-C318-4CA8-A070-95A1661C3B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Abstraktní expresionismus</a:t>
            </a:r>
            <a:br>
              <a:rPr lang="cs-CZ" dirty="0"/>
            </a:br>
            <a:r>
              <a:rPr lang="cs-CZ" dirty="0"/>
              <a:t>Akční malba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70440DD-21AD-4CFC-85ED-38F02BC587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5338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C063C5-BD5E-4EF6-8BFE-035E3E176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obsah 5" descr="Obsah obrázku zakryté, graffiti, malování, tkanina&#10;&#10;Popis byl vytvořen automaticky">
            <a:extLst>
              <a:ext uri="{FF2B5EF4-FFF2-40B4-BE49-F238E27FC236}">
                <a16:creationId xmlns:a16="http://schemas.microsoft.com/office/drawing/2014/main" id="{AFB05D78-B794-4CDD-8F29-BD95310A8A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9" y="1001485"/>
            <a:ext cx="5592040" cy="416798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957A489-62DA-4819-9AB8-F8E7D721BEB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 descr="Obsah obrázku hračka, zakryté, pes, narozeniny&#10;&#10;Popis byl vytvořen automaticky">
            <a:extLst>
              <a:ext uri="{FF2B5EF4-FFF2-40B4-BE49-F238E27FC236}">
                <a16:creationId xmlns:a16="http://schemas.microsoft.com/office/drawing/2014/main" id="{2D858C6E-BF11-442B-8F06-97D4F7D386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531" y="681037"/>
            <a:ext cx="6229469" cy="483303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35F1E43-9AEA-4D4A-9D6C-26CA8AE3108F}"/>
              </a:ext>
            </a:extLst>
          </p:cNvPr>
          <p:cNvSpPr txBox="1"/>
          <p:nvPr/>
        </p:nvSpPr>
        <p:spPr>
          <a:xfrm>
            <a:off x="320634" y="5854535"/>
            <a:ext cx="9987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The Liver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Cock´s</a:t>
            </a:r>
            <a:r>
              <a:rPr lang="cs-CZ" dirty="0"/>
              <a:t> Comb 1944                                                                           Agonie 1947</a:t>
            </a:r>
          </a:p>
        </p:txBody>
      </p:sp>
    </p:spTree>
    <p:extLst>
      <p:ext uri="{BB962C8B-B14F-4D97-AF65-F5344CB8AC3E}">
        <p14:creationId xmlns:p14="http://schemas.microsoft.com/office/powerpoint/2010/main" val="3612657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71F4A5-C105-4854-91CA-185A3F3EA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6" y="365125"/>
            <a:ext cx="6614556" cy="786781"/>
          </a:xfrm>
        </p:spPr>
        <p:txBody>
          <a:bodyPr/>
          <a:lstStyle/>
          <a:p>
            <a:r>
              <a:rPr lang="cs-CZ" dirty="0"/>
              <a:t> William </a:t>
            </a:r>
            <a:r>
              <a:rPr lang="cs-CZ" dirty="0" err="1"/>
              <a:t>Baziotes</a:t>
            </a:r>
            <a:r>
              <a:rPr lang="cs-CZ" dirty="0"/>
              <a:t>    1912-63</a:t>
            </a:r>
          </a:p>
        </p:txBody>
      </p:sp>
      <p:pic>
        <p:nvPicPr>
          <p:cNvPr id="6" name="Zástupný obsah 5" descr="Obsah obrázku pták, dort, zelená, malované&#10;&#10;Popis byl vytvořen automaticky">
            <a:extLst>
              <a:ext uri="{FF2B5EF4-FFF2-40B4-BE49-F238E27FC236}">
                <a16:creationId xmlns:a16="http://schemas.microsoft.com/office/drawing/2014/main" id="{246B1B14-DB37-4FF0-A987-04CD9B0CE6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" y="168791"/>
            <a:ext cx="5238275" cy="631513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9DA801A-5220-4B66-8119-76F22DBC1A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8934" y="1825625"/>
            <a:ext cx="4584865" cy="4351338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800" dirty="0" err="1"/>
              <a:t>Cyclops</a:t>
            </a:r>
            <a:r>
              <a:rPr lang="cs-CZ" sz="1800" dirty="0"/>
              <a:t> 1947</a:t>
            </a:r>
          </a:p>
        </p:txBody>
      </p:sp>
    </p:spTree>
    <p:extLst>
      <p:ext uri="{BB962C8B-B14F-4D97-AF65-F5344CB8AC3E}">
        <p14:creationId xmlns:p14="http://schemas.microsoft.com/office/powerpoint/2010/main" val="1795739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C9E68E-8039-460B-A573-8F0158791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fotka, malované, malování&#10;&#10;Popis byl vytvořen automaticky">
            <a:extLst>
              <a:ext uri="{FF2B5EF4-FFF2-40B4-BE49-F238E27FC236}">
                <a16:creationId xmlns:a16="http://schemas.microsoft.com/office/drawing/2014/main" id="{A4B06B20-6D66-4300-AEE1-A6A384CB0D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80" y="66792"/>
            <a:ext cx="5645685" cy="672441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29D40BF-C80B-4C6A-ABB0-6C3B78CEA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73936" y="1825625"/>
            <a:ext cx="3479864" cy="4351338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sz="1800" dirty="0" err="1"/>
              <a:t>Congo</a:t>
            </a:r>
            <a:r>
              <a:rPr lang="cs-CZ" sz="1800" dirty="0"/>
              <a:t> 1954</a:t>
            </a:r>
          </a:p>
        </p:txBody>
      </p:sp>
    </p:spTree>
    <p:extLst>
      <p:ext uri="{BB962C8B-B14F-4D97-AF65-F5344CB8AC3E}">
        <p14:creationId xmlns:p14="http://schemas.microsoft.com/office/powerpoint/2010/main" val="4178917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EF8187-72F7-4CAD-8915-937FBEE48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3298" y="365125"/>
            <a:ext cx="5828785" cy="1325563"/>
          </a:xfrm>
        </p:spPr>
        <p:txBody>
          <a:bodyPr/>
          <a:lstStyle/>
          <a:p>
            <a:r>
              <a:rPr lang="cs-CZ" dirty="0"/>
              <a:t>Jackson </a:t>
            </a:r>
            <a:r>
              <a:rPr lang="cs-CZ" dirty="0" err="1"/>
              <a:t>Pollock</a:t>
            </a:r>
            <a:endParaRPr lang="cs-CZ" dirty="0"/>
          </a:p>
        </p:txBody>
      </p:sp>
      <p:pic>
        <p:nvPicPr>
          <p:cNvPr id="6" name="Zástupný obsah 5" descr="Obsah obrázku interiér, zdobené, malované, dort&#10;&#10;Popis byl vytvořen automaticky">
            <a:extLst>
              <a:ext uri="{FF2B5EF4-FFF2-40B4-BE49-F238E27FC236}">
                <a16:creationId xmlns:a16="http://schemas.microsoft.com/office/drawing/2014/main" id="{02EB5982-A3F7-4C48-96B3-C89E2A0684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8" y="1"/>
            <a:ext cx="5909623" cy="676545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F2DE89E-B919-43D7-A935-262CB1BE1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31480" y="1825625"/>
            <a:ext cx="2922319" cy="4351338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Bird</a:t>
            </a:r>
            <a:r>
              <a:rPr lang="cs-CZ" sz="1800" dirty="0"/>
              <a:t> 1938-41</a:t>
            </a:r>
          </a:p>
        </p:txBody>
      </p:sp>
    </p:spTree>
    <p:extLst>
      <p:ext uri="{BB962C8B-B14F-4D97-AF65-F5344CB8AC3E}">
        <p14:creationId xmlns:p14="http://schemas.microsoft.com/office/powerpoint/2010/main" val="2450319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82FE35-0543-43BA-BD66-A2DFE2A50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C770D8F-ED24-461E-A4D5-CE62649744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25838" y="1825625"/>
            <a:ext cx="352796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Moon</a:t>
            </a:r>
            <a:r>
              <a:rPr lang="cs-CZ" sz="1800" dirty="0"/>
              <a:t> </a:t>
            </a:r>
            <a:r>
              <a:rPr lang="cs-CZ" sz="1800" dirty="0" err="1"/>
              <a:t>Woman</a:t>
            </a:r>
            <a:r>
              <a:rPr lang="cs-CZ" sz="1800" dirty="0"/>
              <a:t>  </a:t>
            </a:r>
            <a:r>
              <a:rPr lang="cs-CZ" sz="1800" dirty="0" err="1"/>
              <a:t>Cuts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Circle1942</a:t>
            </a:r>
          </a:p>
        </p:txBody>
      </p:sp>
      <p:pic>
        <p:nvPicPr>
          <p:cNvPr id="7" name="Zástupný obsah 6" descr="Obsah obrázku modrá, vsedě, stůl, zdobené&#10;&#10;Popis byl vytvořen automaticky">
            <a:extLst>
              <a:ext uri="{FF2B5EF4-FFF2-40B4-BE49-F238E27FC236}">
                <a16:creationId xmlns:a16="http://schemas.microsoft.com/office/drawing/2014/main" id="{C16740F0-428A-496D-ADC5-5961154FAC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" y="117248"/>
            <a:ext cx="6344145" cy="6623504"/>
          </a:xfrm>
        </p:spPr>
      </p:pic>
    </p:spTree>
    <p:extLst>
      <p:ext uri="{BB962C8B-B14F-4D97-AF65-F5344CB8AC3E}">
        <p14:creationId xmlns:p14="http://schemas.microsoft.com/office/powerpoint/2010/main" val="1052037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461703-41E5-4C84-B9DF-F977A43C3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kreslení&#10;&#10;Popis byl vytvořen automaticky">
            <a:extLst>
              <a:ext uri="{FF2B5EF4-FFF2-40B4-BE49-F238E27FC236}">
                <a16:creationId xmlns:a16="http://schemas.microsoft.com/office/drawing/2014/main" id="{B1981D42-2FEB-41C2-91AE-C45656D74C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57" y="249382"/>
            <a:ext cx="9536504" cy="590203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89D7AC9-23EB-430B-92DF-F0B44239C3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92738" y="1825625"/>
            <a:ext cx="2661062" cy="48661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She</a:t>
            </a:r>
            <a:r>
              <a:rPr lang="cs-CZ" sz="1800" dirty="0"/>
              <a:t> </a:t>
            </a:r>
            <a:r>
              <a:rPr lang="cs-CZ" sz="1800" dirty="0" err="1"/>
              <a:t>wolf</a:t>
            </a:r>
            <a:r>
              <a:rPr lang="cs-CZ" sz="1800" dirty="0"/>
              <a:t> 1943</a:t>
            </a:r>
          </a:p>
        </p:txBody>
      </p:sp>
    </p:spTree>
    <p:extLst>
      <p:ext uri="{BB962C8B-B14F-4D97-AF65-F5344CB8AC3E}">
        <p14:creationId xmlns:p14="http://schemas.microsoft.com/office/powerpoint/2010/main" val="2647555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F9AF85-DB9A-4A26-85A1-3A75DFA3C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28990"/>
          </a:xfrm>
        </p:spPr>
        <p:txBody>
          <a:bodyPr>
            <a:normAutofit fontScale="90000"/>
          </a:bodyPr>
          <a:lstStyle/>
          <a:p>
            <a:r>
              <a:rPr lang="cs-CZ" dirty="0"/>
              <a:t>Jackson </a:t>
            </a:r>
            <a:r>
              <a:rPr lang="cs-CZ" dirty="0" err="1"/>
              <a:t>Pollock</a:t>
            </a:r>
            <a:r>
              <a:rPr lang="cs-CZ" dirty="0"/>
              <a:t> 1912-1956</a:t>
            </a:r>
          </a:p>
        </p:txBody>
      </p:sp>
      <p:pic>
        <p:nvPicPr>
          <p:cNvPr id="6" name="Zástupný obsah 5" descr="Obsah obrázku okno&#10;&#10;Popis byl vytvořen automaticky">
            <a:extLst>
              <a:ext uri="{FF2B5EF4-FFF2-40B4-BE49-F238E27FC236}">
                <a16:creationId xmlns:a16="http://schemas.microsoft.com/office/drawing/2014/main" id="{F2CB5B21-F368-4B9A-BA57-B84F4522F9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56" y="1270660"/>
            <a:ext cx="6436444" cy="4283300"/>
          </a:xfrm>
        </p:spPr>
      </p:pic>
      <p:pic>
        <p:nvPicPr>
          <p:cNvPr id="8" name="Zástupný obsah 7" descr="Obsah obrázku tkanina, okno&#10;&#10;Popis byl vytvořen automaticky">
            <a:extLst>
              <a:ext uri="{FF2B5EF4-FFF2-40B4-BE49-F238E27FC236}">
                <a16:creationId xmlns:a16="http://schemas.microsoft.com/office/drawing/2014/main" id="{C24DAC38-FF8C-4159-9DB6-83FC1807B1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180" y="1684118"/>
            <a:ext cx="5636820" cy="3325723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895C094-7B14-4488-8B04-E3DE45016578}"/>
              </a:ext>
            </a:extLst>
          </p:cNvPr>
          <p:cNvSpPr txBox="1"/>
          <p:nvPr/>
        </p:nvSpPr>
        <p:spPr>
          <a:xfrm>
            <a:off x="1352550" y="5924550"/>
            <a:ext cx="962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Mural</a:t>
            </a:r>
            <a:r>
              <a:rPr lang="cs-CZ" dirty="0"/>
              <a:t> 1943                                                                                    </a:t>
            </a:r>
            <a:r>
              <a:rPr lang="cs-CZ" dirty="0" err="1"/>
              <a:t>Pasiphae</a:t>
            </a:r>
            <a:r>
              <a:rPr lang="cs-CZ" dirty="0"/>
              <a:t> 1943</a:t>
            </a:r>
          </a:p>
        </p:txBody>
      </p:sp>
    </p:spTree>
    <p:extLst>
      <p:ext uri="{BB962C8B-B14F-4D97-AF65-F5344CB8AC3E}">
        <p14:creationId xmlns:p14="http://schemas.microsoft.com/office/powerpoint/2010/main" val="37156305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8B0F15-D310-4621-9229-5C83B1A9D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objekt, motor, okno&#10;&#10;Popis byl vytvořen automaticky">
            <a:extLst>
              <a:ext uri="{FF2B5EF4-FFF2-40B4-BE49-F238E27FC236}">
                <a16:creationId xmlns:a16="http://schemas.microsoft.com/office/drawing/2014/main" id="{B0ACDB2C-DBDE-4C8B-B381-77BF7A4C6E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61" y="83126"/>
            <a:ext cx="9230191" cy="592783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5D7219D-B521-4696-A2F6-4DE5706415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80218" y="1825625"/>
            <a:ext cx="3373582" cy="4667250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Guardian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secret</a:t>
            </a:r>
            <a:r>
              <a:rPr lang="cs-CZ" sz="1800" dirty="0"/>
              <a:t> 1943</a:t>
            </a:r>
          </a:p>
        </p:txBody>
      </p:sp>
    </p:spTree>
    <p:extLst>
      <p:ext uri="{BB962C8B-B14F-4D97-AF65-F5344CB8AC3E}">
        <p14:creationId xmlns:p14="http://schemas.microsoft.com/office/powerpoint/2010/main" val="2898785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E7F71B-425D-4C76-90C5-8BAF8507D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442" y="365126"/>
            <a:ext cx="4347358" cy="501774"/>
          </a:xfrm>
        </p:spPr>
        <p:txBody>
          <a:bodyPr>
            <a:normAutofit fontScale="90000"/>
          </a:bodyPr>
          <a:lstStyle/>
          <a:p>
            <a:r>
              <a:rPr lang="cs-CZ" dirty="0"/>
              <a:t>                            Mark </a:t>
            </a:r>
            <a:r>
              <a:rPr lang="cs-CZ" dirty="0" err="1"/>
              <a:t>Rothko</a:t>
            </a:r>
            <a:endParaRPr lang="cs-CZ" dirty="0"/>
          </a:p>
        </p:txBody>
      </p:sp>
      <p:pic>
        <p:nvPicPr>
          <p:cNvPr id="6" name="Zástupný obsah 5" descr="Obsah obrázku tkanina&#10;&#10;Popis byl vytvořen automaticky">
            <a:extLst>
              <a:ext uri="{FF2B5EF4-FFF2-40B4-BE49-F238E27FC236}">
                <a16:creationId xmlns:a16="http://schemas.microsoft.com/office/drawing/2014/main" id="{704998D9-7226-41A9-BCBD-5D3816BDA0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643" y="-42188"/>
            <a:ext cx="3584863" cy="690018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589BE59-0E8A-4B5B-A51D-6774CCA32D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47117" y="1683121"/>
            <a:ext cx="276794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Tiresias</a:t>
            </a:r>
            <a:r>
              <a:rPr lang="cs-CZ" sz="1800" dirty="0"/>
              <a:t> 1944</a:t>
            </a:r>
          </a:p>
        </p:txBody>
      </p:sp>
    </p:spTree>
    <p:extLst>
      <p:ext uri="{BB962C8B-B14F-4D97-AF65-F5344CB8AC3E}">
        <p14:creationId xmlns:p14="http://schemas.microsoft.com/office/powerpoint/2010/main" val="3588850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DE77BF-CD71-46BF-8A1F-31B41B52E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5849" y="365126"/>
            <a:ext cx="3903341" cy="668028"/>
          </a:xfrm>
        </p:spPr>
        <p:txBody>
          <a:bodyPr>
            <a:normAutofit fontScale="90000"/>
          </a:bodyPr>
          <a:lstStyle/>
          <a:p>
            <a:r>
              <a:rPr lang="cs-CZ" dirty="0"/>
              <a:t>                                                             Adolf </a:t>
            </a:r>
            <a:r>
              <a:rPr lang="cs-CZ" dirty="0" err="1"/>
              <a:t>Gottlieb</a:t>
            </a:r>
            <a:endParaRPr lang="cs-CZ" dirty="0"/>
          </a:p>
        </p:txBody>
      </p:sp>
      <p:pic>
        <p:nvPicPr>
          <p:cNvPr id="6" name="Zástupný obsah 5" descr="Obsah obrázku budova, staré, podepsat, graffiti&#10;&#10;Popis byl vytvořen automaticky">
            <a:extLst>
              <a:ext uri="{FF2B5EF4-FFF2-40B4-BE49-F238E27FC236}">
                <a16:creationId xmlns:a16="http://schemas.microsoft.com/office/drawing/2014/main" id="{1830AEF5-2E57-4909-ACA9-BA5F4C1D4E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9" y="365126"/>
            <a:ext cx="7871225" cy="612774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F754E8A-5F7F-4A39-85CE-BA2AC25DE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73984" y="1825625"/>
            <a:ext cx="3313216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Man </a:t>
            </a:r>
            <a:r>
              <a:rPr lang="cs-CZ" sz="1800" dirty="0" err="1"/>
              <a:t>looking</a:t>
            </a:r>
            <a:r>
              <a:rPr lang="cs-CZ" sz="1800" dirty="0"/>
              <a:t> </a:t>
            </a:r>
            <a:r>
              <a:rPr lang="cs-CZ" sz="1800" dirty="0" err="1"/>
              <a:t>at</a:t>
            </a:r>
            <a:r>
              <a:rPr lang="cs-CZ" sz="1800" dirty="0"/>
              <a:t> </a:t>
            </a:r>
            <a:r>
              <a:rPr lang="cs-CZ" sz="1800" dirty="0" err="1"/>
              <a:t>woman</a:t>
            </a:r>
            <a:r>
              <a:rPr lang="cs-CZ" sz="1800" dirty="0"/>
              <a:t> 1949</a:t>
            </a:r>
          </a:p>
        </p:txBody>
      </p:sp>
    </p:spTree>
    <p:extLst>
      <p:ext uri="{BB962C8B-B14F-4D97-AF65-F5344CB8AC3E}">
        <p14:creationId xmlns:p14="http://schemas.microsoft.com/office/powerpoint/2010/main" val="968547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44E5BE-1291-46C2-8B7A-ACC318DD9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348E1838-CFAE-4549-8D38-D99C7ACBC0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2" y="83128"/>
            <a:ext cx="6772199" cy="675344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F2B57B4-C9F8-4427-A7BF-0561DE4ECB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62701" y="1825625"/>
            <a:ext cx="399109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Broadway </a:t>
            </a:r>
            <a:r>
              <a:rPr lang="cs-CZ" sz="1800" dirty="0" err="1"/>
              <a:t>Boogie</a:t>
            </a:r>
            <a:r>
              <a:rPr lang="cs-CZ" sz="1800" dirty="0"/>
              <a:t> </a:t>
            </a:r>
            <a:r>
              <a:rPr lang="cs-CZ" sz="1800" dirty="0" err="1"/>
              <a:t>woogie</a:t>
            </a:r>
            <a:r>
              <a:rPr lang="cs-CZ" sz="1800" dirty="0"/>
              <a:t>, 1942-43</a:t>
            </a:r>
          </a:p>
        </p:txBody>
      </p:sp>
    </p:spTree>
    <p:extLst>
      <p:ext uri="{BB962C8B-B14F-4D97-AF65-F5344CB8AC3E}">
        <p14:creationId xmlns:p14="http://schemas.microsoft.com/office/powerpoint/2010/main" val="729875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E019D0-5C2D-4AA6-926D-8EC3C2EDC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96776"/>
          </a:xfrm>
        </p:spPr>
        <p:txBody>
          <a:bodyPr>
            <a:normAutofit fontScale="90000"/>
          </a:bodyPr>
          <a:lstStyle/>
          <a:p>
            <a:r>
              <a:rPr lang="cs-CZ" dirty="0" err="1">
                <a:solidFill>
                  <a:srgbClr val="FF0000"/>
                </a:solidFill>
              </a:rPr>
              <a:t>Abstract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err="1">
                <a:solidFill>
                  <a:srgbClr val="FF0000"/>
                </a:solidFill>
              </a:rPr>
              <a:t>expressionism</a:t>
            </a:r>
            <a:r>
              <a:rPr lang="cs-CZ" dirty="0">
                <a:solidFill>
                  <a:srgbClr val="FF0000"/>
                </a:solidFill>
              </a:rPr>
              <a:t>  1950 -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4E3469-7751-4D1B-90AF-7E5399DB3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04405"/>
            <a:ext cx="5181600" cy="507255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 err="1"/>
              <a:t>Action</a:t>
            </a:r>
            <a:r>
              <a:rPr lang="cs-CZ" b="1" dirty="0"/>
              <a:t> </a:t>
            </a:r>
            <a:r>
              <a:rPr lang="cs-CZ" b="1" dirty="0" err="1"/>
              <a:t>painting</a:t>
            </a:r>
            <a:endParaRPr lang="cs-CZ" b="1" dirty="0"/>
          </a:p>
          <a:p>
            <a:pPr marL="0" indent="0">
              <a:buNone/>
            </a:pPr>
            <a:r>
              <a:rPr lang="cs-CZ" b="1" dirty="0"/>
              <a:t>(</a:t>
            </a:r>
            <a:r>
              <a:rPr lang="cs-CZ" b="1" dirty="0" err="1"/>
              <a:t>gestural</a:t>
            </a:r>
            <a:r>
              <a:rPr lang="cs-CZ" b="1" dirty="0"/>
              <a:t> </a:t>
            </a:r>
            <a:r>
              <a:rPr lang="cs-CZ" b="1" dirty="0" err="1"/>
              <a:t>abstraction</a:t>
            </a:r>
            <a:r>
              <a:rPr lang="cs-CZ" b="1" dirty="0"/>
              <a:t>)</a:t>
            </a: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dirty="0"/>
              <a:t>Jackson </a:t>
            </a:r>
            <a:r>
              <a:rPr lang="cs-CZ" dirty="0" err="1"/>
              <a:t>Pollock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Franz Kline</a:t>
            </a:r>
          </a:p>
          <a:p>
            <a:pPr marL="0" indent="0">
              <a:buNone/>
            </a:pPr>
            <a:r>
              <a:rPr lang="cs-CZ" dirty="0"/>
              <a:t>Philip </a:t>
            </a:r>
            <a:r>
              <a:rPr lang="cs-CZ" dirty="0" err="1"/>
              <a:t>Guston</a:t>
            </a:r>
            <a:endParaRPr lang="cs-CZ" dirty="0"/>
          </a:p>
          <a:p>
            <a:pPr marL="0" indent="0">
              <a:buNone/>
            </a:pPr>
            <a:r>
              <a:rPr lang="cs-CZ" dirty="0" err="1"/>
              <a:t>Willem</a:t>
            </a:r>
            <a:r>
              <a:rPr lang="cs-CZ" dirty="0"/>
              <a:t> de </a:t>
            </a:r>
            <a:r>
              <a:rPr lang="cs-CZ" dirty="0" err="1"/>
              <a:t>Kooning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---------------------------</a:t>
            </a:r>
          </a:p>
          <a:p>
            <a:pPr marL="0" indent="0">
              <a:buNone/>
            </a:pPr>
            <a:r>
              <a:rPr lang="cs-CZ" dirty="0"/>
              <a:t>                                 Hans Hoffmann</a:t>
            </a:r>
          </a:p>
          <a:p>
            <a:pPr marL="0" indent="0">
              <a:buNone/>
            </a:pPr>
            <a:r>
              <a:rPr lang="cs-CZ" dirty="0"/>
              <a:t>                              Robert </a:t>
            </a:r>
            <a:r>
              <a:rPr lang="cs-CZ" dirty="0" err="1"/>
              <a:t>Motherwell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                                 Adolf </a:t>
            </a:r>
            <a:r>
              <a:rPr lang="cs-CZ" dirty="0" err="1"/>
              <a:t>Gottlieb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6EB517D-01C1-41D4-8044-0816D6D522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0" y="1104405"/>
            <a:ext cx="6172200" cy="507255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 err="1"/>
              <a:t>Chromatic</a:t>
            </a:r>
            <a:r>
              <a:rPr lang="cs-CZ" b="1" dirty="0"/>
              <a:t> </a:t>
            </a:r>
            <a:r>
              <a:rPr lang="cs-CZ" b="1" dirty="0" err="1"/>
              <a:t>abstraction</a:t>
            </a:r>
            <a:r>
              <a:rPr lang="cs-CZ" b="1" dirty="0"/>
              <a:t> </a:t>
            </a:r>
          </a:p>
          <a:p>
            <a:pPr marL="0" indent="0">
              <a:buNone/>
            </a:pPr>
            <a:r>
              <a:rPr lang="cs-CZ" b="1" dirty="0"/>
              <a:t>(</a:t>
            </a:r>
            <a:r>
              <a:rPr lang="cs-CZ" b="1" dirty="0" err="1"/>
              <a:t>color</a:t>
            </a:r>
            <a:r>
              <a:rPr lang="cs-CZ" b="1" dirty="0"/>
              <a:t>-  </a:t>
            </a:r>
            <a:r>
              <a:rPr lang="cs-CZ" b="1" dirty="0" err="1"/>
              <a:t>field</a:t>
            </a:r>
            <a:r>
              <a:rPr lang="cs-CZ" b="1" dirty="0"/>
              <a:t> </a:t>
            </a:r>
            <a:r>
              <a:rPr lang="cs-CZ" b="1" dirty="0" err="1"/>
              <a:t>painting</a:t>
            </a:r>
            <a:r>
              <a:rPr lang="cs-CZ" b="1" dirty="0"/>
              <a:t>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/>
              <a:t>Barnett</a:t>
            </a:r>
            <a:r>
              <a:rPr lang="cs-CZ" dirty="0"/>
              <a:t> </a:t>
            </a:r>
            <a:r>
              <a:rPr lang="cs-CZ" dirty="0" err="1"/>
              <a:t>Newman</a:t>
            </a:r>
            <a:endParaRPr lang="cs-CZ" dirty="0"/>
          </a:p>
          <a:p>
            <a:pPr marL="0" indent="0">
              <a:buNone/>
            </a:pPr>
            <a:r>
              <a:rPr lang="cs-CZ" dirty="0" err="1"/>
              <a:t>Clyfford</a:t>
            </a:r>
            <a:r>
              <a:rPr lang="cs-CZ" dirty="0"/>
              <a:t> </a:t>
            </a:r>
            <a:r>
              <a:rPr lang="cs-CZ" dirty="0" err="1"/>
              <a:t>Still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Mark </a:t>
            </a:r>
            <a:r>
              <a:rPr lang="cs-CZ"/>
              <a:t>Rothko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Ad Reinhardt 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552970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345ED0-6811-4F77-BD9B-102E7A4E4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strom&#10;&#10;Popis byl vytvořen automaticky">
            <a:extLst>
              <a:ext uri="{FF2B5EF4-FFF2-40B4-BE49-F238E27FC236}">
                <a16:creationId xmlns:a16="http://schemas.microsoft.com/office/drawing/2014/main" id="{CA725377-6BC0-447B-9244-747F2CE3719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719" y="-12250"/>
            <a:ext cx="4565281" cy="687025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4734FDC-B5D7-4A89-81CB-CE2E381A55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58348" y="1825625"/>
            <a:ext cx="3195452" cy="4351338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800" dirty="0" err="1"/>
              <a:t>Gothic</a:t>
            </a:r>
            <a:r>
              <a:rPr lang="cs-CZ" sz="1800" dirty="0"/>
              <a:t> 1944</a:t>
            </a:r>
          </a:p>
        </p:txBody>
      </p:sp>
    </p:spTree>
    <p:extLst>
      <p:ext uri="{BB962C8B-B14F-4D97-AF65-F5344CB8AC3E}">
        <p14:creationId xmlns:p14="http://schemas.microsoft.com/office/powerpoint/2010/main" val="2083379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0EB7BF-1499-4263-A656-993554093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exteriér, strom, skála, stojící&#10;&#10;Popis byl vytvořen automaticky">
            <a:extLst>
              <a:ext uri="{FF2B5EF4-FFF2-40B4-BE49-F238E27FC236}">
                <a16:creationId xmlns:a16="http://schemas.microsoft.com/office/drawing/2014/main" id="{C25DFA89-7259-429A-B6E7-F8C06AB2BF1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18" y="84096"/>
            <a:ext cx="3192993" cy="670390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A746050-0782-47BB-BABF-00293CDF0B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3978" y="1825625"/>
            <a:ext cx="296982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Cathedral</a:t>
            </a:r>
            <a:r>
              <a:rPr lang="cs-CZ" sz="1800" dirty="0"/>
              <a:t> 1947</a:t>
            </a:r>
          </a:p>
        </p:txBody>
      </p:sp>
    </p:spTree>
    <p:extLst>
      <p:ext uri="{BB962C8B-B14F-4D97-AF65-F5344CB8AC3E}">
        <p14:creationId xmlns:p14="http://schemas.microsoft.com/office/powerpoint/2010/main" val="2514669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DD99F4-9078-4001-B7AE-5DADFC378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strom&#10;&#10;Popis byl vytvořen automaticky">
            <a:extLst>
              <a:ext uri="{FF2B5EF4-FFF2-40B4-BE49-F238E27FC236}">
                <a16:creationId xmlns:a16="http://schemas.microsoft.com/office/drawing/2014/main" id="{830FB99B-F47B-4B08-9B3C-7AA249A56C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33" y="41866"/>
            <a:ext cx="9914709" cy="6109551"/>
          </a:xfr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F348D48-E6E9-499C-A82C-D8EB38DBC00E}"/>
              </a:ext>
            </a:extLst>
          </p:cNvPr>
          <p:cNvSpPr txBox="1"/>
          <p:nvPr/>
        </p:nvSpPr>
        <p:spPr>
          <a:xfrm>
            <a:off x="237506" y="5962260"/>
            <a:ext cx="11276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r>
              <a:rPr lang="cs-CZ" dirty="0" err="1"/>
              <a:t>Number</a:t>
            </a:r>
            <a:r>
              <a:rPr lang="cs-CZ" dirty="0"/>
              <a:t> 1, 1949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DB8F77-74C0-4D45-A20F-A714E4B24A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09488" y="1428679"/>
            <a:ext cx="5181600" cy="4351338"/>
          </a:xfr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84338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C2D81E-3CD2-48F5-9C74-F4733BDFF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strom, skála&#10;&#10;Popis byl vytvořen automaticky">
            <a:extLst>
              <a:ext uri="{FF2B5EF4-FFF2-40B4-BE49-F238E27FC236}">
                <a16:creationId xmlns:a16="http://schemas.microsoft.com/office/drawing/2014/main" id="{80AF6DA2-03B7-417E-8379-72023B09C3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29" y="22687"/>
            <a:ext cx="10515600" cy="647018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A8F579F-8325-4833-A5F5-3B44C7F588E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8E173F-1679-4DC2-875D-1A00B9747F35}"/>
              </a:ext>
            </a:extLst>
          </p:cNvPr>
          <p:cNvSpPr txBox="1"/>
          <p:nvPr/>
        </p:nvSpPr>
        <p:spPr>
          <a:xfrm>
            <a:off x="1703070" y="6583680"/>
            <a:ext cx="6103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Autumn Rhytm 1950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35680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5B2C82-21D7-4A48-B8F3-DCD243F70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F91D22F-7E0E-4AB7-B358-87D1053E895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</p:txBody>
      </p:sp>
      <p:pic>
        <p:nvPicPr>
          <p:cNvPr id="10" name="Obrázek 9" descr="Obsah obrázku strom, střih, velké, pizza&#10;&#10;Popis byl vytvořen automaticky">
            <a:extLst>
              <a:ext uri="{FF2B5EF4-FFF2-40B4-BE49-F238E27FC236}">
                <a16:creationId xmlns:a16="http://schemas.microsoft.com/office/drawing/2014/main" id="{630AAACB-989F-4679-A05F-4D7F5428C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19" y="681037"/>
            <a:ext cx="11978235" cy="5215330"/>
          </a:xfrm>
          <a:prstGeom prst="rect">
            <a:avLst/>
          </a:prstGeom>
        </p:spPr>
      </p:pic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BE72EBAC-CCBE-47A3-AD50-B4C2A2C76DE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0100CA3-D31C-40C9-9EA7-5B5E86805FA5}"/>
              </a:ext>
            </a:extLst>
          </p:cNvPr>
          <p:cNvSpPr txBox="1"/>
          <p:nvPr/>
        </p:nvSpPr>
        <p:spPr>
          <a:xfrm>
            <a:off x="6664271" y="5610386"/>
            <a:ext cx="5331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Blue </a:t>
            </a:r>
            <a:r>
              <a:rPr lang="cs-CZ" dirty="0" err="1"/>
              <a:t>poles</a:t>
            </a:r>
            <a:r>
              <a:rPr lang="cs-CZ" dirty="0"/>
              <a:t> 1952</a:t>
            </a:r>
          </a:p>
        </p:txBody>
      </p:sp>
    </p:spTree>
    <p:extLst>
      <p:ext uri="{BB962C8B-B14F-4D97-AF65-F5344CB8AC3E}">
        <p14:creationId xmlns:p14="http://schemas.microsoft.com/office/powerpoint/2010/main" val="12295196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3A4FE8-052D-484B-B12E-C8412C1D2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exteriér, budova, osoba, muž&#10;&#10;Popis byl vytvořen automaticky">
            <a:extLst>
              <a:ext uri="{FF2B5EF4-FFF2-40B4-BE49-F238E27FC236}">
                <a16:creationId xmlns:a16="http://schemas.microsoft.com/office/drawing/2014/main" id="{B7E82B9D-591C-49C5-88FF-5E660B5554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40" y="463138"/>
            <a:ext cx="4534781" cy="5713825"/>
          </a:xfrm>
        </p:spPr>
      </p:pic>
      <p:pic>
        <p:nvPicPr>
          <p:cNvPr id="8" name="Zástupný obsah 7" descr="Obsah obrázku exteriér, budova, muž, fotka&#10;&#10;Popis byl vytvořen automaticky">
            <a:extLst>
              <a:ext uri="{FF2B5EF4-FFF2-40B4-BE49-F238E27FC236}">
                <a16:creationId xmlns:a16="http://schemas.microsoft.com/office/drawing/2014/main" id="{A43544FB-18B3-49EE-BF0D-93530701B8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655" y="771896"/>
            <a:ext cx="5334296" cy="5284520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F0F0340-243D-486A-A39B-59B8CC321C8A}"/>
              </a:ext>
            </a:extLst>
          </p:cNvPr>
          <p:cNvSpPr txBox="1"/>
          <p:nvPr/>
        </p:nvSpPr>
        <p:spPr>
          <a:xfrm>
            <a:off x="838200" y="6423660"/>
            <a:ext cx="10168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hlinkClick r:id="rId4"/>
              </a:rPr>
              <a:t>https://www.sfmoma.org/watch/jackson-pollock-paintings-have-a-life-of-their-own/</a:t>
            </a:r>
            <a:endParaRPr lang="cs-CZ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58175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C6BA7D-B93E-4DB9-8A63-0DC4F3812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0849"/>
          </a:xfrm>
        </p:spPr>
        <p:txBody>
          <a:bodyPr>
            <a:normAutofit fontScale="90000"/>
          </a:bodyPr>
          <a:lstStyle/>
          <a:p>
            <a:r>
              <a:rPr lang="cs-CZ" dirty="0"/>
              <a:t>Lee </a:t>
            </a:r>
            <a:r>
              <a:rPr lang="cs-CZ" dirty="0" err="1"/>
              <a:t>Krasner</a:t>
            </a:r>
            <a:r>
              <a:rPr lang="cs-CZ" dirty="0"/>
              <a:t>  1908-1984</a:t>
            </a:r>
          </a:p>
        </p:txBody>
      </p:sp>
      <p:pic>
        <p:nvPicPr>
          <p:cNvPr id="6" name="Zástupný obsah 5" descr="Obsah obrázku osoba, fotka, stojící, muž&#10;&#10;Popis byl vytvořen automaticky">
            <a:extLst>
              <a:ext uri="{FF2B5EF4-FFF2-40B4-BE49-F238E27FC236}">
                <a16:creationId xmlns:a16="http://schemas.microsoft.com/office/drawing/2014/main" id="{6DDF7E84-3338-4FE0-8FB0-F1060C01BF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87" y="3351480"/>
            <a:ext cx="2532888" cy="3121152"/>
          </a:xfrm>
        </p:spPr>
      </p:pic>
      <p:pic>
        <p:nvPicPr>
          <p:cNvPr id="8" name="Zástupný obsah 7" descr="Obsah obrázku velké, interiér, vojenské, skupina&#10;&#10;Popis byl vytvořen automaticky">
            <a:extLst>
              <a:ext uri="{FF2B5EF4-FFF2-40B4-BE49-F238E27FC236}">
                <a16:creationId xmlns:a16="http://schemas.microsoft.com/office/drawing/2014/main" id="{28D36231-BC42-434B-B6C1-A4C1DF2846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344" y="861457"/>
            <a:ext cx="6139583" cy="5299322"/>
          </a:xfr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F408593-AD8C-45E6-A981-F98B2C6634C2}"/>
              </a:ext>
            </a:extLst>
          </p:cNvPr>
          <p:cNvSpPr txBox="1"/>
          <p:nvPr/>
        </p:nvSpPr>
        <p:spPr>
          <a:xfrm>
            <a:off x="5141976" y="6287966"/>
            <a:ext cx="5691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Abstract</a:t>
            </a:r>
            <a:r>
              <a:rPr lang="cs-CZ" dirty="0"/>
              <a:t> no. 2 1946-47</a:t>
            </a:r>
          </a:p>
        </p:txBody>
      </p:sp>
    </p:spTree>
    <p:extLst>
      <p:ext uri="{BB962C8B-B14F-4D97-AF65-F5344CB8AC3E}">
        <p14:creationId xmlns:p14="http://schemas.microsoft.com/office/powerpoint/2010/main" val="19231634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F681C3-20B7-4F4F-BC34-14A55433B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graffiti, zakryté, malované, staré&#10;&#10;Popis byl vytvořen automaticky">
            <a:extLst>
              <a:ext uri="{FF2B5EF4-FFF2-40B4-BE49-F238E27FC236}">
                <a16:creationId xmlns:a16="http://schemas.microsoft.com/office/drawing/2014/main" id="{A20B2AC6-80E6-4041-99D1-74D2C9B57C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04" y="404691"/>
            <a:ext cx="3869997" cy="5304999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399C4FB-0358-4A2B-80D2-8AE11D34725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" name="Obrázek 7" descr="Obsah obrázku jídlo&#10;&#10;Popis byl vytvořen automaticky">
            <a:extLst>
              <a:ext uri="{FF2B5EF4-FFF2-40B4-BE49-F238E27FC236}">
                <a16:creationId xmlns:a16="http://schemas.microsoft.com/office/drawing/2014/main" id="{A50D5790-B624-4F67-8479-4E6D52211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03" y="527604"/>
            <a:ext cx="8090436" cy="474504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8EC3C00-2D5D-498C-827F-8DFA0C39E546}"/>
              </a:ext>
            </a:extLst>
          </p:cNvPr>
          <p:cNvSpPr txBox="1"/>
          <p:nvPr/>
        </p:nvSpPr>
        <p:spPr>
          <a:xfrm>
            <a:off x="368135" y="6176963"/>
            <a:ext cx="9999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Desert </a:t>
            </a:r>
            <a:r>
              <a:rPr lang="cs-CZ" dirty="0" err="1"/>
              <a:t>Moon</a:t>
            </a:r>
            <a:r>
              <a:rPr lang="cs-CZ" dirty="0"/>
              <a:t> 1955                                                                                   </a:t>
            </a:r>
            <a:r>
              <a:rPr lang="cs-CZ" dirty="0" err="1"/>
              <a:t>Polar</a:t>
            </a:r>
            <a:r>
              <a:rPr lang="cs-CZ" dirty="0"/>
              <a:t> </a:t>
            </a:r>
            <a:r>
              <a:rPr lang="cs-CZ" dirty="0" err="1"/>
              <a:t>stampede</a:t>
            </a:r>
            <a:r>
              <a:rPr lang="cs-CZ" dirty="0"/>
              <a:t> 1960</a:t>
            </a:r>
          </a:p>
        </p:txBody>
      </p:sp>
    </p:spTree>
    <p:extLst>
      <p:ext uri="{BB962C8B-B14F-4D97-AF65-F5344CB8AC3E}">
        <p14:creationId xmlns:p14="http://schemas.microsoft.com/office/powerpoint/2010/main" val="42293574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0577DF-1769-4B9C-8494-D5D653F3E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6581"/>
          </a:xfrm>
        </p:spPr>
        <p:txBody>
          <a:bodyPr>
            <a:normAutofit fontScale="90000"/>
          </a:bodyPr>
          <a:lstStyle/>
          <a:p>
            <a:r>
              <a:rPr lang="cs-CZ" dirty="0"/>
              <a:t>Franz Kline  1910-1962</a:t>
            </a:r>
          </a:p>
        </p:txBody>
      </p:sp>
      <p:pic>
        <p:nvPicPr>
          <p:cNvPr id="6" name="Zástupný obsah 5" descr="Obsah obrázku kráva, exteriér, kolo, kůň&#10;&#10;Popis byl vytvořen automaticky">
            <a:extLst>
              <a:ext uri="{FF2B5EF4-FFF2-40B4-BE49-F238E27FC236}">
                <a16:creationId xmlns:a16="http://schemas.microsoft.com/office/drawing/2014/main" id="{41F975B8-BC41-472F-BFD5-4A16D7BDAC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045029"/>
            <a:ext cx="6417624" cy="5090311"/>
          </a:xfrm>
        </p:spPr>
      </p:pic>
      <p:pic>
        <p:nvPicPr>
          <p:cNvPr id="5" name="Zástupný obsah 4" descr="Obsah obrázku osoba, exteriér, muž, fotka&#10;&#10;Popis byl vytvořen automaticky">
            <a:extLst>
              <a:ext uri="{FF2B5EF4-FFF2-40B4-BE49-F238E27FC236}">
                <a16:creationId xmlns:a16="http://schemas.microsoft.com/office/drawing/2014/main" id="{504F35E8-85C1-4785-A11C-68FFC023D31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397" y="179418"/>
            <a:ext cx="2995403" cy="3941320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0F661A13-508D-4F7C-95B7-578659EC21F8}"/>
              </a:ext>
            </a:extLst>
          </p:cNvPr>
          <p:cNvSpPr txBox="1"/>
          <p:nvPr/>
        </p:nvSpPr>
        <p:spPr>
          <a:xfrm>
            <a:off x="1143000" y="6253843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Chief</a:t>
            </a:r>
            <a:r>
              <a:rPr lang="cs-CZ" dirty="0"/>
              <a:t> 1950</a:t>
            </a:r>
          </a:p>
        </p:txBody>
      </p:sp>
    </p:spTree>
    <p:extLst>
      <p:ext uri="{BB962C8B-B14F-4D97-AF65-F5344CB8AC3E}">
        <p14:creationId xmlns:p14="http://schemas.microsoft.com/office/powerpoint/2010/main" val="1605219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2A0746-7A89-4200-93FA-BAA161BE4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Peggy </a:t>
            </a:r>
            <a:r>
              <a:rPr lang="cs-CZ" dirty="0" err="1"/>
              <a:t>Guggenheim</a:t>
            </a:r>
            <a:endParaRPr lang="cs-CZ" dirty="0"/>
          </a:p>
        </p:txBody>
      </p:sp>
      <p:pic>
        <p:nvPicPr>
          <p:cNvPr id="6" name="Zástupný obsah 5" descr="Obsah obrázku exteriér, tráva, osoba, muž&#10;&#10;Popis byl vytvořen automaticky">
            <a:extLst>
              <a:ext uri="{FF2B5EF4-FFF2-40B4-BE49-F238E27FC236}">
                <a16:creationId xmlns:a16="http://schemas.microsoft.com/office/drawing/2014/main" id="{01332B4B-A4FE-43FA-B0B3-0C9B97630F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8" y="1751411"/>
            <a:ext cx="5705162" cy="3158214"/>
          </a:xfrm>
        </p:spPr>
      </p:pic>
      <p:pic>
        <p:nvPicPr>
          <p:cNvPr id="8" name="Zástupný obsah 7" descr="Obsah obrázku interiér, fotka, muž, držení&#10;&#10;Popis byl vytvořen automaticky">
            <a:extLst>
              <a:ext uri="{FF2B5EF4-FFF2-40B4-BE49-F238E27FC236}">
                <a16:creationId xmlns:a16="http://schemas.microsoft.com/office/drawing/2014/main" id="{F9A0501B-7EF4-45E8-96FE-5DA249DF81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19043"/>
            <a:ext cx="2386818" cy="3180694"/>
          </a:xfr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B71BF810-3443-46BF-89D0-4E98AFB367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860" y="2636690"/>
            <a:ext cx="3934207" cy="408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302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941D3A-D25E-47A4-B336-B8FE4912C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strom&#10;&#10;Popis byl vytvořen automaticky">
            <a:extLst>
              <a:ext uri="{FF2B5EF4-FFF2-40B4-BE49-F238E27FC236}">
                <a16:creationId xmlns:a16="http://schemas.microsoft.com/office/drawing/2014/main" id="{3C099F54-C0CF-410C-9F29-8D6844582C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00" y="134537"/>
            <a:ext cx="6610647" cy="661064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4BF2C16-76FA-48D1-ADAE-613C44773C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2104" y="1825625"/>
            <a:ext cx="298169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Untitled</a:t>
            </a:r>
            <a:r>
              <a:rPr lang="cs-CZ" sz="1800" dirty="0"/>
              <a:t> 1957</a:t>
            </a:r>
          </a:p>
        </p:txBody>
      </p:sp>
    </p:spTree>
    <p:extLst>
      <p:ext uri="{BB962C8B-B14F-4D97-AF65-F5344CB8AC3E}">
        <p14:creationId xmlns:p14="http://schemas.microsoft.com/office/powerpoint/2010/main" val="23847963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888C36-1BC5-421B-8FB5-239B14395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příroda, okno, sníh, vlak&#10;&#10;Popis byl vytvořen automaticky">
            <a:extLst>
              <a:ext uri="{FF2B5EF4-FFF2-40B4-BE49-F238E27FC236}">
                <a16:creationId xmlns:a16="http://schemas.microsoft.com/office/drawing/2014/main" id="{59E81BDF-7C70-4B0B-B6BF-19824084D2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538" y="133897"/>
            <a:ext cx="4952010" cy="660268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12046F2-E728-4B37-8E53-CCDBC7F7EB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53350" y="1825625"/>
            <a:ext cx="3100449" cy="4351338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sz="1800" dirty="0"/>
              <a:t>Black, </a:t>
            </a:r>
            <a:r>
              <a:rPr lang="cs-CZ" sz="1800" dirty="0" err="1"/>
              <a:t>white</a:t>
            </a:r>
            <a:r>
              <a:rPr lang="cs-CZ" sz="1800" dirty="0"/>
              <a:t>, </a:t>
            </a:r>
            <a:r>
              <a:rPr lang="cs-CZ" sz="1800" dirty="0" err="1"/>
              <a:t>grey</a:t>
            </a:r>
            <a:r>
              <a:rPr lang="cs-CZ" sz="1800" dirty="0"/>
              <a:t> 1959</a:t>
            </a:r>
          </a:p>
        </p:txBody>
      </p:sp>
    </p:spTree>
    <p:extLst>
      <p:ext uri="{BB962C8B-B14F-4D97-AF65-F5344CB8AC3E}">
        <p14:creationId xmlns:p14="http://schemas.microsoft.com/office/powerpoint/2010/main" val="20550507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A98FF1-88AA-4A90-84D2-64CEFA797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stojící, sníh, chůze, voda&#10;&#10;Popis byl vytvořen automaticky">
            <a:extLst>
              <a:ext uri="{FF2B5EF4-FFF2-40B4-BE49-F238E27FC236}">
                <a16:creationId xmlns:a16="http://schemas.microsoft.com/office/drawing/2014/main" id="{C2DB738F-8ADC-43ED-8567-A2188971CB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230" y="95208"/>
            <a:ext cx="5483952" cy="6649976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CEDBCF5-2F90-43EE-B808-F56EDE7B36D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56294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954409-23C9-41B0-BB61-4DF8561E8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66148"/>
          </a:xfrm>
        </p:spPr>
        <p:txBody>
          <a:bodyPr>
            <a:normAutofit fontScale="90000"/>
          </a:bodyPr>
          <a:lstStyle/>
          <a:p>
            <a:r>
              <a:rPr lang="cs-CZ" dirty="0"/>
              <a:t>                                                 Philip </a:t>
            </a:r>
            <a:r>
              <a:rPr lang="cs-CZ" dirty="0" err="1"/>
              <a:t>Guston</a:t>
            </a:r>
            <a:r>
              <a:rPr lang="cs-CZ" dirty="0"/>
              <a:t> 1913-80</a:t>
            </a:r>
          </a:p>
        </p:txBody>
      </p:sp>
      <p:pic>
        <p:nvPicPr>
          <p:cNvPr id="6" name="Zástupný obsah 5" descr="Obsah obrázku údolí, kaňon, budova, zakryté&#10;&#10;Popis byl vytvořen automaticky">
            <a:extLst>
              <a:ext uri="{FF2B5EF4-FFF2-40B4-BE49-F238E27FC236}">
                <a16:creationId xmlns:a16="http://schemas.microsoft.com/office/drawing/2014/main" id="{C38829C2-8669-45C0-95DF-56E86144B84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8" y="1035688"/>
            <a:ext cx="6446279" cy="568884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97A2CC8-9A7F-4FE1-9680-AE07EC578F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80862" y="1825625"/>
            <a:ext cx="2672938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Passage</a:t>
            </a:r>
            <a:r>
              <a:rPr lang="cs-CZ" sz="1800" dirty="0"/>
              <a:t> 1957</a:t>
            </a:r>
          </a:p>
        </p:txBody>
      </p:sp>
    </p:spTree>
    <p:extLst>
      <p:ext uri="{BB962C8B-B14F-4D97-AF65-F5344CB8AC3E}">
        <p14:creationId xmlns:p14="http://schemas.microsoft.com/office/powerpoint/2010/main" val="25018706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8A4E04-58FE-48C0-9E12-A81FF469A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EEBF68C3-BE5B-46D6-B5F5-C0EFC1723B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36" y="130628"/>
            <a:ext cx="6290507" cy="662643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741F6D1-4AC3-4942-8700-EA9FCE989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38358" y="1825625"/>
            <a:ext cx="2815442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800" dirty="0" err="1"/>
              <a:t>Painting</a:t>
            </a:r>
            <a:r>
              <a:rPr lang="cs-CZ" sz="1800" dirty="0"/>
              <a:t> 1954</a:t>
            </a:r>
          </a:p>
        </p:txBody>
      </p:sp>
    </p:spTree>
    <p:extLst>
      <p:ext uri="{BB962C8B-B14F-4D97-AF65-F5344CB8AC3E}">
        <p14:creationId xmlns:p14="http://schemas.microsoft.com/office/powerpoint/2010/main" val="1193911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1FEC5D-B9AD-4D7E-9E6E-ADBE36BD5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4901"/>
          </a:xfrm>
        </p:spPr>
        <p:txBody>
          <a:bodyPr>
            <a:normAutofit fontScale="90000"/>
          </a:bodyPr>
          <a:lstStyle/>
          <a:p>
            <a:r>
              <a:rPr lang="cs-CZ" dirty="0"/>
              <a:t>Willem de </a:t>
            </a:r>
            <a:r>
              <a:rPr lang="cs-CZ" dirty="0" err="1"/>
              <a:t>Kooning</a:t>
            </a:r>
            <a:r>
              <a:rPr lang="cs-CZ" dirty="0"/>
              <a:t>   1904-1997</a:t>
            </a:r>
          </a:p>
        </p:txBody>
      </p:sp>
      <p:pic>
        <p:nvPicPr>
          <p:cNvPr id="6" name="Zástupný obsah 5" descr="Obsah obrázku osoba, fotka, muž, stojící&#10;&#10;Popis byl vytvořen automaticky">
            <a:extLst>
              <a:ext uri="{FF2B5EF4-FFF2-40B4-BE49-F238E27FC236}">
                <a16:creationId xmlns:a16="http://schemas.microsoft.com/office/drawing/2014/main" id="{85174CCE-D510-4553-B8B8-E921148701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11" y="1457490"/>
            <a:ext cx="5230214" cy="4907684"/>
          </a:xfrm>
        </p:spPr>
      </p:pic>
      <p:pic>
        <p:nvPicPr>
          <p:cNvPr id="8" name="Zástupný obsah 7" descr="Obsah obrázku osoba, budova, exteriér, fotka&#10;&#10;Popis byl vytvořen automaticky">
            <a:extLst>
              <a:ext uri="{FF2B5EF4-FFF2-40B4-BE49-F238E27FC236}">
                <a16:creationId xmlns:a16="http://schemas.microsoft.com/office/drawing/2014/main" id="{4494E240-3894-40FB-88C9-B63645A1072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546" y="1457490"/>
            <a:ext cx="3994254" cy="4699122"/>
          </a:xfrm>
        </p:spPr>
      </p:pic>
    </p:spTree>
    <p:extLst>
      <p:ext uri="{BB962C8B-B14F-4D97-AF65-F5344CB8AC3E}">
        <p14:creationId xmlns:p14="http://schemas.microsoft.com/office/powerpoint/2010/main" val="10206292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6E92A5-F4A7-425E-9B2A-FB2F43447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vsedě, staré, vlak, malování&#10;&#10;Popis byl vytvořen automaticky">
            <a:extLst>
              <a:ext uri="{FF2B5EF4-FFF2-40B4-BE49-F238E27FC236}">
                <a16:creationId xmlns:a16="http://schemas.microsoft.com/office/drawing/2014/main" id="{42071611-C31E-4F50-9BAF-EA8708F2F7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174" y="16864"/>
            <a:ext cx="3978233" cy="6766963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30FB54D-94E2-49DB-A300-0C55A9E1B9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19604" y="1825625"/>
            <a:ext cx="293419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Queen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Hearts</a:t>
            </a:r>
            <a:r>
              <a:rPr lang="cs-CZ" sz="1800" dirty="0"/>
              <a:t> 1943-46</a:t>
            </a:r>
          </a:p>
        </p:txBody>
      </p:sp>
    </p:spTree>
    <p:extLst>
      <p:ext uri="{BB962C8B-B14F-4D97-AF65-F5344CB8AC3E}">
        <p14:creationId xmlns:p14="http://schemas.microsoft.com/office/powerpoint/2010/main" val="31933250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55C887-4F6F-4C2D-8D00-CB30A7515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graffiti&#10;&#10;Popis byl vytvořen automaticky">
            <a:extLst>
              <a:ext uri="{FF2B5EF4-FFF2-40B4-BE49-F238E27FC236}">
                <a16:creationId xmlns:a16="http://schemas.microsoft.com/office/drawing/2014/main" id="{E276F4D6-FA50-4EC5-AC3F-024B6331E51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1" y="24289"/>
            <a:ext cx="4574061" cy="5931034"/>
          </a:xfrm>
        </p:spPr>
      </p:pic>
      <p:pic>
        <p:nvPicPr>
          <p:cNvPr id="8" name="Zástupný obsah 7" descr="Obsah obrázku text, kniha&#10;&#10;Popis byl vytvořen automaticky">
            <a:extLst>
              <a:ext uri="{FF2B5EF4-FFF2-40B4-BE49-F238E27FC236}">
                <a16:creationId xmlns:a16="http://schemas.microsoft.com/office/drawing/2014/main" id="{84D848B9-8130-4DBB-9F57-67558E1777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187" y="24289"/>
            <a:ext cx="4341789" cy="6111070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13F38EC-857B-42CB-9FC3-9F59EE590F95}"/>
              </a:ext>
            </a:extLst>
          </p:cNvPr>
          <p:cNvSpPr txBox="1"/>
          <p:nvPr/>
        </p:nvSpPr>
        <p:spPr>
          <a:xfrm>
            <a:off x="581891" y="5955321"/>
            <a:ext cx="11352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r>
              <a:rPr lang="cs-CZ" dirty="0"/>
              <a:t>Pink </a:t>
            </a:r>
            <a:r>
              <a:rPr lang="cs-CZ" dirty="0" err="1"/>
              <a:t>Angels</a:t>
            </a:r>
            <a:r>
              <a:rPr lang="cs-CZ" dirty="0"/>
              <a:t> 1947                                                                                       </a:t>
            </a:r>
            <a:r>
              <a:rPr lang="cs-CZ" dirty="0" err="1"/>
              <a:t>Light</a:t>
            </a:r>
            <a:r>
              <a:rPr lang="cs-CZ" dirty="0"/>
              <a:t> in August 1947</a:t>
            </a:r>
          </a:p>
        </p:txBody>
      </p:sp>
    </p:spTree>
    <p:extLst>
      <p:ext uri="{BB962C8B-B14F-4D97-AF65-F5344CB8AC3E}">
        <p14:creationId xmlns:p14="http://schemas.microsoft.com/office/powerpoint/2010/main" val="32382343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7608B2-696C-471A-AA1E-5CD90FA67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4244BA59-BE8C-45A6-AD40-172661F8B6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0" y="302573"/>
            <a:ext cx="8168646" cy="619030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65C2AE5-9522-4367-8C9F-9A80161448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58992" y="1825625"/>
            <a:ext cx="2494807" cy="4351338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800" dirty="0" err="1"/>
              <a:t>Sailcloth</a:t>
            </a:r>
            <a:r>
              <a:rPr lang="cs-CZ" sz="1800" dirty="0"/>
              <a:t> 1949</a:t>
            </a:r>
          </a:p>
        </p:txBody>
      </p:sp>
    </p:spTree>
    <p:extLst>
      <p:ext uri="{BB962C8B-B14F-4D97-AF65-F5344CB8AC3E}">
        <p14:creationId xmlns:p14="http://schemas.microsoft.com/office/powerpoint/2010/main" val="24668431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4487AB-0147-4733-BB16-4154DA499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A29D9125-41D1-4B20-9FFF-678F1C1952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48" y="225631"/>
            <a:ext cx="7552452" cy="595133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1B1BF26-A1F5-4E96-981A-8396C12D6F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44592" y="1825625"/>
            <a:ext cx="340920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Asheville</a:t>
            </a:r>
            <a:r>
              <a:rPr lang="cs-CZ" sz="1800" dirty="0"/>
              <a:t> 1949</a:t>
            </a:r>
          </a:p>
        </p:txBody>
      </p:sp>
    </p:spTree>
    <p:extLst>
      <p:ext uri="{BB962C8B-B14F-4D97-AF65-F5344CB8AC3E}">
        <p14:creationId xmlns:p14="http://schemas.microsoft.com/office/powerpoint/2010/main" val="737566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23CB39-3527-436D-B792-BA519668D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301"/>
            <a:ext cx="10515600" cy="946785"/>
          </a:xfrm>
        </p:spPr>
        <p:txBody>
          <a:bodyPr/>
          <a:lstStyle/>
          <a:p>
            <a:r>
              <a:rPr lang="cs-CZ" dirty="0"/>
              <a:t> Art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century</a:t>
            </a:r>
            <a:r>
              <a:rPr lang="cs-CZ" dirty="0"/>
              <a:t> </a:t>
            </a:r>
            <a:r>
              <a:rPr lang="cs-CZ" dirty="0" err="1"/>
              <a:t>gallery</a:t>
            </a:r>
            <a:r>
              <a:rPr lang="cs-CZ" dirty="0"/>
              <a:t>, 1942 - </a:t>
            </a:r>
          </a:p>
        </p:txBody>
      </p:sp>
      <p:pic>
        <p:nvPicPr>
          <p:cNvPr id="6" name="Zástupný obsah 5" descr="Obsah obrázku interiér, fotka, místnost, stůl&#10;&#10;Popis byl vytvořen automaticky">
            <a:extLst>
              <a:ext uri="{FF2B5EF4-FFF2-40B4-BE49-F238E27FC236}">
                <a16:creationId xmlns:a16="http://schemas.microsoft.com/office/drawing/2014/main" id="{CA3C25FB-599B-42D5-BA7E-FDF38CE33D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8" y="1061086"/>
            <a:ext cx="8695372" cy="579691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439B7C9-D8A7-4172-8713-8D7A590309D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96270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FD73AC-6432-4A57-AC55-F925ACBB4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kniha&#10;&#10;Popis byl vytvořen automaticky">
            <a:extLst>
              <a:ext uri="{FF2B5EF4-FFF2-40B4-BE49-F238E27FC236}">
                <a16:creationId xmlns:a16="http://schemas.microsoft.com/office/drawing/2014/main" id="{84EFF7E7-1BF5-47A1-AD39-BBEF5CAB276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2" y="190005"/>
            <a:ext cx="7877576" cy="598695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E510E6D-C5E3-4983-87A2-132CEBEB43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34596" y="1825625"/>
            <a:ext cx="3219203" cy="4351338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sz="1800" dirty="0"/>
              <a:t>Night Square1950</a:t>
            </a:r>
          </a:p>
        </p:txBody>
      </p:sp>
    </p:spTree>
    <p:extLst>
      <p:ext uri="{BB962C8B-B14F-4D97-AF65-F5344CB8AC3E}">
        <p14:creationId xmlns:p14="http://schemas.microsoft.com/office/powerpoint/2010/main" val="30768996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4C72A8-1543-4505-9C86-B38E7E722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&#10;&#10;Popis byl vytvořen automaticky">
            <a:extLst>
              <a:ext uri="{FF2B5EF4-FFF2-40B4-BE49-F238E27FC236}">
                <a16:creationId xmlns:a16="http://schemas.microsoft.com/office/drawing/2014/main" id="{198E3AFD-F23D-469B-AB39-6492A84F46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7" y="130628"/>
            <a:ext cx="8117684" cy="650767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5F38A39-623A-4C09-8332-8D9BD59618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85860" y="1825625"/>
            <a:ext cx="276794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Excavation</a:t>
            </a:r>
            <a:r>
              <a:rPr lang="cs-CZ" sz="1800" dirty="0"/>
              <a:t> 1950</a:t>
            </a:r>
          </a:p>
        </p:txBody>
      </p:sp>
    </p:spTree>
    <p:extLst>
      <p:ext uri="{BB962C8B-B14F-4D97-AF65-F5344CB8AC3E}">
        <p14:creationId xmlns:p14="http://schemas.microsoft.com/office/powerpoint/2010/main" val="24218304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1492B2-4216-4DF8-88C7-6CA0737C7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kanina&#10;&#10;Popis byl vytvořen automaticky">
            <a:extLst>
              <a:ext uri="{FF2B5EF4-FFF2-40B4-BE49-F238E27FC236}">
                <a16:creationId xmlns:a16="http://schemas.microsoft.com/office/drawing/2014/main" id="{90C42076-CF3A-4C28-BF1D-CE53212119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02" y="21970"/>
            <a:ext cx="5092384" cy="673509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65710B9-68CF-43FF-A96F-B1EF6BFE16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38358" y="1825625"/>
            <a:ext cx="281544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Woman</a:t>
            </a:r>
            <a:r>
              <a:rPr lang="cs-CZ" sz="1800" dirty="0"/>
              <a:t> 1, 1950</a:t>
            </a:r>
          </a:p>
        </p:txBody>
      </p:sp>
    </p:spTree>
    <p:extLst>
      <p:ext uri="{BB962C8B-B14F-4D97-AF65-F5344CB8AC3E}">
        <p14:creationId xmlns:p14="http://schemas.microsoft.com/office/powerpoint/2010/main" val="41095184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4804E8-4B22-4631-956E-17C22219C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text, mapa&#10;&#10;Popis byl vytvořen automaticky">
            <a:extLst>
              <a:ext uri="{FF2B5EF4-FFF2-40B4-BE49-F238E27FC236}">
                <a16:creationId xmlns:a16="http://schemas.microsoft.com/office/drawing/2014/main" id="{CF0A5A4F-748B-4947-9F6A-2CB20600B3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162" y="142504"/>
            <a:ext cx="5176410" cy="672261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2010EA2-E5D4-4559-B5E7-EC082F588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08966" y="1825625"/>
            <a:ext cx="344483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Easter</a:t>
            </a:r>
            <a:r>
              <a:rPr lang="cs-CZ" sz="1800" dirty="0"/>
              <a:t> </a:t>
            </a:r>
            <a:r>
              <a:rPr lang="cs-CZ" sz="1800" dirty="0" err="1"/>
              <a:t>Monday</a:t>
            </a:r>
            <a:r>
              <a:rPr lang="cs-CZ" sz="1800" dirty="0"/>
              <a:t> 1958</a:t>
            </a:r>
          </a:p>
        </p:txBody>
      </p:sp>
    </p:spTree>
    <p:extLst>
      <p:ext uri="{BB962C8B-B14F-4D97-AF65-F5344CB8AC3E}">
        <p14:creationId xmlns:p14="http://schemas.microsoft.com/office/powerpoint/2010/main" val="30301889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E6E2BF-DD21-4F9F-B5B0-91ACF7195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382"/>
            <a:ext cx="10515600" cy="534390"/>
          </a:xfrm>
        </p:spPr>
        <p:txBody>
          <a:bodyPr>
            <a:normAutofit fontScale="90000"/>
          </a:bodyPr>
          <a:lstStyle/>
          <a:p>
            <a:r>
              <a:rPr lang="cs-CZ" dirty="0"/>
              <a:t>Late </a:t>
            </a:r>
            <a:r>
              <a:rPr lang="cs-CZ" dirty="0" err="1"/>
              <a:t>works</a:t>
            </a:r>
            <a:r>
              <a:rPr lang="cs-CZ" dirty="0"/>
              <a:t> 1980-1985</a:t>
            </a:r>
          </a:p>
        </p:txBody>
      </p:sp>
      <p:pic>
        <p:nvPicPr>
          <p:cNvPr id="6" name="Zástupný obsah 5" descr="Obsah obrázku velké&#10;&#10;Popis byl vytvořen automaticky">
            <a:extLst>
              <a:ext uri="{FF2B5EF4-FFF2-40B4-BE49-F238E27FC236}">
                <a16:creationId xmlns:a16="http://schemas.microsoft.com/office/drawing/2014/main" id="{88E68D53-5609-4E5A-AE0D-19C0EA96D1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98" y="1089355"/>
            <a:ext cx="5872772" cy="5087608"/>
          </a:xfrm>
        </p:spPr>
      </p:pic>
      <p:pic>
        <p:nvPicPr>
          <p:cNvPr id="8" name="Zástupný obsah 7" descr="Obsah obrázku zdobené, velké, barevné, modrá&#10;&#10;Popis byl vytvořen automaticky">
            <a:extLst>
              <a:ext uri="{FF2B5EF4-FFF2-40B4-BE49-F238E27FC236}">
                <a16:creationId xmlns:a16="http://schemas.microsoft.com/office/drawing/2014/main" id="{68ADEDC9-043A-4EBC-8B9C-865AB68A0C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052" y="380010"/>
            <a:ext cx="5188748" cy="5927581"/>
          </a:xfrm>
        </p:spPr>
      </p:pic>
    </p:spTree>
    <p:extLst>
      <p:ext uri="{BB962C8B-B14F-4D97-AF65-F5344CB8AC3E}">
        <p14:creationId xmlns:p14="http://schemas.microsoft.com/office/powerpoint/2010/main" val="40398982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28F98E-E744-479C-BDFA-AC3DA4CDB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pa, graffiti&#10;&#10;Popis byl vytvořen automaticky">
            <a:extLst>
              <a:ext uri="{FF2B5EF4-FFF2-40B4-BE49-F238E27FC236}">
                <a16:creationId xmlns:a16="http://schemas.microsoft.com/office/drawing/2014/main" id="{641559C7-44F5-4FF3-85F0-04336A1CCD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46" y="236393"/>
            <a:ext cx="7452190" cy="652066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D60A509-B720-49FB-BB15-FB4D8635A1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0"/>
            <a:ext cx="5181600" cy="6176963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56642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83AD92-35AD-41D2-9523-02CE44577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0151" y="365125"/>
            <a:ext cx="6175168" cy="662781"/>
          </a:xfrm>
        </p:spPr>
        <p:txBody>
          <a:bodyPr>
            <a:normAutofit fontScale="90000"/>
          </a:bodyPr>
          <a:lstStyle/>
          <a:p>
            <a:r>
              <a:rPr lang="cs-CZ" dirty="0"/>
              <a:t>Hans Hofmann   1880-1966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A5127A22-F004-451B-94CA-A6FB53D441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04" y="180816"/>
            <a:ext cx="5030145" cy="6677184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883BE49-C55A-444A-AE3C-9DD7EF7014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00208" y="1825625"/>
            <a:ext cx="375359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The </a:t>
            </a:r>
            <a:r>
              <a:rPr lang="cs-CZ" sz="1800" dirty="0" err="1"/>
              <a:t>Window</a:t>
            </a:r>
            <a:r>
              <a:rPr lang="cs-CZ" sz="1800" dirty="0"/>
              <a:t> 1950</a:t>
            </a:r>
          </a:p>
        </p:txBody>
      </p:sp>
    </p:spTree>
    <p:extLst>
      <p:ext uri="{BB962C8B-B14F-4D97-AF65-F5344CB8AC3E}">
        <p14:creationId xmlns:p14="http://schemas.microsoft.com/office/powerpoint/2010/main" val="20965661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01D0E2-0223-439E-9189-66F357408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malované, barevné, vsedě, ulice&#10;&#10;Popis byl vytvořen automaticky">
            <a:extLst>
              <a:ext uri="{FF2B5EF4-FFF2-40B4-BE49-F238E27FC236}">
                <a16:creationId xmlns:a16="http://schemas.microsoft.com/office/drawing/2014/main" id="{BDE84BFB-DBC0-4D57-9B46-A8C87868B5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05" y="7622"/>
            <a:ext cx="5827015" cy="6749438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C39956C-73C7-4265-965E-22B562F67D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39594" y="1825625"/>
            <a:ext cx="331420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Veluti</a:t>
            </a:r>
            <a:r>
              <a:rPr lang="cs-CZ" sz="1800" dirty="0"/>
              <a:t> in </a:t>
            </a:r>
            <a:r>
              <a:rPr lang="cs-CZ" sz="1800" dirty="0" err="1"/>
              <a:t>Speculum</a:t>
            </a:r>
            <a:r>
              <a:rPr lang="cs-CZ" sz="1800" dirty="0"/>
              <a:t> 1962</a:t>
            </a:r>
          </a:p>
        </p:txBody>
      </p:sp>
    </p:spTree>
    <p:extLst>
      <p:ext uri="{BB962C8B-B14F-4D97-AF65-F5344CB8AC3E}">
        <p14:creationId xmlns:p14="http://schemas.microsoft.com/office/powerpoint/2010/main" val="2483544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19F75E-CB0F-488F-84FC-89811FEC0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379"/>
            <a:ext cx="10515600" cy="759227"/>
          </a:xfrm>
        </p:spPr>
        <p:txBody>
          <a:bodyPr/>
          <a:lstStyle/>
          <a:p>
            <a:r>
              <a:rPr lang="cs-CZ" dirty="0"/>
              <a:t>Robert </a:t>
            </a:r>
            <a:r>
              <a:rPr lang="cs-CZ" dirty="0" err="1"/>
              <a:t>Motherwell</a:t>
            </a:r>
            <a:r>
              <a:rPr lang="cs-CZ" dirty="0"/>
              <a:t>  1915-1991</a:t>
            </a:r>
          </a:p>
        </p:txBody>
      </p:sp>
      <p:pic>
        <p:nvPicPr>
          <p:cNvPr id="6" name="Zástupný obsah 5" descr="Obsah obrázku budova, stůl, staré, okno&#10;&#10;Popis byl vytvořen automaticky">
            <a:extLst>
              <a:ext uri="{FF2B5EF4-FFF2-40B4-BE49-F238E27FC236}">
                <a16:creationId xmlns:a16="http://schemas.microsoft.com/office/drawing/2014/main" id="{F0F6B70E-1D0F-48B6-9608-4EE6CDA140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6" y="882961"/>
            <a:ext cx="6488904" cy="5123329"/>
          </a:xfrm>
        </p:spPr>
      </p:pic>
      <p:pic>
        <p:nvPicPr>
          <p:cNvPr id="8" name="Zástupný obsah 7" descr="Obsah obrázku vsedě, kočka, zakryté, pták&#10;&#10;Popis byl vytvořen automaticky">
            <a:extLst>
              <a:ext uri="{FF2B5EF4-FFF2-40B4-BE49-F238E27FC236}">
                <a16:creationId xmlns:a16="http://schemas.microsoft.com/office/drawing/2014/main" id="{3A9F3911-6EE0-44E0-BEE3-97DC50B242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717" y="2817421"/>
            <a:ext cx="5181600" cy="3886200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ECB3965-914A-463F-9580-AA49529BACEA}"/>
              </a:ext>
            </a:extLst>
          </p:cNvPr>
          <p:cNvSpPr txBox="1"/>
          <p:nvPr/>
        </p:nvSpPr>
        <p:spPr>
          <a:xfrm>
            <a:off x="736270" y="5944394"/>
            <a:ext cx="5778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endParaRPr lang="cs-CZ" dirty="0"/>
          </a:p>
          <a:p>
            <a:r>
              <a:rPr lang="cs-CZ" dirty="0" err="1"/>
              <a:t>Pancho</a:t>
            </a:r>
            <a:r>
              <a:rPr lang="cs-CZ" dirty="0"/>
              <a:t> </a:t>
            </a:r>
            <a:r>
              <a:rPr lang="cs-CZ" dirty="0" err="1"/>
              <a:t>Villa</a:t>
            </a:r>
            <a:r>
              <a:rPr lang="cs-CZ" dirty="0"/>
              <a:t>, </a:t>
            </a:r>
            <a:r>
              <a:rPr lang="cs-CZ" dirty="0" err="1"/>
              <a:t>Dead</a:t>
            </a:r>
            <a:r>
              <a:rPr lang="cs-CZ" dirty="0"/>
              <a:t> and </a:t>
            </a:r>
            <a:r>
              <a:rPr lang="cs-CZ" dirty="0" err="1"/>
              <a:t>Alive</a:t>
            </a:r>
            <a:r>
              <a:rPr lang="cs-CZ" dirty="0"/>
              <a:t> 1943</a:t>
            </a:r>
          </a:p>
        </p:txBody>
      </p:sp>
    </p:spTree>
    <p:extLst>
      <p:ext uri="{BB962C8B-B14F-4D97-AF65-F5344CB8AC3E}">
        <p14:creationId xmlns:p14="http://schemas.microsoft.com/office/powerpoint/2010/main" val="8590716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88EFCE-D18A-4F3A-A081-9992B23F8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graffiti, stůl, hra&#10;&#10;Popis byl vytvořen automaticky">
            <a:extLst>
              <a:ext uri="{FF2B5EF4-FFF2-40B4-BE49-F238E27FC236}">
                <a16:creationId xmlns:a16="http://schemas.microsoft.com/office/drawing/2014/main" id="{5803E789-0DF7-4B2E-AF5D-FF07BA912C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784" y="111814"/>
            <a:ext cx="5035137" cy="6695661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D20DCAC-D736-4D95-81D9-9EC30AEA4D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27718" y="1825625"/>
            <a:ext cx="332608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Western air 1946</a:t>
            </a:r>
          </a:p>
        </p:txBody>
      </p:sp>
    </p:spTree>
    <p:extLst>
      <p:ext uri="{BB962C8B-B14F-4D97-AF65-F5344CB8AC3E}">
        <p14:creationId xmlns:p14="http://schemas.microsoft.com/office/powerpoint/2010/main" val="2035126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26A295-C5C8-49FE-8418-41FCAB0C2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2493"/>
          </a:xfrm>
        </p:spPr>
        <p:txBody>
          <a:bodyPr/>
          <a:lstStyle/>
          <a:p>
            <a:r>
              <a:rPr lang="cs-CZ" dirty="0"/>
              <a:t>Arshille Gorky   1904-1948</a:t>
            </a:r>
          </a:p>
        </p:txBody>
      </p:sp>
      <p:pic>
        <p:nvPicPr>
          <p:cNvPr id="6" name="Zástupný obsah 5" descr="Obsah obrázku osoba, muž, držení, fotka&#10;&#10;Popis byl vytvořen automaticky">
            <a:extLst>
              <a:ext uri="{FF2B5EF4-FFF2-40B4-BE49-F238E27FC236}">
                <a16:creationId xmlns:a16="http://schemas.microsoft.com/office/drawing/2014/main" id="{6BF6DB38-9707-4E96-A9FE-1341FDCA4DF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08" y="1167618"/>
            <a:ext cx="7133166" cy="534987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A914CE0-70BE-42EE-A80A-1A010612D00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26802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69C804-D782-48A2-B69D-3E2E9E92B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obsah 5" descr="Obsah obrázku sníh, exteriér, stojící, budova&#10;&#10;Popis byl vytvořen automaticky">
            <a:extLst>
              <a:ext uri="{FF2B5EF4-FFF2-40B4-BE49-F238E27FC236}">
                <a16:creationId xmlns:a16="http://schemas.microsoft.com/office/drawing/2014/main" id="{F42F7ECD-8131-45FC-8F07-8B7B474F2E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" y="365125"/>
            <a:ext cx="8154689" cy="617972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FE05EF1-6C5E-4CD3-B8B4-4A3413E701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3978" y="1825625"/>
            <a:ext cx="2969821" cy="4351338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1800" dirty="0"/>
              <a:t>At </a:t>
            </a:r>
            <a:r>
              <a:rPr lang="cs-CZ" sz="1800" dirty="0" err="1"/>
              <a:t>five</a:t>
            </a:r>
            <a:r>
              <a:rPr lang="cs-CZ" sz="1800" dirty="0"/>
              <a:t> in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afternoon</a:t>
            </a:r>
            <a:r>
              <a:rPr lang="cs-CZ" sz="1800" dirty="0"/>
              <a:t> 1949</a:t>
            </a:r>
          </a:p>
        </p:txBody>
      </p:sp>
    </p:spTree>
    <p:extLst>
      <p:ext uri="{BB962C8B-B14F-4D97-AF65-F5344CB8AC3E}">
        <p14:creationId xmlns:p14="http://schemas.microsoft.com/office/powerpoint/2010/main" val="4659962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1E3AC6-560B-4BD5-B17B-B7013522B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9C7FD6-E731-415C-B9BA-B0311EF6282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6C11C3F-9FC6-4F3A-98F0-810C68654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48352" y="1825625"/>
            <a:ext cx="300544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Irish</a:t>
            </a:r>
            <a:r>
              <a:rPr lang="cs-CZ" sz="1800" dirty="0"/>
              <a:t> </a:t>
            </a:r>
            <a:r>
              <a:rPr lang="cs-CZ" sz="1800" dirty="0" err="1"/>
              <a:t>elegy</a:t>
            </a:r>
            <a:r>
              <a:rPr lang="cs-CZ" sz="1800" dirty="0"/>
              <a:t>, 1965</a:t>
            </a:r>
          </a:p>
        </p:txBody>
      </p:sp>
      <p:pic>
        <p:nvPicPr>
          <p:cNvPr id="1026" name="Picture 2" descr="Irish Elegy : MIT Libraries">
            <a:extLst>
              <a:ext uri="{FF2B5EF4-FFF2-40B4-BE49-F238E27FC236}">
                <a16:creationId xmlns:a16="http://schemas.microsoft.com/office/drawing/2014/main" id="{EB1869E6-AD00-4856-98A7-7283819F2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4" y="117090"/>
            <a:ext cx="8033490" cy="637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8404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C6B456-B018-4891-B930-B33CEA393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506"/>
            <a:ext cx="10515600" cy="496952"/>
          </a:xfrm>
        </p:spPr>
        <p:txBody>
          <a:bodyPr>
            <a:normAutofit fontScale="90000"/>
          </a:bodyPr>
          <a:lstStyle/>
          <a:p>
            <a:r>
              <a:rPr lang="cs-CZ" dirty="0"/>
              <a:t>Adolf </a:t>
            </a:r>
            <a:r>
              <a:rPr lang="cs-CZ" dirty="0" err="1"/>
              <a:t>Gottlieb</a:t>
            </a:r>
            <a:r>
              <a:rPr lang="cs-CZ" dirty="0"/>
              <a:t>  1903-1974</a:t>
            </a:r>
          </a:p>
        </p:txBody>
      </p:sp>
      <p:pic>
        <p:nvPicPr>
          <p:cNvPr id="6" name="Zástupný obsah 5" descr="Obsah obrázku osoba, muž, fotka, držení&#10;&#10;Popis byl vytvořen automaticky">
            <a:extLst>
              <a:ext uri="{FF2B5EF4-FFF2-40B4-BE49-F238E27FC236}">
                <a16:creationId xmlns:a16="http://schemas.microsoft.com/office/drawing/2014/main" id="{2D825C98-3EB7-4441-96E7-ED141F3F80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657" y="237506"/>
            <a:ext cx="3657600" cy="3657600"/>
          </a:xfrm>
        </p:spPr>
      </p:pic>
      <p:pic>
        <p:nvPicPr>
          <p:cNvPr id="8" name="Zástupný obsah 7" descr="Obsah obrázku oranžová, dvojice, položky, malé&#10;&#10;Popis byl vytvořen automaticky">
            <a:extLst>
              <a:ext uri="{FF2B5EF4-FFF2-40B4-BE49-F238E27FC236}">
                <a16:creationId xmlns:a16="http://schemas.microsoft.com/office/drawing/2014/main" id="{6F63C3A4-B79D-41BC-9C1B-248E31AD5B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1" y="893531"/>
            <a:ext cx="7043137" cy="5566646"/>
          </a:xfr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3A4D1F1C-A4ED-4E60-822C-F3DCA7FA7A1B}"/>
              </a:ext>
            </a:extLst>
          </p:cNvPr>
          <p:cNvSpPr txBox="1"/>
          <p:nvPr/>
        </p:nvSpPr>
        <p:spPr>
          <a:xfrm>
            <a:off x="1140031" y="6139542"/>
            <a:ext cx="7481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Alchemist</a:t>
            </a:r>
            <a:r>
              <a:rPr lang="cs-CZ" dirty="0"/>
              <a:t> 1945</a:t>
            </a:r>
          </a:p>
        </p:txBody>
      </p:sp>
    </p:spTree>
    <p:extLst>
      <p:ext uri="{BB962C8B-B14F-4D97-AF65-F5344CB8AC3E}">
        <p14:creationId xmlns:p14="http://schemas.microsoft.com/office/powerpoint/2010/main" val="7503786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313F82-0979-4BF1-BAF4-888274133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sníh, vsedě, jídlo, podepsat&#10;&#10;Popis byl vytvořen automaticky">
            <a:extLst>
              <a:ext uri="{FF2B5EF4-FFF2-40B4-BE49-F238E27FC236}">
                <a16:creationId xmlns:a16="http://schemas.microsoft.com/office/drawing/2014/main" id="{EC298735-0FFA-4B51-A5E3-B75EB65AD37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295" y="-120846"/>
            <a:ext cx="3456709" cy="697884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17231F7-F7CC-4124-953D-F40C545C97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97090" y="1825625"/>
            <a:ext cx="345670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Blast</a:t>
            </a:r>
            <a:r>
              <a:rPr lang="cs-CZ" sz="1800" dirty="0"/>
              <a:t> I 1957</a:t>
            </a:r>
          </a:p>
        </p:txBody>
      </p:sp>
    </p:spTree>
    <p:extLst>
      <p:ext uri="{BB962C8B-B14F-4D97-AF65-F5344CB8AC3E}">
        <p14:creationId xmlns:p14="http://schemas.microsoft.com/office/powerpoint/2010/main" val="17323121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99110D-0C88-4BB6-8991-FCBBC7FAD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budova&#10;&#10;Popis byl vytvořen automaticky">
            <a:extLst>
              <a:ext uri="{FF2B5EF4-FFF2-40B4-BE49-F238E27FC236}">
                <a16:creationId xmlns:a16="http://schemas.microsoft.com/office/drawing/2014/main" id="{4411F9F9-0502-4C4A-ABC0-8316E4EB5D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049" y="0"/>
            <a:ext cx="5130105" cy="6858000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D1AFEA4-27FD-46E9-B940-22305732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17074" y="1825625"/>
            <a:ext cx="3136726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Irene </a:t>
            </a:r>
            <a:r>
              <a:rPr lang="cs-CZ" sz="1800" dirty="0" err="1"/>
              <a:t>Pereira</a:t>
            </a:r>
            <a:r>
              <a:rPr lang="cs-CZ" sz="1800" dirty="0"/>
              <a:t>, </a:t>
            </a:r>
            <a:r>
              <a:rPr lang="cs-CZ" sz="1800" dirty="0" err="1"/>
              <a:t>Unfolding</a:t>
            </a:r>
            <a:r>
              <a:rPr lang="cs-CZ" sz="1800" dirty="0"/>
              <a:t> </a:t>
            </a:r>
            <a:r>
              <a:rPr lang="cs-CZ" sz="1800" dirty="0" err="1"/>
              <a:t>Spring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4258560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ECBFBF-933A-452E-ADC7-231B6494E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obsah 5" descr="Obsah obrázku stůl, košile&#10;&#10;Popis byl vytvořen automaticky">
            <a:extLst>
              <a:ext uri="{FF2B5EF4-FFF2-40B4-BE49-F238E27FC236}">
                <a16:creationId xmlns:a16="http://schemas.microsoft.com/office/drawing/2014/main" id="{5A030A6C-F724-4D7D-A1B0-4B035F4F48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0" y="200238"/>
            <a:ext cx="5541631" cy="4459281"/>
          </a:xfrm>
        </p:spPr>
      </p:pic>
      <p:pic>
        <p:nvPicPr>
          <p:cNvPr id="8" name="Zástupný obsah 7" descr="Obsah obrázku stůl, dvojice&#10;&#10;Popis byl vytvořen automaticky">
            <a:extLst>
              <a:ext uri="{FF2B5EF4-FFF2-40B4-BE49-F238E27FC236}">
                <a16:creationId xmlns:a16="http://schemas.microsoft.com/office/drawing/2014/main" id="{C3AF1D96-9489-4368-8843-AD6597FA6F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988" y="2669765"/>
            <a:ext cx="6450012" cy="3618299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5E1106E-E839-4CF4-AC7F-94864FDAA8C2}"/>
              </a:ext>
            </a:extLst>
          </p:cNvPr>
          <p:cNvSpPr txBox="1"/>
          <p:nvPr/>
        </p:nvSpPr>
        <p:spPr>
          <a:xfrm>
            <a:off x="1377538" y="5688281"/>
            <a:ext cx="9334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Study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Mechanics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Flying</a:t>
            </a:r>
            <a:r>
              <a:rPr lang="cs-CZ" dirty="0"/>
              <a:t> </a:t>
            </a:r>
            <a:r>
              <a:rPr lang="cs-CZ" dirty="0" err="1"/>
              <a:t>mural</a:t>
            </a:r>
            <a:r>
              <a:rPr lang="cs-CZ" dirty="0"/>
              <a:t>, 1936</a:t>
            </a:r>
          </a:p>
        </p:txBody>
      </p:sp>
    </p:spTree>
    <p:extLst>
      <p:ext uri="{BB962C8B-B14F-4D97-AF65-F5344CB8AC3E}">
        <p14:creationId xmlns:p14="http://schemas.microsoft.com/office/powerpoint/2010/main" val="1307400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738626-B53B-416B-BAE0-CCA59E869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63213272-642B-434E-9CB0-AAF7E9D142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034" y="0"/>
            <a:ext cx="9176066" cy="6515007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8B0603F-251D-4728-8175-41F6D8E3E6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755380" y="1825625"/>
            <a:ext cx="259841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/>
              <a:t>Garden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Sochi</a:t>
            </a:r>
            <a:r>
              <a:rPr lang="cs-CZ" sz="1800" dirty="0"/>
              <a:t>  1941</a:t>
            </a:r>
          </a:p>
        </p:txBody>
      </p:sp>
    </p:spTree>
    <p:extLst>
      <p:ext uri="{BB962C8B-B14F-4D97-AF65-F5344CB8AC3E}">
        <p14:creationId xmlns:p14="http://schemas.microsoft.com/office/powerpoint/2010/main" val="2053093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DB194A-7357-4D24-89FA-DC2C33F13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kreslení&#10;&#10;Popis byl vytvořen automaticky">
            <a:extLst>
              <a:ext uri="{FF2B5EF4-FFF2-40B4-BE49-F238E27FC236}">
                <a16:creationId xmlns:a16="http://schemas.microsoft.com/office/drawing/2014/main" id="{B898CC7A-184D-4C90-B325-055AF40F374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2" y="410936"/>
            <a:ext cx="8900012" cy="6323692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8BCA215A-3B91-4D8A-8FB1-A0E2C04B3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84870" y="1825625"/>
            <a:ext cx="2526428" cy="4351338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cs-CZ" sz="1800" dirty="0" err="1"/>
              <a:t>Mojave</a:t>
            </a:r>
            <a:r>
              <a:rPr lang="cs-CZ" sz="1800" dirty="0"/>
              <a:t> 1941</a:t>
            </a:r>
          </a:p>
        </p:txBody>
      </p:sp>
    </p:spTree>
    <p:extLst>
      <p:ext uri="{BB962C8B-B14F-4D97-AF65-F5344CB8AC3E}">
        <p14:creationId xmlns:p14="http://schemas.microsoft.com/office/powerpoint/2010/main" val="22978781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0E01B2-59C6-4B3C-BA7E-BD1D3A1A4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kreslení, barevné, zakryté, stojící&#10;&#10;Popis byl vytvořen automaticky">
            <a:extLst>
              <a:ext uri="{FF2B5EF4-FFF2-40B4-BE49-F238E27FC236}">
                <a16:creationId xmlns:a16="http://schemas.microsoft.com/office/drawing/2014/main" id="{ECE7F3F1-3616-4F46-AE64-B90710AD6B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91" y="365124"/>
            <a:ext cx="7439753" cy="6492875"/>
          </a:xfr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B4F7BBE-9B53-4D28-B780-0CEBE0EE29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9214" y="1825625"/>
            <a:ext cx="294458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endParaRPr lang="cs-CZ" sz="1800" dirty="0"/>
          </a:p>
          <a:p>
            <a:pPr marL="0" indent="0">
              <a:buNone/>
            </a:pPr>
            <a:r>
              <a:rPr lang="en-GB" sz="1800" dirty="0"/>
              <a:t>Water of Flowery Mill</a:t>
            </a:r>
            <a:r>
              <a:rPr lang="cs-CZ" sz="1800" dirty="0"/>
              <a:t> 1944</a:t>
            </a:r>
          </a:p>
        </p:txBody>
      </p:sp>
    </p:spTree>
    <p:extLst>
      <p:ext uri="{BB962C8B-B14F-4D97-AF65-F5344CB8AC3E}">
        <p14:creationId xmlns:p14="http://schemas.microsoft.com/office/powerpoint/2010/main" val="174870968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</TotalTime>
  <Words>284</Words>
  <Application>Microsoft Office PowerPoint</Application>
  <PresentationFormat>Širokoúhlá obrazovka</PresentationFormat>
  <Paragraphs>385</Paragraphs>
  <Slides>54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58" baseType="lpstr">
      <vt:lpstr>Arial</vt:lpstr>
      <vt:lpstr>Calibri</vt:lpstr>
      <vt:lpstr>Calibri Light</vt:lpstr>
      <vt:lpstr>Motiv Office</vt:lpstr>
      <vt:lpstr>Abstraktní expresionismus Akční malba</vt:lpstr>
      <vt:lpstr>Prezentace aplikace PowerPoint</vt:lpstr>
      <vt:lpstr>Peggy Guggenheim</vt:lpstr>
      <vt:lpstr> Art of this century gallery, 1942 - </vt:lpstr>
      <vt:lpstr>Arshille Gorky   1904-1948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William Baziotes    1912-63</vt:lpstr>
      <vt:lpstr>Prezentace aplikace PowerPoint</vt:lpstr>
      <vt:lpstr>Jackson Pollock</vt:lpstr>
      <vt:lpstr>Prezentace aplikace PowerPoint</vt:lpstr>
      <vt:lpstr>Prezentace aplikace PowerPoint</vt:lpstr>
      <vt:lpstr>Jackson Pollock 1912-1956</vt:lpstr>
      <vt:lpstr>Prezentace aplikace PowerPoint</vt:lpstr>
      <vt:lpstr>                            Mark Rothko</vt:lpstr>
      <vt:lpstr>                                                             Adolf Gottlieb</vt:lpstr>
      <vt:lpstr>Abstract expressionism  1950 -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Lee Krasner  1908-1984</vt:lpstr>
      <vt:lpstr>Prezentace aplikace PowerPoint</vt:lpstr>
      <vt:lpstr>Franz Kline  1910-1962</vt:lpstr>
      <vt:lpstr>Prezentace aplikace PowerPoint</vt:lpstr>
      <vt:lpstr>Prezentace aplikace PowerPoint</vt:lpstr>
      <vt:lpstr>Prezentace aplikace PowerPoint</vt:lpstr>
      <vt:lpstr>                                                 Philip Guston 1913-80</vt:lpstr>
      <vt:lpstr>Prezentace aplikace PowerPoint</vt:lpstr>
      <vt:lpstr>Willem de Kooning   1904-1997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Late works 1980-1985</vt:lpstr>
      <vt:lpstr>Prezentace aplikace PowerPoint</vt:lpstr>
      <vt:lpstr>Hans Hofmann   1880-1966</vt:lpstr>
      <vt:lpstr>Prezentace aplikace PowerPoint</vt:lpstr>
      <vt:lpstr>Robert Motherwell  1915-1991</vt:lpstr>
      <vt:lpstr>Prezentace aplikace PowerPoint</vt:lpstr>
      <vt:lpstr>Prezentace aplikace PowerPoint</vt:lpstr>
      <vt:lpstr>Prezentace aplikace PowerPoint</vt:lpstr>
      <vt:lpstr>Adolf Gottlieb  1903-1974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Ladislav Kesner</dc:creator>
  <cp:lastModifiedBy>Ladislav Kesner</cp:lastModifiedBy>
  <cp:revision>37</cp:revision>
  <dcterms:created xsi:type="dcterms:W3CDTF">2020-10-03T17:29:45Z</dcterms:created>
  <dcterms:modified xsi:type="dcterms:W3CDTF">2020-10-19T07:42:46Z</dcterms:modified>
</cp:coreProperties>
</file>