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7" r:id="rId4"/>
    <p:sldId id="260" r:id="rId5"/>
    <p:sldId id="275" r:id="rId6"/>
    <p:sldId id="276" r:id="rId7"/>
    <p:sldId id="262" r:id="rId8"/>
    <p:sldId id="264" r:id="rId9"/>
    <p:sldId id="279" r:id="rId10"/>
    <p:sldId id="267" r:id="rId11"/>
    <p:sldId id="266" r:id="rId12"/>
    <p:sldId id="265" r:id="rId13"/>
    <p:sldId id="277" r:id="rId14"/>
    <p:sldId id="278"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279" autoAdjust="0"/>
  </p:normalViewPr>
  <p:slideViewPr>
    <p:cSldViewPr snapToGrid="0">
      <p:cViewPr varScale="1">
        <p:scale>
          <a:sx n="106" d="100"/>
          <a:sy n="106" d="100"/>
        </p:scale>
        <p:origin x="1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BFDF8-43C2-49E4-B147-F9799145EF4F}" type="datetimeFigureOut">
              <a:rPr lang="de-DE" smtClean="0"/>
              <a:t>26.11.20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A3BA4-BB50-4118-90AC-072ABF23D60A}" type="slidenum">
              <a:rPr lang="de-DE" smtClean="0"/>
              <a:t>‹#›</a:t>
            </a:fld>
            <a:endParaRPr lang="de-DE"/>
          </a:p>
        </p:txBody>
      </p:sp>
    </p:spTree>
    <p:extLst>
      <p:ext uri="{BB962C8B-B14F-4D97-AF65-F5344CB8AC3E}">
        <p14:creationId xmlns:p14="http://schemas.microsoft.com/office/powerpoint/2010/main" val="193417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rt.stanford.edu/sites/art/files/a_brief_guide_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We</a:t>
            </a:r>
            <a:r>
              <a:rPr lang="de-DE" dirty="0"/>
              <a:t> </a:t>
            </a:r>
            <a:r>
              <a:rPr lang="de-DE" dirty="0" err="1"/>
              <a:t>try</a:t>
            </a:r>
            <a:r>
              <a:rPr lang="de-DE" dirty="0"/>
              <a:t> </a:t>
            </a:r>
            <a:r>
              <a:rPr lang="de-DE" dirty="0" err="1"/>
              <a:t>to</a:t>
            </a:r>
            <a:r>
              <a:rPr lang="de-DE" dirty="0"/>
              <a:t> </a:t>
            </a:r>
            <a:r>
              <a:rPr lang="de-DE" dirty="0" err="1"/>
              <a:t>keep</a:t>
            </a:r>
            <a:r>
              <a:rPr lang="de-DE" dirty="0"/>
              <a:t> </a:t>
            </a:r>
            <a:r>
              <a:rPr lang="de-DE" dirty="0" err="1"/>
              <a:t>it</a:t>
            </a:r>
            <a:r>
              <a:rPr lang="de-DE" dirty="0"/>
              <a:t> simple </a:t>
            </a:r>
            <a:r>
              <a:rPr lang="de-DE" dirty="0" err="1"/>
              <a:t>with</a:t>
            </a:r>
            <a:r>
              <a:rPr lang="de-DE" dirty="0"/>
              <a:t> </a:t>
            </a:r>
            <a:r>
              <a:rPr lang="de-DE" dirty="0" err="1"/>
              <a:t>this</a:t>
            </a:r>
            <a:r>
              <a:rPr lang="de-DE" dirty="0"/>
              <a:t> </a:t>
            </a:r>
            <a:r>
              <a:rPr lang="de-DE" dirty="0" err="1"/>
              <a:t>lecture</a:t>
            </a:r>
            <a:r>
              <a:rPr lang="de-DE" dirty="0"/>
              <a:t>, </a:t>
            </a:r>
            <a:r>
              <a:rPr lang="de-DE" dirty="0" err="1"/>
              <a:t>as</a:t>
            </a:r>
            <a:r>
              <a:rPr lang="de-DE" dirty="0"/>
              <a:t> </a:t>
            </a:r>
            <a:r>
              <a:rPr lang="de-DE" dirty="0" err="1"/>
              <a:t>it</a:t>
            </a:r>
            <a:r>
              <a:rPr lang="de-DE" dirty="0"/>
              <a:t> </a:t>
            </a:r>
            <a:r>
              <a:rPr lang="de-DE" dirty="0" err="1"/>
              <a:t>is</a:t>
            </a:r>
            <a:r>
              <a:rPr lang="de-DE" dirty="0"/>
              <a:t> </a:t>
            </a:r>
            <a:r>
              <a:rPr lang="de-DE" dirty="0" err="1"/>
              <a:t>pretty</a:t>
            </a:r>
            <a:r>
              <a:rPr lang="de-DE" dirty="0"/>
              <a:t> </a:t>
            </a:r>
            <a:r>
              <a:rPr lang="de-DE" dirty="0" err="1"/>
              <a:t>difficult</a:t>
            </a:r>
            <a:r>
              <a:rPr lang="de-DE" dirty="0"/>
              <a:t> </a:t>
            </a:r>
            <a:r>
              <a:rPr lang="de-DE" dirty="0" err="1"/>
              <a:t>to</a:t>
            </a:r>
            <a:r>
              <a:rPr lang="de-DE" dirty="0"/>
              <a:t> </a:t>
            </a:r>
            <a:r>
              <a:rPr lang="de-DE" dirty="0" err="1"/>
              <a:t>assess</a:t>
            </a:r>
            <a:r>
              <a:rPr lang="de-DE" dirty="0"/>
              <a:t> </a:t>
            </a:r>
            <a:r>
              <a:rPr lang="de-DE" dirty="0" err="1"/>
              <a:t>this</a:t>
            </a:r>
            <a:r>
              <a:rPr lang="de-DE" dirty="0"/>
              <a:t> </a:t>
            </a:r>
            <a:r>
              <a:rPr lang="de-DE" dirty="0" err="1"/>
              <a:t>from</a:t>
            </a:r>
            <a:r>
              <a:rPr lang="de-DE" dirty="0"/>
              <a:t> a </a:t>
            </a:r>
            <a:r>
              <a:rPr lang="de-DE" dirty="0" err="1"/>
              <a:t>far</a:t>
            </a:r>
            <a:r>
              <a:rPr lang="de-DE" dirty="0"/>
              <a:t>, </a:t>
            </a:r>
            <a:r>
              <a:rPr lang="de-DE" dirty="0" err="1"/>
              <a:t>especially</a:t>
            </a:r>
            <a:r>
              <a:rPr lang="de-DE" dirty="0"/>
              <a:t> </a:t>
            </a:r>
            <a:r>
              <a:rPr lang="de-DE" dirty="0" err="1"/>
              <a:t>what</a:t>
            </a:r>
            <a:r>
              <a:rPr lang="de-DE" dirty="0"/>
              <a:t> </a:t>
            </a:r>
            <a:r>
              <a:rPr lang="de-DE" dirty="0" err="1"/>
              <a:t>you</a:t>
            </a:r>
            <a:r>
              <a:rPr lang="de-DE" dirty="0"/>
              <a:t> </a:t>
            </a:r>
            <a:r>
              <a:rPr lang="de-DE" dirty="0" err="1"/>
              <a:t>already</a:t>
            </a:r>
            <a:r>
              <a:rPr lang="de-DE" dirty="0"/>
              <a:t> </a:t>
            </a:r>
            <a:r>
              <a:rPr lang="de-DE" dirty="0" err="1"/>
              <a:t>know</a:t>
            </a:r>
            <a:r>
              <a:rPr lang="de-DE" dirty="0"/>
              <a:t>. </a:t>
            </a:r>
            <a:r>
              <a:rPr lang="de-DE" dirty="0" err="1"/>
              <a:t>Please</a:t>
            </a:r>
            <a:r>
              <a:rPr lang="de-DE" dirty="0"/>
              <a:t> </a:t>
            </a:r>
            <a:r>
              <a:rPr lang="de-DE" dirty="0" err="1"/>
              <a:t>feel</a:t>
            </a:r>
            <a:r>
              <a:rPr lang="de-DE" dirty="0"/>
              <a:t> </a:t>
            </a:r>
            <a:r>
              <a:rPr lang="de-DE" dirty="0" err="1"/>
              <a:t>free</a:t>
            </a:r>
            <a:r>
              <a:rPr lang="de-DE" dirty="0"/>
              <a:t> </a:t>
            </a:r>
            <a:r>
              <a:rPr lang="de-DE" dirty="0" err="1"/>
              <a:t>to</a:t>
            </a:r>
            <a:r>
              <a:rPr lang="de-DE" dirty="0"/>
              <a:t> </a:t>
            </a:r>
            <a:r>
              <a:rPr lang="de-DE" dirty="0" err="1"/>
              <a:t>ask</a:t>
            </a:r>
            <a:r>
              <a:rPr lang="de-DE" dirty="0"/>
              <a:t> </a:t>
            </a:r>
            <a:r>
              <a:rPr lang="de-DE" dirty="0" err="1"/>
              <a:t>us</a:t>
            </a:r>
            <a:r>
              <a:rPr lang="de-DE" dirty="0"/>
              <a:t>, </a:t>
            </a:r>
            <a:r>
              <a:rPr lang="de-DE" dirty="0" err="1"/>
              <a:t>if</a:t>
            </a:r>
            <a:r>
              <a:rPr lang="de-DE" dirty="0"/>
              <a:t> </a:t>
            </a:r>
            <a:r>
              <a:rPr lang="de-DE" dirty="0" err="1"/>
              <a:t>you</a:t>
            </a:r>
            <a:r>
              <a:rPr lang="de-DE" dirty="0"/>
              <a:t> </a:t>
            </a:r>
            <a:r>
              <a:rPr lang="de-DE" dirty="0" err="1"/>
              <a:t>need</a:t>
            </a:r>
            <a:r>
              <a:rPr lang="de-DE" dirty="0"/>
              <a:t> </a:t>
            </a:r>
            <a:r>
              <a:rPr lang="de-DE" dirty="0" err="1"/>
              <a:t>any</a:t>
            </a:r>
            <a:r>
              <a:rPr lang="de-DE" dirty="0"/>
              <a:t> </a:t>
            </a:r>
            <a:r>
              <a:rPr lang="de-DE" dirty="0" err="1"/>
              <a:t>advise</a:t>
            </a:r>
            <a:r>
              <a:rPr lang="de-DE" dirty="0"/>
              <a:t> </a:t>
            </a:r>
            <a:r>
              <a:rPr lang="de-DE" dirty="0" err="1"/>
              <a:t>or</a:t>
            </a:r>
            <a:r>
              <a:rPr lang="de-DE" dirty="0"/>
              <a:t> </a:t>
            </a:r>
            <a:r>
              <a:rPr lang="de-DE" dirty="0" err="1"/>
              <a:t>help</a:t>
            </a:r>
            <a:r>
              <a:rPr lang="de-DE" dirty="0"/>
              <a:t> </a:t>
            </a:r>
            <a:r>
              <a:rPr lang="de-DE" dirty="0" err="1"/>
              <a:t>with</a:t>
            </a:r>
            <a:r>
              <a:rPr lang="de-DE" dirty="0"/>
              <a:t> </a:t>
            </a:r>
            <a:r>
              <a:rPr lang="de-DE" dirty="0" err="1"/>
              <a:t>the</a:t>
            </a:r>
            <a:r>
              <a:rPr lang="de-DE" dirty="0"/>
              <a:t> </a:t>
            </a:r>
            <a:r>
              <a:rPr lang="de-DE" dirty="0" err="1"/>
              <a:t>writing</a:t>
            </a:r>
            <a:r>
              <a:rPr lang="de-DE" dirty="0"/>
              <a:t>. </a:t>
            </a:r>
            <a:r>
              <a:rPr lang="de-DE" dirty="0" err="1"/>
              <a:t>We</a:t>
            </a:r>
            <a:r>
              <a:rPr lang="de-DE" dirty="0"/>
              <a:t> will </a:t>
            </a:r>
            <a:r>
              <a:rPr lang="de-DE" dirty="0" err="1"/>
              <a:t>focus</a:t>
            </a:r>
            <a:r>
              <a:rPr lang="de-DE" dirty="0"/>
              <a:t> on </a:t>
            </a:r>
            <a:r>
              <a:rPr lang="de-DE" dirty="0" err="1"/>
              <a:t>how</a:t>
            </a:r>
            <a:r>
              <a:rPr lang="de-DE" dirty="0"/>
              <a:t> </a:t>
            </a:r>
            <a:r>
              <a:rPr lang="de-DE" dirty="0" err="1"/>
              <a:t>to</a:t>
            </a:r>
            <a:r>
              <a:rPr lang="de-DE" dirty="0"/>
              <a:t> deal </a:t>
            </a:r>
            <a:r>
              <a:rPr lang="de-DE" dirty="0" err="1"/>
              <a:t>with</a:t>
            </a:r>
            <a:r>
              <a:rPr lang="de-DE" dirty="0"/>
              <a:t> </a:t>
            </a:r>
            <a:r>
              <a:rPr lang="de-DE" dirty="0" err="1"/>
              <a:t>research</a:t>
            </a:r>
            <a:r>
              <a:rPr lang="de-DE" dirty="0"/>
              <a:t>, and </a:t>
            </a:r>
            <a:r>
              <a:rPr lang="de-DE" dirty="0" err="1"/>
              <a:t>building</a:t>
            </a:r>
            <a:r>
              <a:rPr lang="de-DE" dirty="0"/>
              <a:t> a proper </a:t>
            </a:r>
            <a:r>
              <a:rPr lang="de-DE" dirty="0" err="1"/>
              <a:t>argument</a:t>
            </a:r>
            <a:r>
              <a:rPr lang="de-DE" dirty="0"/>
              <a:t> in </a:t>
            </a:r>
            <a:r>
              <a:rPr lang="de-DE" dirty="0" err="1"/>
              <a:t>this</a:t>
            </a:r>
            <a:r>
              <a:rPr lang="de-DE" dirty="0"/>
              <a:t> </a:t>
            </a:r>
            <a:r>
              <a:rPr lang="de-DE" dirty="0" err="1"/>
              <a:t>lesson</a:t>
            </a:r>
            <a:r>
              <a:rPr lang="de-DE" dirty="0"/>
              <a:t>. The </a:t>
            </a:r>
            <a:r>
              <a:rPr lang="de-DE" dirty="0" err="1"/>
              <a:t>parts</a:t>
            </a:r>
            <a:r>
              <a:rPr lang="de-DE" dirty="0"/>
              <a:t> </a:t>
            </a:r>
            <a:r>
              <a:rPr lang="de-DE" dirty="0" err="1"/>
              <a:t>mostly</a:t>
            </a:r>
            <a:r>
              <a:rPr lang="de-DE" dirty="0"/>
              <a:t> </a:t>
            </a:r>
            <a:r>
              <a:rPr lang="de-DE" dirty="0" err="1"/>
              <a:t>consist</a:t>
            </a:r>
            <a:r>
              <a:rPr lang="de-DE" dirty="0"/>
              <a:t> </a:t>
            </a:r>
            <a:r>
              <a:rPr lang="de-DE" dirty="0" err="1"/>
              <a:t>of</a:t>
            </a:r>
            <a:r>
              <a:rPr lang="de-DE" dirty="0"/>
              <a:t> </a:t>
            </a:r>
            <a:r>
              <a:rPr lang="de-DE" dirty="0" err="1"/>
              <a:t>the</a:t>
            </a:r>
            <a:r>
              <a:rPr lang="de-DE" dirty="0"/>
              <a:t> </a:t>
            </a:r>
            <a:r>
              <a:rPr lang="de-DE" dirty="0" err="1"/>
              <a:t>introduction</a:t>
            </a:r>
            <a:r>
              <a:rPr lang="de-DE" dirty="0"/>
              <a:t>, a </a:t>
            </a:r>
            <a:r>
              <a:rPr lang="de-DE" dirty="0" err="1"/>
              <a:t>research</a:t>
            </a:r>
            <a:r>
              <a:rPr lang="de-DE" dirty="0"/>
              <a:t> </a:t>
            </a:r>
            <a:r>
              <a:rPr lang="de-DE" dirty="0" err="1"/>
              <a:t>report</a:t>
            </a:r>
            <a:r>
              <a:rPr lang="de-DE" dirty="0"/>
              <a:t>, </a:t>
            </a:r>
            <a:r>
              <a:rPr lang="de-DE" dirty="0" err="1"/>
              <a:t>how</a:t>
            </a:r>
            <a:r>
              <a:rPr lang="de-DE" dirty="0"/>
              <a:t> </a:t>
            </a:r>
            <a:r>
              <a:rPr lang="de-DE" dirty="0" err="1"/>
              <a:t>to</a:t>
            </a:r>
            <a:r>
              <a:rPr lang="de-DE" dirty="0"/>
              <a:t> </a:t>
            </a:r>
            <a:r>
              <a:rPr lang="de-DE" dirty="0" err="1"/>
              <a:t>outline</a:t>
            </a:r>
            <a:r>
              <a:rPr lang="de-DE" dirty="0"/>
              <a:t> </a:t>
            </a:r>
            <a:r>
              <a:rPr lang="de-DE" dirty="0" err="1"/>
              <a:t>the</a:t>
            </a:r>
            <a:r>
              <a:rPr lang="de-DE" dirty="0"/>
              <a:t> </a:t>
            </a:r>
            <a:r>
              <a:rPr lang="de-DE" dirty="0" err="1"/>
              <a:t>argument</a:t>
            </a:r>
            <a:r>
              <a:rPr lang="de-DE" dirty="0"/>
              <a:t>, </a:t>
            </a:r>
            <a:r>
              <a:rPr lang="de-DE" dirty="0" err="1"/>
              <a:t>some</a:t>
            </a:r>
            <a:r>
              <a:rPr lang="de-DE" dirty="0"/>
              <a:t> </a:t>
            </a:r>
            <a:r>
              <a:rPr lang="de-DE" dirty="0" err="1"/>
              <a:t>visual</a:t>
            </a:r>
            <a:r>
              <a:rPr lang="de-DE" dirty="0"/>
              <a:t> </a:t>
            </a:r>
            <a:r>
              <a:rPr lang="de-DE" dirty="0" err="1"/>
              <a:t>analysis</a:t>
            </a:r>
            <a:r>
              <a:rPr lang="de-DE" dirty="0"/>
              <a:t> and </a:t>
            </a:r>
            <a:r>
              <a:rPr lang="de-DE" dirty="0" err="1"/>
              <a:t>the</a:t>
            </a:r>
            <a:r>
              <a:rPr lang="de-DE" dirty="0"/>
              <a:t> </a:t>
            </a:r>
            <a:r>
              <a:rPr lang="de-DE" dirty="0" err="1"/>
              <a:t>historical</a:t>
            </a:r>
            <a:r>
              <a:rPr lang="de-DE" dirty="0"/>
              <a:t>/</a:t>
            </a:r>
            <a:r>
              <a:rPr lang="de-DE" dirty="0" err="1"/>
              <a:t>cultural</a:t>
            </a:r>
            <a:r>
              <a:rPr lang="de-DE" dirty="0"/>
              <a:t> </a:t>
            </a:r>
            <a:r>
              <a:rPr lang="de-DE" dirty="0" err="1"/>
              <a:t>context</a:t>
            </a:r>
            <a:r>
              <a:rPr lang="de-DE" dirty="0"/>
              <a:t>. The </a:t>
            </a:r>
            <a:r>
              <a:rPr lang="de-DE" dirty="0" err="1"/>
              <a:t>second</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lecture</a:t>
            </a:r>
            <a:r>
              <a:rPr lang="de-DE" dirty="0"/>
              <a:t> will </a:t>
            </a:r>
            <a:r>
              <a:rPr lang="de-DE" dirty="0" err="1"/>
              <a:t>focus</a:t>
            </a:r>
            <a:r>
              <a:rPr lang="de-DE" dirty="0"/>
              <a:t> on </a:t>
            </a:r>
            <a:r>
              <a:rPr lang="de-DE" dirty="0" err="1"/>
              <a:t>some</a:t>
            </a:r>
            <a:r>
              <a:rPr lang="de-DE" dirty="0"/>
              <a:t> </a:t>
            </a:r>
            <a:r>
              <a:rPr lang="de-DE" dirty="0" err="1"/>
              <a:t>tips</a:t>
            </a:r>
            <a:r>
              <a:rPr lang="de-DE" dirty="0"/>
              <a:t> </a:t>
            </a:r>
            <a:r>
              <a:rPr lang="de-DE" dirty="0" err="1"/>
              <a:t>regarding</a:t>
            </a:r>
            <a:r>
              <a:rPr lang="de-DE" dirty="0"/>
              <a:t> </a:t>
            </a:r>
            <a:r>
              <a:rPr lang="de-DE" dirty="0" err="1"/>
              <a:t>the</a:t>
            </a:r>
            <a:r>
              <a:rPr lang="de-DE" dirty="0"/>
              <a:t> </a:t>
            </a:r>
            <a:r>
              <a:rPr lang="de-DE" dirty="0" err="1"/>
              <a:t>use</a:t>
            </a:r>
            <a:r>
              <a:rPr lang="de-DE" dirty="0"/>
              <a:t> </a:t>
            </a:r>
            <a:r>
              <a:rPr lang="de-DE" dirty="0" err="1"/>
              <a:t>of</a:t>
            </a:r>
            <a:r>
              <a:rPr lang="de-DE" dirty="0"/>
              <a:t> </a:t>
            </a:r>
            <a:r>
              <a:rPr lang="de-DE" dirty="0" err="1"/>
              <a:t>the</a:t>
            </a:r>
            <a:r>
              <a:rPr lang="de-DE" dirty="0"/>
              <a:t> English </a:t>
            </a:r>
            <a:r>
              <a:rPr lang="de-DE" dirty="0" err="1"/>
              <a:t>language</a:t>
            </a:r>
            <a:r>
              <a:rPr lang="de-DE" dirty="0"/>
              <a:t>. The </a:t>
            </a:r>
            <a:r>
              <a:rPr lang="de-DE" dirty="0" err="1"/>
              <a:t>third</a:t>
            </a:r>
            <a:r>
              <a:rPr lang="de-DE" dirty="0"/>
              <a:t> </a:t>
            </a:r>
            <a:r>
              <a:rPr lang="de-DE" dirty="0" err="1"/>
              <a:t>part</a:t>
            </a:r>
            <a:r>
              <a:rPr lang="de-DE" dirty="0"/>
              <a:t> sums </a:t>
            </a:r>
            <a:r>
              <a:rPr lang="de-DE" dirty="0" err="1"/>
              <a:t>up</a:t>
            </a:r>
            <a:r>
              <a:rPr lang="de-DE" dirty="0"/>
              <a:t> </a:t>
            </a:r>
            <a:r>
              <a:rPr lang="de-DE" dirty="0" err="1"/>
              <a:t>the</a:t>
            </a:r>
            <a:r>
              <a:rPr lang="de-DE" dirty="0"/>
              <a:t> </a:t>
            </a:r>
            <a:r>
              <a:rPr lang="de-DE" dirty="0" err="1"/>
              <a:t>assessment</a:t>
            </a:r>
            <a:r>
              <a:rPr lang="de-DE" dirty="0"/>
              <a:t> </a:t>
            </a:r>
            <a:r>
              <a:rPr lang="de-DE" dirty="0" err="1"/>
              <a:t>criteria</a:t>
            </a:r>
            <a:r>
              <a:rPr lang="de-DE" dirty="0"/>
              <a:t>, </a:t>
            </a:r>
            <a:r>
              <a:rPr lang="de-DE" dirty="0" err="1"/>
              <a:t>we</a:t>
            </a:r>
            <a:r>
              <a:rPr lang="de-DE" dirty="0"/>
              <a:t> </a:t>
            </a:r>
            <a:r>
              <a:rPr lang="de-DE" dirty="0" err="1"/>
              <a:t>shall</a:t>
            </a:r>
            <a:r>
              <a:rPr lang="de-DE" dirty="0"/>
              <a:t> </a:t>
            </a:r>
            <a:r>
              <a:rPr lang="de-DE" dirty="0" err="1"/>
              <a:t>use</a:t>
            </a:r>
            <a:r>
              <a:rPr lang="de-DE" dirty="0"/>
              <a:t> </a:t>
            </a:r>
            <a:r>
              <a:rPr lang="de-DE" dirty="0" err="1"/>
              <a:t>for</a:t>
            </a:r>
            <a:r>
              <a:rPr lang="de-DE" dirty="0"/>
              <a:t> </a:t>
            </a:r>
            <a:r>
              <a:rPr lang="de-DE" dirty="0" err="1"/>
              <a:t>your</a:t>
            </a:r>
            <a:r>
              <a:rPr lang="de-DE" dirty="0"/>
              <a:t> </a:t>
            </a:r>
            <a:r>
              <a:rPr lang="de-DE" dirty="0" err="1"/>
              <a:t>essays</a:t>
            </a:r>
            <a:r>
              <a:rPr lang="de-DE" dirty="0"/>
              <a:t>. After </a:t>
            </a:r>
            <a:r>
              <a:rPr lang="de-DE" dirty="0" err="1"/>
              <a:t>the</a:t>
            </a:r>
            <a:r>
              <a:rPr lang="de-DE" dirty="0"/>
              <a:t> </a:t>
            </a:r>
            <a:r>
              <a:rPr lang="de-DE" dirty="0" err="1"/>
              <a:t>session</a:t>
            </a:r>
            <a:r>
              <a:rPr lang="de-DE" dirty="0"/>
              <a:t> </a:t>
            </a:r>
            <a:r>
              <a:rPr lang="de-DE" dirty="0" err="1"/>
              <a:t>you</a:t>
            </a:r>
            <a:r>
              <a:rPr lang="de-DE" dirty="0"/>
              <a:t> </a:t>
            </a:r>
            <a:r>
              <a:rPr lang="de-DE" dirty="0" err="1"/>
              <a:t>should</a:t>
            </a:r>
            <a:r>
              <a:rPr lang="de-DE" dirty="0"/>
              <a:t> </a:t>
            </a:r>
            <a:r>
              <a:rPr lang="de-DE" dirty="0" err="1"/>
              <a:t>have</a:t>
            </a:r>
            <a:r>
              <a:rPr lang="de-DE" dirty="0"/>
              <a:t> a </a:t>
            </a:r>
            <a:r>
              <a:rPr lang="de-DE" dirty="0" err="1"/>
              <a:t>better</a:t>
            </a:r>
            <a:r>
              <a:rPr lang="de-DE" dirty="0"/>
              <a:t> </a:t>
            </a:r>
            <a:r>
              <a:rPr lang="de-DE" dirty="0" err="1"/>
              <a:t>understanding</a:t>
            </a:r>
            <a:r>
              <a:rPr lang="de-DE" dirty="0"/>
              <a:t>, </a:t>
            </a:r>
            <a:r>
              <a:rPr lang="de-DE" dirty="0" err="1"/>
              <a:t>what</a:t>
            </a:r>
            <a:r>
              <a:rPr lang="de-DE" dirty="0"/>
              <a:t> </a:t>
            </a:r>
            <a:r>
              <a:rPr lang="de-DE" dirty="0" err="1"/>
              <a:t>we</a:t>
            </a:r>
            <a:r>
              <a:rPr lang="de-DE" dirty="0"/>
              <a:t> </a:t>
            </a:r>
            <a:r>
              <a:rPr lang="de-DE" dirty="0" err="1"/>
              <a:t>are</a:t>
            </a:r>
            <a:r>
              <a:rPr lang="de-DE" dirty="0"/>
              <a:t> </a:t>
            </a:r>
            <a:r>
              <a:rPr lang="de-DE" dirty="0" err="1"/>
              <a:t>looking</a:t>
            </a:r>
            <a:r>
              <a:rPr lang="de-DE" dirty="0"/>
              <a:t> </a:t>
            </a:r>
            <a:r>
              <a:rPr lang="de-DE" dirty="0" err="1"/>
              <a:t>for</a:t>
            </a:r>
            <a:r>
              <a:rPr lang="de-DE" dirty="0"/>
              <a:t> in </a:t>
            </a:r>
            <a:r>
              <a:rPr lang="de-DE" dirty="0" err="1"/>
              <a:t>regards</a:t>
            </a:r>
            <a:r>
              <a:rPr lang="de-DE" dirty="0"/>
              <a:t> </a:t>
            </a:r>
            <a:r>
              <a:rPr lang="de-DE" dirty="0" err="1"/>
              <a:t>to</a:t>
            </a:r>
            <a:r>
              <a:rPr lang="de-DE" dirty="0"/>
              <a:t> </a:t>
            </a:r>
            <a:r>
              <a:rPr lang="de-DE" dirty="0" err="1"/>
              <a:t>the</a:t>
            </a:r>
            <a:r>
              <a:rPr lang="de-DE" dirty="0"/>
              <a:t> </a:t>
            </a:r>
            <a:r>
              <a:rPr lang="de-DE" dirty="0" err="1"/>
              <a:t>basic</a:t>
            </a:r>
            <a:r>
              <a:rPr lang="de-DE" dirty="0"/>
              <a:t> </a:t>
            </a:r>
            <a:r>
              <a:rPr lang="de-DE" dirty="0" err="1"/>
              <a:t>criterias</a:t>
            </a:r>
            <a:r>
              <a:rPr lang="de-DE" dirty="0"/>
              <a:t>/</a:t>
            </a:r>
            <a:r>
              <a:rPr lang="de-DE" dirty="0" err="1"/>
              <a:t>standards</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You</a:t>
            </a:r>
            <a:r>
              <a:rPr lang="de-DE" baseline="0" dirty="0"/>
              <a:t> </a:t>
            </a:r>
            <a:r>
              <a:rPr lang="de-DE" baseline="0" dirty="0" err="1"/>
              <a:t>can</a:t>
            </a:r>
            <a:r>
              <a:rPr lang="de-DE" baseline="0" dirty="0"/>
              <a:t> find </a:t>
            </a:r>
            <a:r>
              <a:rPr lang="de-DE" baseline="0" dirty="0" err="1"/>
              <a:t>many</a:t>
            </a:r>
            <a:r>
              <a:rPr lang="de-DE" baseline="0" dirty="0"/>
              <a:t> </a:t>
            </a:r>
            <a:r>
              <a:rPr lang="de-DE" baseline="0" dirty="0" err="1"/>
              <a:t>of</a:t>
            </a:r>
            <a:r>
              <a:rPr lang="de-DE" baseline="0" dirty="0"/>
              <a:t> </a:t>
            </a:r>
            <a:r>
              <a:rPr lang="de-DE" baseline="0" dirty="0" err="1"/>
              <a:t>these</a:t>
            </a:r>
            <a:r>
              <a:rPr lang="de-DE" baseline="0" dirty="0"/>
              <a:t> </a:t>
            </a:r>
            <a:r>
              <a:rPr lang="de-DE" baseline="0" dirty="0" err="1"/>
              <a:t>brief</a:t>
            </a:r>
            <a:r>
              <a:rPr lang="de-DE" baseline="0" dirty="0"/>
              <a:t> guides </a:t>
            </a:r>
            <a:r>
              <a:rPr lang="de-DE" baseline="0" dirty="0" err="1"/>
              <a:t>to</a:t>
            </a:r>
            <a:r>
              <a:rPr lang="de-DE" baseline="0" dirty="0"/>
              <a:t> </a:t>
            </a:r>
            <a:r>
              <a:rPr lang="de-DE" baseline="0" dirty="0" err="1"/>
              <a:t>essay</a:t>
            </a:r>
            <a:r>
              <a:rPr lang="de-DE" baseline="0" dirty="0"/>
              <a:t> </a:t>
            </a:r>
            <a:r>
              <a:rPr lang="de-DE" baseline="0" dirty="0" err="1"/>
              <a:t>writing</a:t>
            </a:r>
            <a:r>
              <a:rPr lang="de-DE" baseline="0" dirty="0"/>
              <a:t> in </a:t>
            </a:r>
            <a:r>
              <a:rPr lang="de-DE" baseline="0" dirty="0" err="1"/>
              <a:t>art</a:t>
            </a:r>
            <a:r>
              <a:rPr lang="de-DE" baseline="0" dirty="0"/>
              <a:t> </a:t>
            </a:r>
            <a:r>
              <a:rPr lang="de-DE" baseline="0" dirty="0" err="1"/>
              <a:t>history</a:t>
            </a:r>
            <a:r>
              <a:rPr lang="de-DE" baseline="0" dirty="0"/>
              <a:t>, </a:t>
            </a:r>
            <a:r>
              <a:rPr lang="de-DE" baseline="0" dirty="0" err="1"/>
              <a:t>simply</a:t>
            </a:r>
            <a:r>
              <a:rPr lang="de-DE" baseline="0" dirty="0"/>
              <a:t> </a:t>
            </a:r>
            <a:r>
              <a:rPr lang="de-DE" baseline="0" dirty="0" err="1"/>
              <a:t>by</a:t>
            </a:r>
            <a:r>
              <a:rPr lang="de-DE" baseline="0" dirty="0"/>
              <a:t> </a:t>
            </a:r>
            <a:r>
              <a:rPr lang="de-DE" baseline="0" dirty="0" err="1"/>
              <a:t>googling</a:t>
            </a:r>
            <a:r>
              <a:rPr lang="de-DE" baseline="0" dirty="0"/>
              <a:t> it. </a:t>
            </a:r>
            <a:r>
              <a:rPr lang="de-DE" baseline="0" dirty="0" err="1"/>
              <a:t>They</a:t>
            </a:r>
            <a:r>
              <a:rPr lang="de-DE" baseline="0" dirty="0"/>
              <a:t> all </a:t>
            </a:r>
            <a:r>
              <a:rPr lang="de-DE" baseline="0" dirty="0" err="1"/>
              <a:t>serve</a:t>
            </a:r>
            <a:r>
              <a:rPr lang="de-DE" baseline="0" dirty="0"/>
              <a:t> different </a:t>
            </a:r>
            <a:r>
              <a:rPr lang="de-DE" baseline="0" dirty="0" err="1"/>
              <a:t>purposes</a:t>
            </a:r>
            <a:r>
              <a:rPr lang="de-DE" baseline="0" dirty="0"/>
              <a:t>, </a:t>
            </a:r>
            <a:r>
              <a:rPr lang="de-DE" baseline="0" dirty="0" err="1"/>
              <a:t>of</a:t>
            </a:r>
            <a:r>
              <a:rPr lang="de-DE" baseline="0" dirty="0"/>
              <a:t> </a:t>
            </a:r>
            <a:r>
              <a:rPr lang="de-DE" baseline="0" dirty="0" err="1"/>
              <a:t>course</a:t>
            </a:r>
            <a:r>
              <a:rPr lang="de-DE" baseline="0" dirty="0"/>
              <a:t>, </a:t>
            </a:r>
            <a:r>
              <a:rPr lang="de-DE" baseline="0" dirty="0" err="1"/>
              <a:t>and</a:t>
            </a:r>
            <a:r>
              <a:rPr lang="de-DE" baseline="0" dirty="0"/>
              <a:t> </a:t>
            </a:r>
            <a:r>
              <a:rPr lang="de-DE" baseline="0" dirty="0" err="1"/>
              <a:t>have</a:t>
            </a:r>
            <a:r>
              <a:rPr lang="de-DE" baseline="0" dirty="0"/>
              <a:t> </a:t>
            </a:r>
            <a:r>
              <a:rPr lang="de-DE" baseline="0" dirty="0" err="1"/>
              <a:t>their</a:t>
            </a:r>
            <a:r>
              <a:rPr lang="de-DE" baseline="0" dirty="0"/>
              <a:t> </a:t>
            </a:r>
            <a:r>
              <a:rPr lang="de-DE" baseline="0" dirty="0" err="1"/>
              <a:t>merits</a:t>
            </a:r>
            <a:r>
              <a:rPr lang="de-DE" baseline="0" dirty="0"/>
              <a:t>, but </a:t>
            </a:r>
            <a:r>
              <a:rPr lang="de-DE" baseline="0" dirty="0" err="1"/>
              <a:t>you</a:t>
            </a:r>
            <a:r>
              <a:rPr lang="de-DE" baseline="0" dirty="0"/>
              <a:t> </a:t>
            </a:r>
            <a:r>
              <a:rPr lang="de-DE" baseline="0" dirty="0" err="1"/>
              <a:t>have</a:t>
            </a:r>
            <a:r>
              <a:rPr lang="de-DE" baseline="0" dirty="0"/>
              <a:t> </a:t>
            </a:r>
            <a:r>
              <a:rPr lang="de-DE" baseline="0" dirty="0" err="1"/>
              <a:t>to</a:t>
            </a:r>
            <a:r>
              <a:rPr lang="de-DE" baseline="0" dirty="0"/>
              <a:t> browse </a:t>
            </a:r>
            <a:r>
              <a:rPr lang="de-DE" baseline="0" dirty="0" err="1"/>
              <a:t>through</a:t>
            </a:r>
            <a:r>
              <a:rPr lang="de-DE" baseline="0" dirty="0"/>
              <a:t> </a:t>
            </a:r>
            <a:r>
              <a:rPr lang="de-DE" baseline="0" dirty="0" err="1"/>
              <a:t>them</a:t>
            </a:r>
            <a:r>
              <a:rPr lang="de-DE" baseline="0" dirty="0"/>
              <a:t> </a:t>
            </a:r>
            <a:r>
              <a:rPr lang="de-DE" baseline="0" dirty="0" err="1"/>
              <a:t>to</a:t>
            </a:r>
            <a:r>
              <a:rPr lang="de-DE" baseline="0" dirty="0"/>
              <a:t> find </a:t>
            </a:r>
            <a:r>
              <a:rPr lang="de-DE" baseline="0" dirty="0" err="1"/>
              <a:t>the</a:t>
            </a:r>
            <a:r>
              <a:rPr lang="de-DE" baseline="0" dirty="0"/>
              <a:t> </a:t>
            </a:r>
            <a:r>
              <a:rPr lang="de-DE" baseline="0" dirty="0" err="1"/>
              <a:t>advice</a:t>
            </a:r>
            <a:r>
              <a:rPr lang="de-DE" baseline="0" dirty="0"/>
              <a:t> </a:t>
            </a:r>
            <a:r>
              <a:rPr lang="de-DE" baseline="0" dirty="0" err="1"/>
              <a:t>you</a:t>
            </a:r>
            <a:r>
              <a:rPr lang="de-DE" baseline="0" dirty="0"/>
              <a:t> </a:t>
            </a:r>
            <a:r>
              <a:rPr lang="de-DE" baseline="0" dirty="0" err="1"/>
              <a:t>need</a:t>
            </a:r>
            <a:r>
              <a:rPr lang="de-DE" baseline="0" dirty="0"/>
              <a:t>. </a:t>
            </a:r>
            <a:r>
              <a:rPr lang="de-DE" dirty="0"/>
              <a:t>A </a:t>
            </a:r>
            <a:r>
              <a:rPr lang="de-DE" dirty="0" err="1"/>
              <a:t>good</a:t>
            </a:r>
            <a:r>
              <a:rPr lang="de-DE" dirty="0"/>
              <a:t> </a:t>
            </a:r>
            <a:r>
              <a:rPr lang="de-DE" dirty="0" err="1"/>
              <a:t>short</a:t>
            </a:r>
            <a:r>
              <a:rPr lang="de-DE" dirty="0"/>
              <a:t> </a:t>
            </a:r>
            <a:r>
              <a:rPr lang="de-DE" dirty="0" err="1"/>
              <a:t>summary</a:t>
            </a:r>
            <a:r>
              <a:rPr lang="de-DE" dirty="0"/>
              <a:t> </a:t>
            </a:r>
            <a:r>
              <a:rPr lang="de-DE" dirty="0" err="1"/>
              <a:t>is</a:t>
            </a:r>
            <a:r>
              <a:rPr lang="de-DE" dirty="0"/>
              <a:t> </a:t>
            </a:r>
            <a:r>
              <a:rPr lang="de-DE" dirty="0" err="1"/>
              <a:t>the</a:t>
            </a:r>
            <a:r>
              <a:rPr lang="de-DE" dirty="0"/>
              <a:t> </a:t>
            </a:r>
            <a:r>
              <a:rPr lang="de-DE" dirty="0" err="1"/>
              <a:t>one</a:t>
            </a:r>
            <a:r>
              <a:rPr lang="de-DE" dirty="0"/>
              <a:t> </a:t>
            </a:r>
            <a:r>
              <a:rPr lang="de-DE" dirty="0" err="1"/>
              <a:t>from</a:t>
            </a:r>
            <a:r>
              <a:rPr lang="de-DE" dirty="0"/>
              <a:t> Stanford: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linkClick r:id="rId3"/>
              </a:rPr>
              <a:t>https://art.stanford.edu/sites/art/files/a_brief_guide_0.pdf</a:t>
            </a:r>
            <a:endParaRPr lang="de-DE" dirty="0"/>
          </a:p>
        </p:txBody>
      </p:sp>
      <p:sp>
        <p:nvSpPr>
          <p:cNvPr id="4" name="Foliennummernplatzhalter 3"/>
          <p:cNvSpPr>
            <a:spLocks noGrp="1"/>
          </p:cNvSpPr>
          <p:nvPr>
            <p:ph type="sldNum" sz="quarter" idx="5"/>
          </p:nvPr>
        </p:nvSpPr>
        <p:spPr/>
        <p:txBody>
          <a:bodyPr/>
          <a:lstStyle/>
          <a:p>
            <a:fld id="{D39A3BA4-BB50-4118-90AC-072ABF23D60A}" type="slidenum">
              <a:rPr lang="de-DE" smtClean="0"/>
              <a:t>3</a:t>
            </a:fld>
            <a:endParaRPr lang="de-DE"/>
          </a:p>
        </p:txBody>
      </p:sp>
    </p:spTree>
    <p:extLst>
      <p:ext uri="{BB962C8B-B14F-4D97-AF65-F5344CB8AC3E}">
        <p14:creationId xmlns:p14="http://schemas.microsoft.com/office/powerpoint/2010/main" val="47076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This </a:t>
            </a:r>
            <a:r>
              <a:rPr lang="de-DE" dirty="0" err="1"/>
              <a:t>one</a:t>
            </a:r>
            <a:r>
              <a:rPr lang="de-DE" dirty="0"/>
              <a:t> </a:t>
            </a:r>
            <a:r>
              <a:rPr lang="de-DE" dirty="0" err="1"/>
              <a:t>is</a:t>
            </a:r>
            <a:r>
              <a:rPr lang="de-DE" dirty="0"/>
              <a:t> </a:t>
            </a:r>
            <a:r>
              <a:rPr lang="de-DE" dirty="0" err="1"/>
              <a:t>pretty</a:t>
            </a:r>
            <a:r>
              <a:rPr lang="de-DE" baseline="0" dirty="0"/>
              <a:t> </a:t>
            </a:r>
            <a:r>
              <a:rPr lang="de-DE" baseline="0" dirty="0" err="1"/>
              <a:t>obvious</a:t>
            </a:r>
            <a:r>
              <a:rPr lang="de-DE" baseline="0" dirty="0"/>
              <a:t>, </a:t>
            </a:r>
            <a:r>
              <a:rPr lang="de-DE" baseline="0" dirty="0" err="1"/>
              <a:t>it</a:t>
            </a:r>
            <a:r>
              <a:rPr lang="de-DE" baseline="0" dirty="0"/>
              <a:t> all </a:t>
            </a:r>
            <a:r>
              <a:rPr lang="de-DE" baseline="0" dirty="0" err="1"/>
              <a:t>comes</a:t>
            </a:r>
            <a:r>
              <a:rPr lang="de-DE" baseline="0" dirty="0"/>
              <a:t> down </a:t>
            </a:r>
            <a:r>
              <a:rPr lang="de-DE" baseline="0" dirty="0" err="1"/>
              <a:t>to</a:t>
            </a:r>
            <a:r>
              <a:rPr lang="de-DE" baseline="0" dirty="0"/>
              <a:t> </a:t>
            </a:r>
            <a:r>
              <a:rPr lang="de-DE" baseline="0" dirty="0" err="1"/>
              <a:t>how</a:t>
            </a:r>
            <a:r>
              <a:rPr lang="de-DE" baseline="0" dirty="0"/>
              <a:t> </a:t>
            </a:r>
            <a:r>
              <a:rPr lang="de-DE" baseline="0" dirty="0" err="1"/>
              <a:t>you</a:t>
            </a:r>
            <a:r>
              <a:rPr lang="de-DE" baseline="0" dirty="0"/>
              <a:t> </a:t>
            </a:r>
            <a:r>
              <a:rPr lang="de-DE" baseline="0" dirty="0" err="1"/>
              <a:t>are</a:t>
            </a:r>
            <a:r>
              <a:rPr lang="de-DE" baseline="0" dirty="0"/>
              <a:t> </a:t>
            </a:r>
            <a:r>
              <a:rPr lang="de-DE" baseline="0" dirty="0" err="1"/>
              <a:t>able</a:t>
            </a:r>
            <a:r>
              <a:rPr lang="de-DE" baseline="0" dirty="0"/>
              <a:t> </a:t>
            </a:r>
            <a:r>
              <a:rPr lang="de-DE" baseline="0" dirty="0" err="1"/>
              <a:t>to</a:t>
            </a:r>
            <a:r>
              <a:rPr lang="de-DE" baseline="0" dirty="0"/>
              <a:t> </a:t>
            </a:r>
            <a:r>
              <a:rPr lang="de-DE" baseline="0" dirty="0" err="1"/>
              <a:t>introduce</a:t>
            </a:r>
            <a:r>
              <a:rPr lang="de-DE" baseline="0" dirty="0"/>
              <a:t> </a:t>
            </a:r>
            <a:r>
              <a:rPr lang="de-DE" baseline="0" dirty="0" err="1"/>
              <a:t>your</a:t>
            </a:r>
            <a:r>
              <a:rPr lang="de-DE" baseline="0" dirty="0"/>
              <a:t> </a:t>
            </a:r>
            <a:r>
              <a:rPr lang="de-DE" baseline="0" dirty="0" err="1"/>
              <a:t>thesis</a:t>
            </a:r>
            <a:r>
              <a:rPr lang="de-DE" baseline="0" dirty="0"/>
              <a:t> </a:t>
            </a:r>
            <a:r>
              <a:rPr lang="de-DE" baseline="0" dirty="0" err="1"/>
              <a:t>briefly</a:t>
            </a:r>
            <a:r>
              <a:rPr lang="de-DE" baseline="0" dirty="0"/>
              <a:t> and </a:t>
            </a:r>
            <a:r>
              <a:rPr lang="de-DE" baseline="0" dirty="0" err="1"/>
              <a:t>sharpely</a:t>
            </a:r>
            <a:r>
              <a:rPr lang="de-DE" baseline="0" dirty="0"/>
              <a:t>, </a:t>
            </a:r>
            <a:r>
              <a:rPr lang="de-DE" baseline="0" dirty="0" err="1"/>
              <a:t>while</a:t>
            </a:r>
            <a:r>
              <a:rPr lang="de-DE" baseline="0" dirty="0"/>
              <a:t> also </a:t>
            </a:r>
            <a:r>
              <a:rPr lang="de-DE" baseline="0" dirty="0" err="1"/>
              <a:t>providing</a:t>
            </a:r>
            <a:r>
              <a:rPr lang="de-DE" baseline="0" dirty="0"/>
              <a:t> a </a:t>
            </a:r>
            <a:r>
              <a:rPr lang="de-DE" baseline="0" dirty="0" err="1"/>
              <a:t>short</a:t>
            </a:r>
            <a:r>
              <a:rPr lang="de-DE" baseline="0" dirty="0"/>
              <a:t> </a:t>
            </a:r>
            <a:r>
              <a:rPr lang="de-DE" baseline="0" dirty="0" err="1"/>
              <a:t>overview</a:t>
            </a:r>
            <a:r>
              <a:rPr lang="de-DE" baseline="0" dirty="0"/>
              <a:t> </a:t>
            </a:r>
            <a:r>
              <a:rPr lang="de-DE" baseline="0" dirty="0" err="1"/>
              <a:t>of</a:t>
            </a:r>
            <a:r>
              <a:rPr lang="de-DE" baseline="0" dirty="0"/>
              <a:t> </a:t>
            </a:r>
            <a:r>
              <a:rPr lang="de-DE" baseline="0" dirty="0" err="1"/>
              <a:t>the</a:t>
            </a:r>
            <a:r>
              <a:rPr lang="de-DE" baseline="0" dirty="0"/>
              <a:t> </a:t>
            </a:r>
            <a:r>
              <a:rPr lang="de-DE" baseline="0" dirty="0" err="1"/>
              <a:t>main</a:t>
            </a:r>
            <a:r>
              <a:rPr lang="de-DE" baseline="0" dirty="0"/>
              <a:t> </a:t>
            </a:r>
            <a:r>
              <a:rPr lang="de-DE" baseline="0" dirty="0" err="1"/>
              <a:t>academic</a:t>
            </a:r>
            <a:r>
              <a:rPr lang="de-DE" baseline="0" dirty="0"/>
              <a:t> </a:t>
            </a:r>
            <a:r>
              <a:rPr lang="de-DE" baseline="0" dirty="0" err="1"/>
              <a:t>debates</a:t>
            </a:r>
            <a:endParaRPr lang="en-GB" dirty="0"/>
          </a:p>
        </p:txBody>
      </p:sp>
      <p:sp>
        <p:nvSpPr>
          <p:cNvPr id="4" name="Zástupný symbol pro číslo snímku 3"/>
          <p:cNvSpPr>
            <a:spLocks noGrp="1"/>
          </p:cNvSpPr>
          <p:nvPr>
            <p:ph type="sldNum" sz="quarter" idx="10"/>
          </p:nvPr>
        </p:nvSpPr>
        <p:spPr/>
        <p:txBody>
          <a:bodyPr/>
          <a:lstStyle/>
          <a:p>
            <a:fld id="{D39A3BA4-BB50-4118-90AC-072ABF23D60A}" type="slidenum">
              <a:rPr lang="de-DE" smtClean="0"/>
              <a:t>4</a:t>
            </a:fld>
            <a:endParaRPr lang="de-DE"/>
          </a:p>
        </p:txBody>
      </p:sp>
    </p:spTree>
    <p:extLst>
      <p:ext uri="{BB962C8B-B14F-4D97-AF65-F5344CB8AC3E}">
        <p14:creationId xmlns:p14="http://schemas.microsoft.com/office/powerpoint/2010/main" val="307628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It</a:t>
            </a:r>
            <a:r>
              <a:rPr lang="de-DE" dirty="0"/>
              <a:t> </a:t>
            </a:r>
            <a:r>
              <a:rPr lang="de-DE" dirty="0" err="1"/>
              <a:t>is</a:t>
            </a:r>
            <a:r>
              <a:rPr lang="de-DE" dirty="0"/>
              <a:t> </a:t>
            </a:r>
            <a:r>
              <a:rPr lang="de-DE" dirty="0" err="1"/>
              <a:t>often</a:t>
            </a:r>
            <a:r>
              <a:rPr lang="de-DE" dirty="0"/>
              <a:t> </a:t>
            </a:r>
            <a:r>
              <a:rPr lang="de-DE" dirty="0" err="1"/>
              <a:t>easier</a:t>
            </a:r>
            <a:r>
              <a:rPr lang="de-DE" dirty="0"/>
              <a:t> </a:t>
            </a:r>
            <a:r>
              <a:rPr lang="de-DE" dirty="0" err="1"/>
              <a:t>to</a:t>
            </a:r>
            <a:r>
              <a:rPr lang="de-DE" dirty="0"/>
              <a:t> just </a:t>
            </a:r>
            <a:r>
              <a:rPr lang="de-DE" dirty="0" err="1"/>
              <a:t>sort</a:t>
            </a:r>
            <a:r>
              <a:rPr lang="de-DE" dirty="0"/>
              <a:t> </a:t>
            </a:r>
            <a:r>
              <a:rPr lang="de-DE" dirty="0" err="1"/>
              <a:t>everything</a:t>
            </a:r>
            <a:r>
              <a:rPr lang="de-DE" dirty="0"/>
              <a:t> </a:t>
            </a:r>
            <a:r>
              <a:rPr lang="de-DE" dirty="0" err="1"/>
              <a:t>by</a:t>
            </a:r>
            <a:r>
              <a:rPr lang="de-DE" dirty="0"/>
              <a:t> </a:t>
            </a:r>
            <a:r>
              <a:rPr lang="de-DE" dirty="0" err="1"/>
              <a:t>artists</a:t>
            </a:r>
            <a:r>
              <a:rPr lang="de-DE" dirty="0"/>
              <a:t>/countries/</a:t>
            </a:r>
            <a:r>
              <a:rPr lang="de-DE" dirty="0" err="1"/>
              <a:t>years</a:t>
            </a:r>
            <a:r>
              <a:rPr lang="de-DE" dirty="0"/>
              <a:t>, but after </a:t>
            </a:r>
            <a:r>
              <a:rPr lang="de-DE" dirty="0" err="1"/>
              <a:t>you</a:t>
            </a:r>
            <a:r>
              <a:rPr lang="de-DE" dirty="0"/>
              <a:t> </a:t>
            </a:r>
            <a:r>
              <a:rPr lang="de-DE" dirty="0" err="1"/>
              <a:t>did</a:t>
            </a:r>
            <a:r>
              <a:rPr lang="de-DE" dirty="0"/>
              <a:t> </a:t>
            </a:r>
            <a:r>
              <a:rPr lang="de-DE" dirty="0" err="1"/>
              <a:t>the</a:t>
            </a:r>
            <a:r>
              <a:rPr lang="de-DE" dirty="0"/>
              <a:t> </a:t>
            </a:r>
            <a:r>
              <a:rPr lang="de-DE" dirty="0" err="1"/>
              <a:t>brainstorming</a:t>
            </a:r>
            <a:r>
              <a:rPr lang="de-DE" dirty="0"/>
              <a:t> and </a:t>
            </a:r>
            <a:r>
              <a:rPr lang="de-DE" dirty="0" err="1"/>
              <a:t>reading</a:t>
            </a:r>
            <a:r>
              <a:rPr lang="de-DE" dirty="0"/>
              <a:t>, 2-3 </a:t>
            </a:r>
            <a:r>
              <a:rPr lang="de-DE" dirty="0" err="1"/>
              <a:t>major</a:t>
            </a:r>
            <a:r>
              <a:rPr lang="de-DE" dirty="0"/>
              <a:t> </a:t>
            </a:r>
            <a:r>
              <a:rPr lang="de-DE" dirty="0" err="1"/>
              <a:t>topics</a:t>
            </a:r>
            <a:r>
              <a:rPr lang="de-DE" dirty="0"/>
              <a:t> </a:t>
            </a:r>
            <a:r>
              <a:rPr lang="de-DE" dirty="0" err="1"/>
              <a:t>should</a:t>
            </a:r>
            <a:r>
              <a:rPr lang="de-DE" dirty="0"/>
              <a:t> </a:t>
            </a:r>
            <a:r>
              <a:rPr lang="de-DE" dirty="0" err="1"/>
              <a:t>come</a:t>
            </a:r>
            <a:r>
              <a:rPr lang="de-DE" dirty="0"/>
              <a:t> </a:t>
            </a:r>
            <a:r>
              <a:rPr lang="de-DE" dirty="0" err="1"/>
              <a:t>to</a:t>
            </a:r>
            <a:r>
              <a:rPr lang="de-DE" dirty="0"/>
              <a:t> </a:t>
            </a:r>
            <a:r>
              <a:rPr lang="de-DE" dirty="0" err="1"/>
              <a:t>your</a:t>
            </a:r>
            <a:r>
              <a:rPr lang="de-DE" dirty="0"/>
              <a:t> </a:t>
            </a:r>
            <a:r>
              <a:rPr lang="de-DE" dirty="0" err="1"/>
              <a:t>mind</a:t>
            </a:r>
            <a:r>
              <a:rPr lang="de-DE" dirty="0"/>
              <a:t>, </a:t>
            </a:r>
            <a:r>
              <a:rPr lang="de-DE" dirty="0" err="1"/>
              <a:t>which</a:t>
            </a:r>
            <a:r>
              <a:rPr lang="de-DE" dirty="0"/>
              <a:t> form </a:t>
            </a:r>
            <a:r>
              <a:rPr lang="de-DE" dirty="0" err="1"/>
              <a:t>the</a:t>
            </a:r>
            <a:r>
              <a:rPr lang="de-DE" dirty="0"/>
              <a:t> </a:t>
            </a:r>
            <a:r>
              <a:rPr lang="de-DE" dirty="0" err="1"/>
              <a:t>argumentation</a:t>
            </a:r>
            <a:r>
              <a:rPr lang="de-DE" dirty="0"/>
              <a:t>, and </a:t>
            </a:r>
            <a:r>
              <a:rPr lang="de-DE" dirty="0" err="1"/>
              <a:t>then</a:t>
            </a:r>
            <a:r>
              <a:rPr lang="de-DE" dirty="0"/>
              <a:t> </a:t>
            </a:r>
            <a:r>
              <a:rPr lang="de-DE" dirty="0" err="1"/>
              <a:t>you</a:t>
            </a:r>
            <a:r>
              <a:rPr lang="de-DE" dirty="0"/>
              <a:t> </a:t>
            </a:r>
            <a:r>
              <a:rPr lang="de-DE" dirty="0" err="1"/>
              <a:t>can</a:t>
            </a:r>
            <a:r>
              <a:rPr lang="de-DE" dirty="0"/>
              <a:t> </a:t>
            </a:r>
            <a:r>
              <a:rPr lang="de-DE" dirty="0" err="1"/>
              <a:t>sort</a:t>
            </a:r>
            <a:r>
              <a:rPr lang="de-DE" dirty="0"/>
              <a:t> </a:t>
            </a:r>
            <a:r>
              <a:rPr lang="de-DE" dirty="0" err="1"/>
              <a:t>the</a:t>
            </a:r>
            <a:r>
              <a:rPr lang="de-DE" dirty="0"/>
              <a:t> </a:t>
            </a:r>
            <a:r>
              <a:rPr lang="de-DE" dirty="0" err="1"/>
              <a:t>selected</a:t>
            </a:r>
            <a:r>
              <a:rPr lang="de-DE" dirty="0"/>
              <a:t> </a:t>
            </a:r>
            <a:r>
              <a:rPr lang="de-DE" dirty="0" err="1"/>
              <a:t>artworks</a:t>
            </a:r>
            <a:r>
              <a:rPr lang="de-DE" dirty="0"/>
              <a:t> </a:t>
            </a:r>
            <a:r>
              <a:rPr lang="de-DE" dirty="0" err="1"/>
              <a:t>within</a:t>
            </a:r>
            <a:r>
              <a:rPr lang="de-DE" dirty="0"/>
              <a:t> </a:t>
            </a:r>
            <a:r>
              <a:rPr lang="de-DE" dirty="0" err="1"/>
              <a:t>those</a:t>
            </a:r>
            <a:r>
              <a:rPr lang="de-DE" dirty="0"/>
              <a:t> </a:t>
            </a:r>
            <a:r>
              <a:rPr lang="de-DE" dirty="0" err="1"/>
              <a:t>categories</a:t>
            </a:r>
            <a:r>
              <a:rPr lang="de-DE" dirty="0"/>
              <a:t>.</a:t>
            </a:r>
          </a:p>
        </p:txBody>
      </p:sp>
      <p:sp>
        <p:nvSpPr>
          <p:cNvPr id="4" name="Foliennummernplatzhalter 3"/>
          <p:cNvSpPr>
            <a:spLocks noGrp="1"/>
          </p:cNvSpPr>
          <p:nvPr>
            <p:ph type="sldNum" sz="quarter" idx="5"/>
          </p:nvPr>
        </p:nvSpPr>
        <p:spPr/>
        <p:txBody>
          <a:bodyPr/>
          <a:lstStyle/>
          <a:p>
            <a:fld id="{D39A3BA4-BB50-4118-90AC-072ABF23D60A}" type="slidenum">
              <a:rPr lang="de-DE" smtClean="0"/>
              <a:t>7</a:t>
            </a:fld>
            <a:endParaRPr lang="de-DE"/>
          </a:p>
        </p:txBody>
      </p:sp>
    </p:spTree>
    <p:extLst>
      <p:ext uri="{BB962C8B-B14F-4D97-AF65-F5344CB8AC3E}">
        <p14:creationId xmlns:p14="http://schemas.microsoft.com/office/powerpoint/2010/main" val="167211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one</a:t>
            </a:r>
            <a:r>
              <a:rPr lang="de-DE" dirty="0"/>
              <a:t> </a:t>
            </a:r>
            <a:r>
              <a:rPr lang="de-DE" dirty="0" err="1"/>
              <a:t>is</a:t>
            </a:r>
            <a:r>
              <a:rPr lang="de-DE" dirty="0"/>
              <a:t> </a:t>
            </a:r>
            <a:r>
              <a:rPr lang="de-DE" dirty="0" err="1"/>
              <a:t>pretty</a:t>
            </a:r>
            <a:r>
              <a:rPr lang="de-DE" dirty="0"/>
              <a:t> </a:t>
            </a:r>
            <a:r>
              <a:rPr lang="de-DE" dirty="0" err="1"/>
              <a:t>tricky</a:t>
            </a:r>
            <a:r>
              <a:rPr lang="de-DE" dirty="0"/>
              <a:t>, </a:t>
            </a:r>
            <a:r>
              <a:rPr lang="de-DE" dirty="0" err="1"/>
              <a:t>since</a:t>
            </a:r>
            <a:r>
              <a:rPr lang="de-DE" dirty="0"/>
              <a:t> </a:t>
            </a:r>
            <a:r>
              <a:rPr lang="de-DE" dirty="0" err="1"/>
              <a:t>your</a:t>
            </a:r>
            <a:r>
              <a:rPr lang="de-DE" dirty="0"/>
              <a:t> </a:t>
            </a:r>
            <a:r>
              <a:rPr lang="de-DE" dirty="0" err="1"/>
              <a:t>experience</a:t>
            </a:r>
            <a:r>
              <a:rPr lang="de-DE" dirty="0"/>
              <a:t> </a:t>
            </a:r>
            <a:r>
              <a:rPr lang="de-DE" dirty="0" err="1"/>
              <a:t>with</a:t>
            </a:r>
            <a:r>
              <a:rPr lang="de-DE" dirty="0"/>
              <a:t> English </a:t>
            </a:r>
            <a:r>
              <a:rPr lang="de-DE" dirty="0" err="1"/>
              <a:t>writing</a:t>
            </a:r>
            <a:r>
              <a:rPr lang="de-DE" dirty="0"/>
              <a:t> </a:t>
            </a:r>
            <a:r>
              <a:rPr lang="de-DE" dirty="0" err="1"/>
              <a:t>might</a:t>
            </a:r>
            <a:r>
              <a:rPr lang="de-DE" dirty="0"/>
              <a:t> </a:t>
            </a:r>
            <a:r>
              <a:rPr lang="de-DE" dirty="0" err="1"/>
              <a:t>differ</a:t>
            </a:r>
            <a:r>
              <a:rPr lang="de-DE" dirty="0"/>
              <a:t> </a:t>
            </a:r>
            <a:r>
              <a:rPr lang="de-DE" dirty="0" err="1"/>
              <a:t>widely</a:t>
            </a:r>
            <a:r>
              <a:rPr lang="de-DE" dirty="0"/>
              <a:t>. And </a:t>
            </a:r>
            <a:r>
              <a:rPr lang="de-DE" dirty="0" err="1"/>
              <a:t>there</a:t>
            </a:r>
            <a:r>
              <a:rPr lang="de-DE" dirty="0"/>
              <a:t> </a:t>
            </a:r>
            <a:r>
              <a:rPr lang="de-DE" dirty="0" err="1"/>
              <a:t>is</a:t>
            </a:r>
            <a:r>
              <a:rPr lang="de-DE" dirty="0"/>
              <a:t> </a:t>
            </a:r>
            <a:r>
              <a:rPr lang="de-DE" dirty="0" err="1"/>
              <a:t>no</a:t>
            </a:r>
            <a:r>
              <a:rPr lang="de-DE" dirty="0"/>
              <a:t> easy </a:t>
            </a:r>
            <a:r>
              <a:rPr lang="de-DE" dirty="0" err="1"/>
              <a:t>way</a:t>
            </a:r>
            <a:r>
              <a:rPr lang="de-DE" dirty="0"/>
              <a:t> </a:t>
            </a:r>
            <a:r>
              <a:rPr lang="de-DE" dirty="0" err="1"/>
              <a:t>to</a:t>
            </a:r>
            <a:r>
              <a:rPr lang="de-DE" dirty="0"/>
              <a:t> </a:t>
            </a:r>
            <a:r>
              <a:rPr lang="de-DE" dirty="0" err="1"/>
              <a:t>improve</a:t>
            </a:r>
            <a:r>
              <a:rPr lang="de-DE" dirty="0"/>
              <a:t>, </a:t>
            </a:r>
            <a:r>
              <a:rPr lang="de-DE" dirty="0" err="1"/>
              <a:t>you</a:t>
            </a:r>
            <a:r>
              <a:rPr lang="de-DE" dirty="0"/>
              <a:t> just </a:t>
            </a:r>
            <a:r>
              <a:rPr lang="de-DE" dirty="0" err="1"/>
              <a:t>have</a:t>
            </a:r>
            <a:r>
              <a:rPr lang="de-DE" dirty="0"/>
              <a:t> </a:t>
            </a:r>
            <a:r>
              <a:rPr lang="de-DE" dirty="0" err="1"/>
              <a:t>to</a:t>
            </a:r>
            <a:r>
              <a:rPr lang="de-DE" dirty="0"/>
              <a:t> </a:t>
            </a:r>
            <a:r>
              <a:rPr lang="de-DE" dirty="0" err="1"/>
              <a:t>write</a:t>
            </a:r>
            <a:r>
              <a:rPr lang="de-DE" dirty="0"/>
              <a:t> (and </a:t>
            </a:r>
            <a:r>
              <a:rPr lang="de-DE" dirty="0" err="1"/>
              <a:t>read</a:t>
            </a:r>
            <a:r>
              <a:rPr lang="de-DE" dirty="0"/>
              <a:t>) </a:t>
            </a:r>
            <a:r>
              <a:rPr lang="de-DE" dirty="0" err="1"/>
              <a:t>more</a:t>
            </a:r>
            <a:r>
              <a:rPr lang="de-DE" dirty="0"/>
              <a:t>. Style guides </a:t>
            </a:r>
            <a:r>
              <a:rPr lang="de-DE" dirty="0" err="1"/>
              <a:t>often</a:t>
            </a:r>
            <a:r>
              <a:rPr lang="de-DE" dirty="0"/>
              <a:t> </a:t>
            </a:r>
            <a:r>
              <a:rPr lang="de-DE" dirty="0" err="1"/>
              <a:t>provide</a:t>
            </a:r>
            <a:r>
              <a:rPr lang="de-DE" dirty="0"/>
              <a:t> </a:t>
            </a:r>
            <a:r>
              <a:rPr lang="de-DE" dirty="0" err="1"/>
              <a:t>loads</a:t>
            </a:r>
            <a:r>
              <a:rPr lang="de-DE" dirty="0"/>
              <a:t> </a:t>
            </a:r>
            <a:r>
              <a:rPr lang="de-DE" dirty="0" err="1"/>
              <a:t>of</a:t>
            </a:r>
            <a:r>
              <a:rPr lang="de-DE" dirty="0"/>
              <a:t> additional </a:t>
            </a:r>
            <a:r>
              <a:rPr lang="de-DE" dirty="0" err="1"/>
              <a:t>information</a:t>
            </a:r>
            <a:r>
              <a:rPr lang="de-DE" dirty="0"/>
              <a:t>, and </a:t>
            </a:r>
            <a:r>
              <a:rPr lang="de-DE" dirty="0" err="1"/>
              <a:t>you</a:t>
            </a:r>
            <a:r>
              <a:rPr lang="de-DE" dirty="0"/>
              <a:t> will </a:t>
            </a:r>
            <a:r>
              <a:rPr lang="de-DE" dirty="0" err="1"/>
              <a:t>struggle</a:t>
            </a:r>
            <a:r>
              <a:rPr lang="de-DE" dirty="0"/>
              <a:t> </a:t>
            </a:r>
            <a:r>
              <a:rPr lang="de-DE" dirty="0" err="1"/>
              <a:t>to</a:t>
            </a:r>
            <a:r>
              <a:rPr lang="de-DE" dirty="0"/>
              <a:t> find </a:t>
            </a:r>
            <a:r>
              <a:rPr lang="de-DE" dirty="0" err="1"/>
              <a:t>the</a:t>
            </a:r>
            <a:r>
              <a:rPr lang="de-DE" dirty="0"/>
              <a:t> </a:t>
            </a:r>
            <a:r>
              <a:rPr lang="de-DE" dirty="0" err="1"/>
              <a:t>useful</a:t>
            </a:r>
            <a:r>
              <a:rPr lang="de-DE" dirty="0"/>
              <a:t> </a:t>
            </a:r>
            <a:r>
              <a:rPr lang="de-DE" dirty="0" err="1"/>
              <a:t>ones</a:t>
            </a:r>
            <a:r>
              <a:rPr lang="de-DE" dirty="0"/>
              <a:t>, but </a:t>
            </a:r>
            <a:r>
              <a:rPr lang="de-DE" dirty="0" err="1"/>
              <a:t>both</a:t>
            </a:r>
            <a:r>
              <a:rPr lang="de-DE" dirty="0"/>
              <a:t> </a:t>
            </a:r>
            <a:r>
              <a:rPr lang="de-DE" dirty="0" err="1"/>
              <a:t>handbooks</a:t>
            </a:r>
            <a:r>
              <a:rPr lang="de-DE" dirty="0"/>
              <a:t> </a:t>
            </a:r>
            <a:r>
              <a:rPr lang="de-DE" dirty="0" err="1"/>
              <a:t>mentioned</a:t>
            </a:r>
            <a:r>
              <a:rPr lang="de-DE" dirty="0"/>
              <a:t> </a:t>
            </a:r>
            <a:r>
              <a:rPr lang="de-DE" dirty="0" err="1"/>
              <a:t>above</a:t>
            </a:r>
            <a:r>
              <a:rPr lang="de-DE" dirty="0"/>
              <a:t> </a:t>
            </a:r>
            <a:r>
              <a:rPr lang="de-DE" dirty="0" err="1"/>
              <a:t>are</a:t>
            </a:r>
            <a:r>
              <a:rPr lang="de-DE" dirty="0"/>
              <a:t> </a:t>
            </a:r>
            <a:r>
              <a:rPr lang="de-DE" dirty="0" err="1"/>
              <a:t>pretty</a:t>
            </a:r>
            <a:r>
              <a:rPr lang="de-DE" dirty="0"/>
              <a:t> </a:t>
            </a:r>
            <a:r>
              <a:rPr lang="de-DE" dirty="0" err="1"/>
              <a:t>useful</a:t>
            </a:r>
            <a:r>
              <a:rPr lang="de-DE" dirty="0"/>
              <a:t>. Try </a:t>
            </a:r>
            <a:r>
              <a:rPr lang="de-DE" dirty="0" err="1"/>
              <a:t>to</a:t>
            </a:r>
            <a:r>
              <a:rPr lang="de-DE" dirty="0"/>
              <a:t> </a:t>
            </a:r>
            <a:r>
              <a:rPr lang="de-DE" dirty="0" err="1"/>
              <a:t>look</a:t>
            </a:r>
            <a:r>
              <a:rPr lang="de-DE" dirty="0"/>
              <a:t> </a:t>
            </a:r>
            <a:r>
              <a:rPr lang="de-DE" dirty="0" err="1"/>
              <a:t>up</a:t>
            </a:r>
            <a:r>
              <a:rPr lang="de-DE" dirty="0"/>
              <a:t> </a:t>
            </a:r>
            <a:r>
              <a:rPr lang="de-DE" dirty="0" err="1"/>
              <a:t>as</a:t>
            </a:r>
            <a:r>
              <a:rPr lang="de-DE" dirty="0"/>
              <a:t> </a:t>
            </a:r>
            <a:r>
              <a:rPr lang="de-DE" dirty="0" err="1"/>
              <a:t>many</a:t>
            </a:r>
            <a:r>
              <a:rPr lang="de-DE" dirty="0"/>
              <a:t> </a:t>
            </a:r>
            <a:r>
              <a:rPr lang="de-DE" dirty="0" err="1"/>
              <a:t>phrase</a:t>
            </a:r>
            <a:r>
              <a:rPr lang="de-DE" dirty="0"/>
              <a:t> and </a:t>
            </a:r>
            <a:r>
              <a:rPr lang="de-DE" dirty="0" err="1"/>
              <a:t>words</a:t>
            </a:r>
            <a:r>
              <a:rPr lang="de-DE" dirty="0"/>
              <a:t> on Merriam Webster </a:t>
            </a:r>
            <a:r>
              <a:rPr lang="de-DE" dirty="0" err="1"/>
              <a:t>as</a:t>
            </a:r>
            <a:r>
              <a:rPr lang="de-DE" dirty="0"/>
              <a:t> </a:t>
            </a:r>
            <a:r>
              <a:rPr lang="de-DE" dirty="0" err="1"/>
              <a:t>you</a:t>
            </a:r>
            <a:r>
              <a:rPr lang="de-DE" dirty="0"/>
              <a:t> </a:t>
            </a:r>
            <a:r>
              <a:rPr lang="de-DE" dirty="0" err="1"/>
              <a:t>can</a:t>
            </a:r>
            <a:r>
              <a:rPr lang="de-DE" dirty="0"/>
              <a:t> (</a:t>
            </a:r>
            <a:r>
              <a:rPr lang="de-DE" dirty="0" err="1"/>
              <a:t>while</a:t>
            </a:r>
            <a:r>
              <a:rPr lang="de-DE" dirty="0"/>
              <a:t> </a:t>
            </a:r>
            <a:r>
              <a:rPr lang="de-DE" dirty="0" err="1"/>
              <a:t>writing</a:t>
            </a:r>
            <a:r>
              <a:rPr lang="de-DE" dirty="0"/>
              <a:t>). Find </a:t>
            </a:r>
            <a:r>
              <a:rPr lang="de-DE" dirty="0" err="1"/>
              <a:t>someone</a:t>
            </a:r>
            <a:r>
              <a:rPr lang="de-DE" dirty="0"/>
              <a:t> </a:t>
            </a:r>
            <a:r>
              <a:rPr lang="de-DE" dirty="0" err="1"/>
              <a:t>for</a:t>
            </a:r>
            <a:r>
              <a:rPr lang="de-DE" dirty="0"/>
              <a:t> </a:t>
            </a:r>
            <a:r>
              <a:rPr lang="de-DE" dirty="0" err="1"/>
              <a:t>proofreading</a:t>
            </a:r>
            <a:r>
              <a:rPr lang="de-DE" dirty="0"/>
              <a:t>!</a:t>
            </a:r>
          </a:p>
        </p:txBody>
      </p:sp>
      <p:sp>
        <p:nvSpPr>
          <p:cNvPr id="4" name="Foliennummernplatzhalter 3"/>
          <p:cNvSpPr>
            <a:spLocks noGrp="1"/>
          </p:cNvSpPr>
          <p:nvPr>
            <p:ph type="sldNum" sz="quarter" idx="5"/>
          </p:nvPr>
        </p:nvSpPr>
        <p:spPr/>
        <p:txBody>
          <a:bodyPr/>
          <a:lstStyle/>
          <a:p>
            <a:fld id="{D39A3BA4-BB50-4118-90AC-072ABF23D60A}" type="slidenum">
              <a:rPr lang="de-DE" smtClean="0"/>
              <a:t>12</a:t>
            </a:fld>
            <a:endParaRPr lang="de-DE"/>
          </a:p>
        </p:txBody>
      </p:sp>
    </p:spTree>
    <p:extLst>
      <p:ext uri="{BB962C8B-B14F-4D97-AF65-F5344CB8AC3E}">
        <p14:creationId xmlns:p14="http://schemas.microsoft.com/office/powerpoint/2010/main" val="194260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7C974-70B4-4EEF-9094-158A37C3FAD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C2B5BA3-07D7-4F68-95A1-42316BC9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5E9BAAB-C347-4128-8436-42D032752ED0}"/>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84059E22-FF50-4CA8-B8EB-5BA2CC7E42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C17339-B075-4292-B273-8AD434D968C4}"/>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345279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082D6-96CB-4E25-8F82-6AF6E664CA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47E2133-D8B6-4BD2-BF20-0555ADE64F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15AD0A-EC8F-4FE5-8D4F-B315D5BEC4FB}"/>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C925B5E7-440D-408D-AF7E-FBE776655C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E6390B-5B64-4B01-836F-9B3D6F3F6ACA}"/>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59701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F035946-9615-4C5B-A25F-4F5E6C92383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7DAD3E6-BABF-4CE5-8C62-94E440F4CC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8CC25E-DAC1-41E7-8CCA-60FCC2A9D14A}"/>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F678D75F-6E40-4235-BCB4-F23B935C83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E9A1FD-FE3C-47D1-B406-BA1DAC061CB4}"/>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394239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892C6-5FC0-4848-B37F-6D4F8C02BC0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7626110-C328-494A-A17B-0189C6B9F77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0EB2-1F08-48CF-91D0-DC5485C99E60}"/>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9CFE6ECA-5A03-4D24-A1D5-1259E68404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5F424F-85EF-4E8C-84A8-629B4B456B35}"/>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29928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E8ACA-F2AE-46C8-92DA-2D8D6A3237B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BBB46B2-C54E-42C1-8DCC-46BAD01BB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66F9BC-F6D6-4653-A0F5-1AD3E8A84858}"/>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083A7278-D7A8-4DA3-954C-6CD039E24F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CE57525-BBE0-4EDF-8EB6-B8367DAFE464}"/>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118999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EB834-A4D8-4BDF-B6C8-A7604ED31F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A2BDC8-3558-4201-BC45-2353E7D305B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16C5EA-673B-4CF7-A59D-24397010483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49D8F2C-5628-4E65-9432-54F5BB389488}"/>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6" name="Fußzeilenplatzhalter 5">
            <a:extLst>
              <a:ext uri="{FF2B5EF4-FFF2-40B4-BE49-F238E27FC236}">
                <a16:creationId xmlns:a16="http://schemas.microsoft.com/office/drawing/2014/main" id="{BBA26969-93A1-4207-8B68-C5A555C45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3AECEF-D69D-435D-BAA5-0606A5D9AE7B}"/>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42295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78BF6-68EC-47F3-A45D-4B933003DD7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5B2603F-89F6-46B5-9E4F-9AAFE4DEA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7EDD3EA-D00E-49DD-8F09-3786DC88493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D9DAD98-5C35-4815-BA2C-981C96777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F0AE20C-DDF1-455F-837F-5D3290B75A5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9415C8C-872E-4304-AB64-9D805F9C46AD}"/>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8" name="Fußzeilenplatzhalter 7">
            <a:extLst>
              <a:ext uri="{FF2B5EF4-FFF2-40B4-BE49-F238E27FC236}">
                <a16:creationId xmlns:a16="http://schemas.microsoft.com/office/drawing/2014/main" id="{73114735-12C3-42E6-B436-94DA03F5358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08CB22C-6648-4FC5-8B08-FD1699B0AAA9}"/>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55667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2C89A-20E2-4124-8C5B-AAD43DBD6CF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195E264-1C44-461E-85CB-5E8908C3B5F2}"/>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4" name="Fußzeilenplatzhalter 3">
            <a:extLst>
              <a:ext uri="{FF2B5EF4-FFF2-40B4-BE49-F238E27FC236}">
                <a16:creationId xmlns:a16="http://schemas.microsoft.com/office/drawing/2014/main" id="{E09A1E6D-E310-4AB0-B553-FF0B679F4F0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A66F4F1-25CD-41C0-9294-8DC4FC981D28}"/>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209788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A91718-AAF9-4429-A588-B1937E64F135}"/>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3" name="Fußzeilenplatzhalter 2">
            <a:extLst>
              <a:ext uri="{FF2B5EF4-FFF2-40B4-BE49-F238E27FC236}">
                <a16:creationId xmlns:a16="http://schemas.microsoft.com/office/drawing/2014/main" id="{188AC930-EA3F-4817-8636-F0DF4FE85B3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0BEE1DB-C564-42A5-8629-49EFB25AB38A}"/>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17148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B1BB6-A21E-40CA-94C8-54180BFADA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A5F5702-1C81-4B78-9AB2-4255FCB1E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AF7A0B3-7F46-4CD5-AE39-3816D931D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0C7D544-9600-4411-98FC-6CF26366AB45}"/>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6" name="Fußzeilenplatzhalter 5">
            <a:extLst>
              <a:ext uri="{FF2B5EF4-FFF2-40B4-BE49-F238E27FC236}">
                <a16:creationId xmlns:a16="http://schemas.microsoft.com/office/drawing/2014/main" id="{AE424F4F-11D4-4F12-90FD-0CF20EE88A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3B6C1D-9DC2-47D5-9463-34A03DD8DFC4}"/>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221288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E6A1D-3889-4D5E-9028-74C99B1A5E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05808E6-C828-48BB-A6BD-2B0E57D64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CF5AEF2-177A-4570-BD69-C25D351AE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456FEC-ED83-40BC-B92C-4B6FE6B0291D}"/>
              </a:ext>
            </a:extLst>
          </p:cNvPr>
          <p:cNvSpPr>
            <a:spLocks noGrp="1"/>
          </p:cNvSpPr>
          <p:nvPr>
            <p:ph type="dt" sz="half" idx="10"/>
          </p:nvPr>
        </p:nvSpPr>
        <p:spPr/>
        <p:txBody>
          <a:bodyPr/>
          <a:lstStyle/>
          <a:p>
            <a:fld id="{5E3568FA-7084-4BCA-9F8C-7A22C74FCFD9}" type="datetimeFigureOut">
              <a:rPr lang="de-DE" smtClean="0"/>
              <a:t>26.11.20</a:t>
            </a:fld>
            <a:endParaRPr lang="de-DE"/>
          </a:p>
        </p:txBody>
      </p:sp>
      <p:sp>
        <p:nvSpPr>
          <p:cNvPr id="6" name="Fußzeilenplatzhalter 5">
            <a:extLst>
              <a:ext uri="{FF2B5EF4-FFF2-40B4-BE49-F238E27FC236}">
                <a16:creationId xmlns:a16="http://schemas.microsoft.com/office/drawing/2014/main" id="{8A9D2CC7-11C0-40C9-815F-62593F83D40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6B316F-FD70-4D38-BCAB-39C609F5BFF8}"/>
              </a:ext>
            </a:extLst>
          </p:cNvPr>
          <p:cNvSpPr>
            <a:spLocks noGrp="1"/>
          </p:cNvSpPr>
          <p:nvPr>
            <p:ph type="sldNum" sz="quarter" idx="12"/>
          </p:nvPr>
        </p:nvSpPr>
        <p:spPr/>
        <p:txBody>
          <a:bodyPr/>
          <a:lstStyle/>
          <a:p>
            <a:fld id="{8576F133-1AF5-4F2D-B95D-AB93BE2F25E9}" type="slidenum">
              <a:rPr lang="de-DE" smtClean="0"/>
              <a:t>‹#›</a:t>
            </a:fld>
            <a:endParaRPr lang="de-DE"/>
          </a:p>
        </p:txBody>
      </p:sp>
    </p:spTree>
    <p:extLst>
      <p:ext uri="{BB962C8B-B14F-4D97-AF65-F5344CB8AC3E}">
        <p14:creationId xmlns:p14="http://schemas.microsoft.com/office/powerpoint/2010/main" val="136839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1421291-48EB-440A-9C0F-85A5E18A7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06D3C00-3991-471E-BDB6-D4BB59783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F77F4D-6478-42C3-9324-3E2E020E3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568FA-7084-4BCA-9F8C-7A22C74FCFD9}" type="datetimeFigureOut">
              <a:rPr lang="de-DE" smtClean="0"/>
              <a:t>26.11.20</a:t>
            </a:fld>
            <a:endParaRPr lang="de-DE"/>
          </a:p>
        </p:txBody>
      </p:sp>
      <p:sp>
        <p:nvSpPr>
          <p:cNvPr id="5" name="Fußzeilenplatzhalter 4">
            <a:extLst>
              <a:ext uri="{FF2B5EF4-FFF2-40B4-BE49-F238E27FC236}">
                <a16:creationId xmlns:a16="http://schemas.microsoft.com/office/drawing/2014/main" id="{744E95EA-4C55-4356-8898-AF6D40876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9464DB6-12DC-43B6-9343-463F6238F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6F133-1AF5-4F2D-B95D-AB93BE2F25E9}" type="slidenum">
              <a:rPr lang="de-DE" smtClean="0"/>
              <a:t>‹#›</a:t>
            </a:fld>
            <a:endParaRPr lang="de-DE"/>
          </a:p>
        </p:txBody>
      </p:sp>
    </p:spTree>
    <p:extLst>
      <p:ext uri="{BB962C8B-B14F-4D97-AF65-F5344CB8AC3E}">
        <p14:creationId xmlns:p14="http://schemas.microsoft.com/office/powerpoint/2010/main" val="135890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ibguides.usc.edu/writingguide/academicwriting" TargetMode="External"/><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grammar.yourdictionary.com/word-lists/list-of-descriptive-words-to-critique-art.html" TargetMode="External"/><Relationship Id="rId4" Type="http://schemas.openxmlformats.org/officeDocument/2006/relationships/hyperlink" Target="https://www.merriam-webster.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B94F9A-394C-4561-AFD1-BDB6EFFB9FC4}"/>
              </a:ext>
            </a:extLst>
          </p:cNvPr>
          <p:cNvSpPr txBox="1">
            <a:spLocks/>
          </p:cNvSpPr>
          <p:nvPr/>
        </p:nvSpPr>
        <p:spPr>
          <a:xfrm>
            <a:off x="2209800" y="1866454"/>
            <a:ext cx="777240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Cambria" panose="02040503050406030204" pitchFamily="18" charset="0"/>
                <a:ea typeface="Cambria" panose="02040503050406030204" pitchFamily="18" charset="0"/>
              </a:rPr>
              <a:t>Vienna and Beyond: Art and Architecture in Austria-Hungary </a:t>
            </a:r>
          </a:p>
          <a:p>
            <a:pPr algn="ctr"/>
            <a:r>
              <a:rPr lang="en-GB" sz="3200" dirty="0">
                <a:latin typeface="Cambria" panose="02040503050406030204" pitchFamily="18" charset="0"/>
                <a:ea typeface="Cambria" panose="02040503050406030204" pitchFamily="18" charset="0"/>
              </a:rPr>
              <a:t>1873-1918</a:t>
            </a:r>
          </a:p>
        </p:txBody>
      </p:sp>
      <p:sp>
        <p:nvSpPr>
          <p:cNvPr id="7" name="Subtitle 2">
            <a:extLst>
              <a:ext uri="{FF2B5EF4-FFF2-40B4-BE49-F238E27FC236}">
                <a16:creationId xmlns:a16="http://schemas.microsoft.com/office/drawing/2014/main" id="{090E5626-BBF6-4321-983D-CD479C7C00A3}"/>
              </a:ext>
            </a:extLst>
          </p:cNvPr>
          <p:cNvSpPr txBox="1">
            <a:spLocks/>
          </p:cNvSpPr>
          <p:nvPr/>
        </p:nvSpPr>
        <p:spPr>
          <a:xfrm>
            <a:off x="3467660" y="4539354"/>
            <a:ext cx="5691836" cy="16448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Cambria" panose="02040503050406030204" pitchFamily="18" charset="0"/>
                <a:ea typeface="Cambria" panose="02040503050406030204" pitchFamily="18" charset="0"/>
              </a:rPr>
              <a:t>23 April 2020 - Essay Writing</a:t>
            </a:r>
          </a:p>
        </p:txBody>
      </p:sp>
    </p:spTree>
    <p:extLst>
      <p:ext uri="{BB962C8B-B14F-4D97-AF65-F5344CB8AC3E}">
        <p14:creationId xmlns:p14="http://schemas.microsoft.com/office/powerpoint/2010/main" val="299876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1A905CB-1FED-4F44-B79F-AA96AC6243BC}"/>
              </a:ext>
            </a:extLst>
          </p:cNvPr>
          <p:cNvSpPr/>
          <p:nvPr/>
        </p:nvSpPr>
        <p:spPr>
          <a:xfrm>
            <a:off x="675216" y="2070742"/>
            <a:ext cx="11124898" cy="4524315"/>
          </a:xfrm>
          <a:prstGeom prst="rect">
            <a:avLst/>
          </a:prstGeom>
        </p:spPr>
        <p:txBody>
          <a:bodyPr wrap="square">
            <a:spAutoFit/>
          </a:bodyPr>
          <a:lstStyle/>
          <a:p>
            <a:r>
              <a:rPr lang="en-US" sz="1600" b="1" dirty="0">
                <a:solidFill>
                  <a:srgbClr val="000000"/>
                </a:solidFill>
                <a:latin typeface="Cambria" panose="02040503050406030204" pitchFamily="18" charset="0"/>
                <a:ea typeface="Cambria" panose="02040503050406030204" pitchFamily="18" charset="0"/>
              </a:rPr>
              <a:t>Stanford, A BRIEF GUIDE TO WRITING IN ART HISTORY</a:t>
            </a:r>
            <a:endParaRPr lang="de-DE" sz="1600" b="1" dirty="0">
              <a:solidFill>
                <a:srgbClr val="000000"/>
              </a:solidFill>
              <a:latin typeface="Cambria" panose="02040503050406030204" pitchFamily="18" charset="0"/>
              <a:ea typeface="Cambria" panose="02040503050406030204" pitchFamily="18" charset="0"/>
            </a:endParaRPr>
          </a:p>
          <a:p>
            <a:r>
              <a:rPr lang="de-DE" sz="1600" dirty="0">
                <a:solidFill>
                  <a:srgbClr val="000000"/>
                </a:solidFill>
                <a:latin typeface="Cambria" panose="02040503050406030204" pitchFamily="18" charset="0"/>
                <a:ea typeface="Cambria" panose="02040503050406030204" pitchFamily="18" charset="0"/>
              </a:rPr>
              <a:t>iv. </a:t>
            </a:r>
            <a:r>
              <a:rPr lang="de-DE" sz="1600" dirty="0" err="1">
                <a:solidFill>
                  <a:srgbClr val="000000"/>
                </a:solidFill>
                <a:latin typeface="Cambria" panose="02040503050406030204" pitchFamily="18" charset="0"/>
                <a:ea typeface="Cambria" panose="02040503050406030204" pitchFamily="18" charset="0"/>
              </a:rPr>
              <a:t>Footnotes</a:t>
            </a:r>
            <a:r>
              <a:rPr lang="de-DE" sz="1600" dirty="0">
                <a:solidFill>
                  <a:srgbClr val="000000"/>
                </a:solidFill>
                <a:latin typeface="Cambria" panose="02040503050406030204" pitchFamily="18" charset="0"/>
                <a:ea typeface="Cambria" panose="02040503050406030204" pitchFamily="18" charset="0"/>
              </a:rPr>
              <a:t>. </a:t>
            </a:r>
            <a:r>
              <a:rPr lang="de-DE" sz="1600" dirty="0" err="1">
                <a:solidFill>
                  <a:srgbClr val="000000"/>
                </a:solidFill>
                <a:latin typeface="Cambria" panose="02040503050406030204" pitchFamily="18" charset="0"/>
                <a:ea typeface="Cambria" panose="02040503050406030204" pitchFamily="18" charset="0"/>
              </a:rPr>
              <a:t>Citation</a:t>
            </a:r>
            <a:endParaRPr lang="de-DE" sz="1600" dirty="0">
              <a:solidFill>
                <a:srgbClr val="000000"/>
              </a:solidFill>
              <a:latin typeface="Cambria" panose="02040503050406030204" pitchFamily="18" charset="0"/>
              <a:ea typeface="Cambria" panose="02040503050406030204" pitchFamily="18" charset="0"/>
            </a:endParaRPr>
          </a:p>
          <a:p>
            <a:endParaRPr lang="de-DE" sz="1600" dirty="0">
              <a:solidFill>
                <a:srgbClr val="000000"/>
              </a:solidFill>
              <a:latin typeface="Cambria" panose="02040503050406030204" pitchFamily="18" charset="0"/>
              <a:ea typeface="Cambria" panose="02040503050406030204" pitchFamily="18" charset="0"/>
            </a:endParaRPr>
          </a:p>
          <a:p>
            <a:r>
              <a:rPr lang="en-US" sz="1600" dirty="0">
                <a:solidFill>
                  <a:srgbClr val="000000"/>
                </a:solidFill>
                <a:latin typeface="Cambria" panose="02040503050406030204" pitchFamily="18" charset="0"/>
                <a:ea typeface="Cambria" panose="02040503050406030204" pitchFamily="18" charset="0"/>
              </a:rPr>
              <a:t>An editor at an important journal once explained: by simply reading the footnotes, he could determine which essays to publish and which to reject. While this may seem like choosing a lover based on a big toe, it’s not as peculiar as it sounds. The footnotes document research you have quoted, paraphrased or summarized in the body of your essay as well as any ideas you’ve borrowed and expressed in the essay. A reader might look at your footnotes, then, and find the answer to these questions: Has this writer read the most important critics on the topic? Has the writer engaged relevant theoretical perspectives? Has the writer relied on scholarly research as compared to internet searches? Has the writer balanced primary and secondary </a:t>
            </a:r>
            <a:r>
              <a:rPr lang="de-DE" sz="1600" dirty="0" err="1">
                <a:solidFill>
                  <a:srgbClr val="000000"/>
                </a:solidFill>
                <a:latin typeface="Cambria" panose="02040503050406030204" pitchFamily="18" charset="0"/>
                <a:ea typeface="Cambria" panose="02040503050406030204" pitchFamily="18" charset="0"/>
              </a:rPr>
              <a:t>materials</a:t>
            </a:r>
            <a:r>
              <a:rPr lang="de-DE" sz="1600" dirty="0">
                <a:solidFill>
                  <a:srgbClr val="000000"/>
                </a:solidFill>
                <a:latin typeface="Cambria" panose="02040503050406030204" pitchFamily="18" charset="0"/>
                <a:ea typeface="Cambria" panose="02040503050406030204" pitchFamily="18" charset="0"/>
              </a:rPr>
              <a:t>?</a:t>
            </a:r>
          </a:p>
          <a:p>
            <a:endParaRPr lang="de-DE" sz="1600" dirty="0">
              <a:solidFill>
                <a:srgbClr val="000000"/>
              </a:solidFill>
              <a:latin typeface="Cambria" panose="02040503050406030204" pitchFamily="18" charset="0"/>
              <a:ea typeface="Cambria" panose="02040503050406030204" pitchFamily="18" charset="0"/>
            </a:endParaRPr>
          </a:p>
          <a:p>
            <a:r>
              <a:rPr lang="en-US" sz="1600" dirty="0">
                <a:solidFill>
                  <a:srgbClr val="000000"/>
                </a:solidFill>
                <a:latin typeface="Cambria" panose="02040503050406030204" pitchFamily="18" charset="0"/>
                <a:ea typeface="Cambria" panose="02040503050406030204" pitchFamily="18" charset="0"/>
              </a:rPr>
              <a:t>Your footnotes reveal, in this way, what kind of researcher you are: perfunctory, multilingual, creative, interdisciplinary, reliable... By asking these questions of your own footnotes, you stand to improve both your footnotes and your essay.</a:t>
            </a:r>
          </a:p>
          <a:p>
            <a:endParaRPr lang="en-US" sz="1600" dirty="0">
              <a:solidFill>
                <a:srgbClr val="000000"/>
              </a:solidFill>
              <a:latin typeface="Cambria" panose="02040503050406030204" pitchFamily="18" charset="0"/>
              <a:ea typeface="Cambria" panose="02040503050406030204" pitchFamily="18" charset="0"/>
            </a:endParaRPr>
          </a:p>
          <a:p>
            <a:r>
              <a:rPr lang="en-US" sz="1600" i="1" dirty="0">
                <a:solidFill>
                  <a:srgbClr val="000000"/>
                </a:solidFill>
                <a:latin typeface="Cambria" panose="02040503050406030204" pitchFamily="18" charset="0"/>
                <a:ea typeface="Cambria" panose="02040503050406030204" pitchFamily="18" charset="0"/>
              </a:rPr>
              <a:t>Note: You can also use the space of a footnote to provide your reader with salient additional research, as well as anecdotal or other observations that enhance the reader’s understanding of the subject--even as such asides remain ancillary to the </a:t>
            </a:r>
            <a:r>
              <a:rPr lang="de-DE" sz="1600" i="1" dirty="0" err="1">
                <a:solidFill>
                  <a:srgbClr val="000000"/>
                </a:solidFill>
                <a:latin typeface="Cambria" panose="02040503050406030204" pitchFamily="18" charset="0"/>
                <a:ea typeface="Cambria" panose="02040503050406030204" pitchFamily="18" charset="0"/>
              </a:rPr>
              <a:t>essay’s</a:t>
            </a:r>
            <a:r>
              <a:rPr lang="de-DE" sz="1600" i="1" dirty="0">
                <a:solidFill>
                  <a:srgbClr val="000000"/>
                </a:solidFill>
                <a:latin typeface="Cambria" panose="02040503050406030204" pitchFamily="18" charset="0"/>
                <a:ea typeface="Cambria" panose="02040503050406030204" pitchFamily="18" charset="0"/>
              </a:rPr>
              <a:t> </a:t>
            </a:r>
            <a:r>
              <a:rPr lang="de-DE" sz="1600" i="1" dirty="0" err="1">
                <a:solidFill>
                  <a:srgbClr val="000000"/>
                </a:solidFill>
                <a:latin typeface="Cambria" panose="02040503050406030204" pitchFamily="18" charset="0"/>
                <a:ea typeface="Cambria" panose="02040503050406030204" pitchFamily="18" charset="0"/>
              </a:rPr>
              <a:t>structure</a:t>
            </a:r>
            <a:r>
              <a:rPr lang="de-DE" sz="1600" i="1" dirty="0">
                <a:solidFill>
                  <a:srgbClr val="000000"/>
                </a:solidFill>
                <a:latin typeface="Cambria" panose="02040503050406030204" pitchFamily="18" charset="0"/>
                <a:ea typeface="Cambria" panose="02040503050406030204" pitchFamily="18" charset="0"/>
              </a:rPr>
              <a:t>. (</a:t>
            </a:r>
            <a:r>
              <a:rPr lang="en-US" sz="1600" dirty="0">
                <a:solidFill>
                  <a:srgbClr val="000000"/>
                </a:solidFill>
                <a:latin typeface="Cambria" panose="02040503050406030204" pitchFamily="18" charset="0"/>
                <a:ea typeface="Cambria" panose="02040503050406030204" pitchFamily="18" charset="0"/>
              </a:rPr>
              <a:t>For proper citation, refer to the </a:t>
            </a:r>
            <a:r>
              <a:rPr lang="en-US" sz="1600" dirty="0">
                <a:solidFill>
                  <a:srgbClr val="0000FF"/>
                </a:solidFill>
                <a:latin typeface="Cambria" panose="02040503050406030204" pitchFamily="18" charset="0"/>
                <a:ea typeface="Cambria" panose="02040503050406030204" pitchFamily="18" charset="0"/>
              </a:rPr>
              <a:t>detailed instructions </a:t>
            </a:r>
            <a:r>
              <a:rPr lang="en-US" sz="1600" dirty="0">
                <a:solidFill>
                  <a:srgbClr val="000000"/>
                </a:solidFill>
                <a:latin typeface="Cambria" panose="02040503050406030204" pitchFamily="18" charset="0"/>
                <a:ea typeface="Cambria" panose="02040503050406030204" pitchFamily="18" charset="0"/>
              </a:rPr>
              <a:t>in the Library Guide. Art Historians use the style established by the </a:t>
            </a:r>
            <a:r>
              <a:rPr lang="en-US" sz="1600" i="1" dirty="0">
                <a:solidFill>
                  <a:srgbClr val="000000"/>
                </a:solidFill>
                <a:latin typeface="Cambria" panose="02040503050406030204" pitchFamily="18" charset="0"/>
                <a:ea typeface="Cambria" panose="02040503050406030204" pitchFamily="18" charset="0"/>
              </a:rPr>
              <a:t>Chicago Manual of Style</a:t>
            </a:r>
            <a:r>
              <a:rPr lang="en-US" sz="1600" dirty="0">
                <a:solidFill>
                  <a:srgbClr val="000000"/>
                </a:solidFill>
                <a:latin typeface="Cambria" panose="02040503050406030204" pitchFamily="18" charset="0"/>
                <a:ea typeface="Cambria" panose="02040503050406030204" pitchFamily="18" charset="0"/>
              </a:rPr>
              <a:t>.)</a:t>
            </a:r>
          </a:p>
        </p:txBody>
      </p:sp>
      <p:sp>
        <p:nvSpPr>
          <p:cNvPr id="4" name="Rechteck 3">
            <a:extLst>
              <a:ext uri="{FF2B5EF4-FFF2-40B4-BE49-F238E27FC236}">
                <a16:creationId xmlns:a16="http://schemas.microsoft.com/office/drawing/2014/main" id="{9276C7DA-36D5-484E-AFE9-9885388D0268}"/>
              </a:ext>
            </a:extLst>
          </p:cNvPr>
          <p:cNvSpPr/>
          <p:nvPr/>
        </p:nvSpPr>
        <p:spPr>
          <a:xfrm>
            <a:off x="675216" y="675425"/>
            <a:ext cx="11124898" cy="1015663"/>
          </a:xfrm>
          <a:prstGeom prst="rect">
            <a:avLst/>
          </a:prstGeom>
        </p:spPr>
        <p:txBody>
          <a:bodyPr wrap="square">
            <a:spAutoFit/>
          </a:bodyPr>
          <a:lstStyle/>
          <a:p>
            <a:r>
              <a:rPr lang="de-DE" sz="2000" b="1" dirty="0" err="1">
                <a:latin typeface="Cambria" panose="02040503050406030204" pitchFamily="18" charset="0"/>
                <a:ea typeface="Cambria" panose="02040503050406030204" pitchFamily="18" charset="0"/>
              </a:rPr>
              <a:t>Referencing</a:t>
            </a:r>
            <a:r>
              <a:rPr lang="de-DE" sz="2000" b="1" dirty="0">
                <a:latin typeface="Cambria" panose="02040503050406030204" pitchFamily="18" charset="0"/>
                <a:ea typeface="Cambria" panose="02040503050406030204" pitchFamily="18" charset="0"/>
              </a:rPr>
              <a:t> </a:t>
            </a:r>
            <a:r>
              <a:rPr lang="de-DE" sz="2000" b="1" dirty="0" err="1">
                <a:latin typeface="Cambria" panose="02040503050406030204" pitchFamily="18" charset="0"/>
                <a:ea typeface="Cambria" panose="02040503050406030204" pitchFamily="18" charset="0"/>
              </a:rPr>
              <a:t>and</a:t>
            </a:r>
            <a:r>
              <a:rPr lang="de-DE" sz="2000" b="1" dirty="0">
                <a:latin typeface="Cambria" panose="02040503050406030204" pitchFamily="18" charset="0"/>
                <a:ea typeface="Cambria" panose="02040503050406030204" pitchFamily="18" charset="0"/>
              </a:rPr>
              <a:t> </a:t>
            </a:r>
            <a:r>
              <a:rPr lang="de-DE" sz="2000" b="1" dirty="0" err="1">
                <a:latin typeface="Cambria" panose="02040503050406030204" pitchFamily="18" charset="0"/>
                <a:ea typeface="Cambria" panose="02040503050406030204" pitchFamily="18" charset="0"/>
              </a:rPr>
              <a:t>footnotes</a:t>
            </a:r>
            <a:r>
              <a:rPr lang="de-DE" sz="2000" dirty="0">
                <a:latin typeface="Cambria" panose="02040503050406030204" pitchFamily="18" charset="0"/>
                <a:ea typeface="Cambria" panose="02040503050406030204" pitchFamily="18" charset="0"/>
              </a:rPr>
              <a:t>: </a:t>
            </a:r>
            <a:r>
              <a:rPr lang="de-DE" sz="2000" dirty="0">
                <a:solidFill>
                  <a:srgbClr val="000000"/>
                </a:solidFill>
                <a:latin typeface="Cambria" panose="02040503050406030204" pitchFamily="18" charset="0"/>
                <a:ea typeface="Cambria" panose="02040503050406030204" pitchFamily="18" charset="0"/>
              </a:rPr>
              <a:t>Use </a:t>
            </a:r>
            <a:r>
              <a:rPr lang="de-DE" sz="2000" dirty="0" err="1">
                <a:solidFill>
                  <a:srgbClr val="000000"/>
                </a:solidFill>
                <a:latin typeface="Cambria" panose="02040503050406030204" pitchFamily="18" charset="0"/>
                <a:ea typeface="Cambria" panose="02040503050406030204" pitchFamily="18" charset="0"/>
              </a:rPr>
              <a:t>the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usual</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system</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of</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citation</a:t>
            </a:r>
            <a:r>
              <a:rPr lang="de-DE" sz="2000" dirty="0">
                <a:solidFill>
                  <a:srgbClr val="000000"/>
                </a:solidFill>
                <a:latin typeface="Cambria" panose="02040503050406030204" pitchFamily="18" charset="0"/>
                <a:ea typeface="Cambria" panose="02040503050406030204" pitchFamily="18" charset="0"/>
              </a:rPr>
              <a:t> in </a:t>
            </a:r>
            <a:r>
              <a:rPr lang="de-DE" sz="2000" dirty="0" err="1">
                <a:solidFill>
                  <a:srgbClr val="000000"/>
                </a:solidFill>
                <a:latin typeface="Cambria" panose="02040503050406030204" pitchFamily="18" charset="0"/>
                <a:ea typeface="Cambria" panose="02040503050406030204" pitchFamily="18" charset="0"/>
              </a:rPr>
              <a:t>the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department</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or</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any</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other</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of</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the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more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common</a:t>
            </a:r>
            <a:r>
              <a:rPr lang="de-DE" sz="2000" dirty="0">
                <a:solidFill>
                  <a:srgbClr val="000000"/>
                </a:solidFill>
                <a:latin typeface="Cambria" panose="02040503050406030204" pitchFamily="18" charset="0"/>
                <a:ea typeface="Cambria" panose="02040503050406030204" pitchFamily="18" charset="0"/>
              </a:rPr>
              <a:t> international </a:t>
            </a:r>
            <a:r>
              <a:rPr lang="de-DE" sz="2000" dirty="0" err="1">
                <a:solidFill>
                  <a:srgbClr val="000000"/>
                </a:solidFill>
                <a:latin typeface="Cambria" panose="02040503050406030204" pitchFamily="18" charset="0"/>
                <a:ea typeface="Cambria" panose="02040503050406030204" pitchFamily="18" charset="0"/>
              </a:rPr>
              <a:t>styles</a:t>
            </a:r>
            <a:r>
              <a:rPr lang="de-DE" sz="2000" dirty="0">
                <a:solidFill>
                  <a:srgbClr val="000000"/>
                </a:solidFill>
                <a:latin typeface="Cambria" panose="02040503050406030204" pitchFamily="18" charset="0"/>
                <a:ea typeface="Cambria" panose="02040503050406030204" pitchFamily="18" charset="0"/>
              </a:rPr>
              <a:t> – but </a:t>
            </a:r>
            <a:r>
              <a:rPr lang="de-DE" sz="2000" dirty="0" err="1">
                <a:solidFill>
                  <a:srgbClr val="000000"/>
                </a:solidFill>
                <a:latin typeface="Cambria" panose="02040503050406030204" pitchFamily="18" charset="0"/>
                <a:ea typeface="Cambria" panose="02040503050406030204" pitchFamily="18" charset="0"/>
              </a:rPr>
              <a:t>the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most</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important</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thing</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is</a:t>
            </a:r>
            <a:r>
              <a:rPr lang="de-DE" sz="2000" dirty="0">
                <a:solidFill>
                  <a:srgbClr val="000000"/>
                </a:solidFill>
                <a:latin typeface="Cambria" panose="02040503050406030204" pitchFamily="18" charset="0"/>
                <a:ea typeface="Cambria" panose="02040503050406030204" pitchFamily="18" charset="0"/>
              </a:rPr>
              <a:t> – </a:t>
            </a:r>
            <a:r>
              <a:rPr lang="de-DE" sz="2000" dirty="0" err="1">
                <a:solidFill>
                  <a:srgbClr val="000000"/>
                </a:solidFill>
                <a:latin typeface="Cambria" panose="02040503050406030204" pitchFamily="18" charset="0"/>
                <a:ea typeface="Cambria" panose="02040503050406030204" pitchFamily="18" charset="0"/>
              </a:rPr>
              <a:t>once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you</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have</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chosen</a:t>
            </a:r>
            <a:r>
              <a:rPr lang="de-DE" sz="2000" dirty="0">
                <a:solidFill>
                  <a:srgbClr val="000000"/>
                </a:solidFill>
                <a:latin typeface="Cambria" panose="02040503050406030204" pitchFamily="18" charset="0"/>
                <a:ea typeface="Cambria" panose="02040503050406030204" pitchFamily="18" charset="0"/>
              </a:rPr>
              <a:t> on, </a:t>
            </a:r>
            <a:r>
              <a:rPr lang="de-DE" sz="2000" dirty="0" err="1">
                <a:solidFill>
                  <a:srgbClr val="000000"/>
                </a:solidFill>
                <a:latin typeface="Cambria" panose="02040503050406030204" pitchFamily="18" charset="0"/>
                <a:ea typeface="Cambria" panose="02040503050406030204" pitchFamily="18" charset="0"/>
              </a:rPr>
              <a:t>stay</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consistent</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with</a:t>
            </a:r>
            <a:r>
              <a:rPr lang="de-DE" sz="2000" dirty="0">
                <a:solidFill>
                  <a:srgbClr val="000000"/>
                </a:solidFill>
                <a:latin typeface="Cambria" panose="02040503050406030204" pitchFamily="18" charset="0"/>
                <a:ea typeface="Cambria" panose="02040503050406030204" pitchFamily="18" charset="0"/>
              </a:rPr>
              <a:t> </a:t>
            </a:r>
            <a:r>
              <a:rPr lang="de-DE" sz="2000" dirty="0" err="1">
                <a:solidFill>
                  <a:srgbClr val="000000"/>
                </a:solidFill>
                <a:latin typeface="Cambria" panose="02040503050406030204" pitchFamily="18" charset="0"/>
                <a:ea typeface="Cambria" panose="02040503050406030204" pitchFamily="18" charset="0"/>
              </a:rPr>
              <a:t>the</a:t>
            </a:r>
            <a:r>
              <a:rPr lang="de-DE" sz="2000" dirty="0">
                <a:solidFill>
                  <a:srgbClr val="000000"/>
                </a:solidFill>
                <a:latin typeface="Cambria" panose="02040503050406030204" pitchFamily="18" charset="0"/>
                <a:ea typeface="Cambria" panose="02040503050406030204" pitchFamily="18" charset="0"/>
              </a:rPr>
              <a:t> style!</a:t>
            </a:r>
          </a:p>
        </p:txBody>
      </p:sp>
    </p:spTree>
    <p:extLst>
      <p:ext uri="{BB962C8B-B14F-4D97-AF65-F5344CB8AC3E}">
        <p14:creationId xmlns:p14="http://schemas.microsoft.com/office/powerpoint/2010/main" val="172395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6682149-B9DD-4D41-944B-58A8F6613CAB}"/>
              </a:ext>
            </a:extLst>
          </p:cNvPr>
          <p:cNvSpPr txBox="1"/>
          <p:nvPr/>
        </p:nvSpPr>
        <p:spPr>
          <a:xfrm>
            <a:off x="716772" y="751974"/>
            <a:ext cx="10758455" cy="5078313"/>
          </a:xfrm>
          <a:prstGeom prst="rect">
            <a:avLst/>
          </a:prstGeom>
          <a:noFill/>
        </p:spPr>
        <p:txBody>
          <a:bodyPr wrap="square" rtlCol="0">
            <a:spAutoFit/>
          </a:bodyPr>
          <a:lstStyle/>
          <a:p>
            <a:r>
              <a:rPr lang="de-DE" b="1" dirty="0" err="1">
                <a:latin typeface="Cambria" panose="02040503050406030204" pitchFamily="18" charset="0"/>
                <a:ea typeface="Cambria" panose="02040503050406030204" pitchFamily="18" charset="0"/>
              </a:rPr>
              <a:t>Bibliography</a:t>
            </a:r>
            <a:endParaRPr lang="de-DE" b="1"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dirty="0">
                <a:latin typeface="Cambria" panose="02040503050406030204" pitchFamily="18" charset="0"/>
                <a:ea typeface="Cambria" panose="02040503050406030204" pitchFamily="18" charset="0"/>
              </a:rPr>
              <a:t>The </a:t>
            </a:r>
            <a:r>
              <a:rPr lang="de-DE" dirty="0" err="1">
                <a:latin typeface="Cambria" panose="02040503050406030204" pitchFamily="18" charset="0"/>
                <a:ea typeface="Cambria" panose="02040503050406030204" pitchFamily="18" charset="0"/>
              </a:rPr>
              <a:t>essay</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ends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with</a:t>
            </a:r>
            <a:r>
              <a:rPr lang="de-DE" dirty="0">
                <a:latin typeface="Cambria" panose="02040503050406030204" pitchFamily="18" charset="0"/>
                <a:ea typeface="Cambria" panose="02040503050406030204" pitchFamily="18" charset="0"/>
              </a:rPr>
              <a:t> a </a:t>
            </a:r>
            <a:r>
              <a:rPr lang="de-DE" dirty="0" err="1">
                <a:latin typeface="Cambria" panose="02040503050406030204" pitchFamily="18" charset="0"/>
                <a:ea typeface="Cambria" panose="02040503050406030204" pitchFamily="18" charset="0"/>
              </a:rPr>
              <a:t>list</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primary</a:t>
            </a:r>
            <a:r>
              <a:rPr lang="de-DE" dirty="0">
                <a:latin typeface="Cambria" panose="02040503050406030204" pitchFamily="18" charset="0"/>
                <a:ea typeface="Cambria" panose="02040503050406030204" pitchFamily="18" charset="0"/>
              </a:rPr>
              <a:t> and </a:t>
            </a:r>
            <a:r>
              <a:rPr lang="de-DE" dirty="0" err="1">
                <a:latin typeface="Cambria" panose="02040503050406030204" pitchFamily="18" charset="0"/>
                <a:ea typeface="Cambria" panose="02040503050406030204" pitchFamily="18" charset="0"/>
              </a:rPr>
              <a:t>secondary</a:t>
            </a:r>
            <a:r>
              <a:rPr lang="de-DE" dirty="0">
                <a:latin typeface="Cambria" panose="02040503050406030204" pitchFamily="18" charset="0"/>
                <a:ea typeface="Cambria" panose="02040503050406030204" pitchFamily="18" charset="0"/>
              </a:rPr>
              <a:t> sources</a:t>
            </a:r>
          </a:p>
          <a:p>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dirty="0">
                <a:latin typeface="Cambria" panose="02040503050406030204" pitchFamily="18" charset="0"/>
                <a:ea typeface="Cambria" panose="02040503050406030204" pitchFamily="18" charset="0"/>
              </a:rPr>
              <a:t>List at least 10 relevant </a:t>
            </a:r>
            <a:r>
              <a:rPr lang="de-DE" dirty="0" err="1">
                <a:latin typeface="Cambria" panose="02040503050406030204" pitchFamily="18" charset="0"/>
                <a:ea typeface="Cambria" panose="02040503050406030204" pitchFamily="18" charset="0"/>
              </a:rPr>
              <a:t>secondary</a:t>
            </a:r>
            <a:r>
              <a:rPr lang="de-DE" dirty="0">
                <a:latin typeface="Cambria" panose="02040503050406030204" pitchFamily="18" charset="0"/>
                <a:ea typeface="Cambria" panose="02040503050406030204" pitchFamily="18" charset="0"/>
              </a:rPr>
              <a:t> sources!</a:t>
            </a:r>
          </a:p>
          <a:p>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dirty="0">
                <a:latin typeface="Cambria" panose="02040503050406030204" pitchFamily="18" charset="0"/>
                <a:ea typeface="Cambria" panose="02040503050406030204" pitchFamily="18" charset="0"/>
              </a:rPr>
              <a:t>Separate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primary</a:t>
            </a:r>
            <a:r>
              <a:rPr lang="de-DE" dirty="0">
                <a:latin typeface="Cambria" panose="02040503050406030204" pitchFamily="18" charset="0"/>
                <a:ea typeface="Cambria" panose="02040503050406030204" pitchFamily="18" charset="0"/>
              </a:rPr>
              <a:t> sources </a:t>
            </a:r>
            <a:r>
              <a:rPr lang="de-DE" dirty="0" err="1">
                <a:latin typeface="Cambria" panose="02040503050406030204" pitchFamily="18" charset="0"/>
                <a:ea typeface="Cambria" panose="02040503050406030204" pitchFamily="18" charset="0"/>
              </a:rPr>
              <a:t>from</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rest</a:t>
            </a:r>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dirty="0" err="1">
                <a:latin typeface="Cambria" panose="02040503050406030204" pitchFamily="18" charset="0"/>
                <a:ea typeface="Cambria" panose="02040503050406030204" pitchFamily="18" charset="0"/>
              </a:rPr>
              <a:t>Only</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list</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items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made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use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in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text</a:t>
            </a:r>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r>
              <a:rPr lang="de-DE" b="1" dirty="0">
                <a:latin typeface="Cambria" panose="02040503050406030204" pitchFamily="18" charset="0"/>
                <a:ea typeface="Cambria" panose="02040503050406030204" pitchFamily="18" charset="0"/>
              </a:rPr>
              <a:t>Images</a:t>
            </a:r>
          </a:p>
          <a:p>
            <a:endParaRPr lang="de-DE"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dirty="0">
                <a:latin typeface="Cambria" panose="02040503050406030204" pitchFamily="18" charset="0"/>
                <a:ea typeface="Cambria" panose="02040503050406030204" pitchFamily="18" charset="0"/>
              </a:rPr>
              <a:t>Add a fully </a:t>
            </a:r>
            <a:r>
              <a:rPr lang="de-DE" dirty="0" err="1">
                <a:latin typeface="Cambria" panose="02040503050406030204" pitchFamily="18" charset="0"/>
                <a:ea typeface="Cambria" panose="02040503050406030204" pitchFamily="18" charset="0"/>
              </a:rPr>
              <a:t>annotated</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list</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your</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images</a:t>
            </a:r>
            <a:r>
              <a:rPr lang="de-DE" dirty="0">
                <a:latin typeface="Cambria" panose="02040503050406030204" pitchFamily="18" charset="0"/>
                <a:ea typeface="Cambria" panose="02040503050406030204" pitchFamily="18" charset="0"/>
              </a:rPr>
              <a:t> at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end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essay</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if</a:t>
            </a:r>
            <a:r>
              <a:rPr lang="de-DE" dirty="0">
                <a:latin typeface="Cambria" panose="02040503050406030204" pitchFamily="18" charset="0"/>
                <a:ea typeface="Cambria" panose="02040503050406030204" pitchFamily="18" charset="0"/>
              </a:rPr>
              <a:t> relevant)</a:t>
            </a:r>
          </a:p>
        </p:txBody>
      </p:sp>
      <p:pic>
        <p:nvPicPr>
          <p:cNvPr id="4" name="Grafik 3" descr="Ein Bild, das drinnen, sitzend, Tisch, Mann enthält.&#10;&#10;Automatisch generierte Beschreibung">
            <a:extLst>
              <a:ext uri="{FF2B5EF4-FFF2-40B4-BE49-F238E27FC236}">
                <a16:creationId xmlns:a16="http://schemas.microsoft.com/office/drawing/2014/main" id="{DD5229DE-66B9-4750-8FD1-1D599C061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800" y="896353"/>
            <a:ext cx="2998143" cy="4076795"/>
          </a:xfrm>
          <a:prstGeom prst="rect">
            <a:avLst/>
          </a:prstGeom>
        </p:spPr>
      </p:pic>
    </p:spTree>
    <p:extLst>
      <p:ext uri="{BB962C8B-B14F-4D97-AF65-F5344CB8AC3E}">
        <p14:creationId xmlns:p14="http://schemas.microsoft.com/office/powerpoint/2010/main" val="401430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8FF510F-45B8-43B0-830D-76201C214AD7}"/>
              </a:ext>
            </a:extLst>
          </p:cNvPr>
          <p:cNvSpPr txBox="1"/>
          <p:nvPr/>
        </p:nvSpPr>
        <p:spPr>
          <a:xfrm>
            <a:off x="7358865" y="371391"/>
            <a:ext cx="4736387" cy="4801314"/>
          </a:xfrm>
          <a:prstGeom prst="rect">
            <a:avLst/>
          </a:prstGeom>
          <a:noFill/>
        </p:spPr>
        <p:txBody>
          <a:bodyPr wrap="square" rtlCol="0">
            <a:spAutoFit/>
          </a:bodyPr>
          <a:lstStyle/>
          <a:p>
            <a:r>
              <a:rPr lang="de-DE" b="1" dirty="0">
                <a:latin typeface="Cambria" panose="02040503050406030204" pitchFamily="18" charset="0"/>
                <a:ea typeface="Cambria" panose="02040503050406030204" pitchFamily="18" charset="0"/>
              </a:rPr>
              <a:t>English Language</a:t>
            </a:r>
          </a:p>
          <a:p>
            <a:endParaRPr lang="de-DE" dirty="0">
              <a:latin typeface="Cambria" panose="02040503050406030204" pitchFamily="18" charset="0"/>
              <a:ea typeface="Cambria" panose="02040503050406030204" pitchFamily="18" charset="0"/>
            </a:endParaRPr>
          </a:p>
          <a:p>
            <a:r>
              <a:rPr lang="de-DE" dirty="0">
                <a:latin typeface="Cambria" panose="02040503050406030204" pitchFamily="18" charset="0"/>
                <a:ea typeface="Cambria" panose="02040503050406030204" pitchFamily="18" charset="0"/>
              </a:rPr>
              <a:t>Use </a:t>
            </a:r>
            <a:r>
              <a:rPr lang="de-DE" dirty="0" err="1">
                <a:latin typeface="Cambria" panose="02040503050406030204" pitchFamily="18" charset="0"/>
                <a:ea typeface="Cambria" panose="02040503050406030204" pitchFamily="18" charset="0"/>
              </a:rPr>
              <a:t>one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or</a:t>
            </a:r>
            <a:r>
              <a:rPr lang="de-DE" dirty="0">
                <a:latin typeface="Cambria" panose="02040503050406030204" pitchFamily="18" charset="0"/>
                <a:ea typeface="Cambria" panose="02040503050406030204" pitchFamily="18" charset="0"/>
              </a:rPr>
              <a:t> two </a:t>
            </a:r>
            <a:r>
              <a:rPr lang="de-DE" dirty="0" err="1">
                <a:latin typeface="Cambria" panose="02040503050406030204" pitchFamily="18" charset="0"/>
                <a:ea typeface="Cambria" panose="02040503050406030204" pitchFamily="18" charset="0"/>
              </a:rPr>
              <a:t>good</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writing</a:t>
            </a:r>
            <a:r>
              <a:rPr lang="de-DE" dirty="0">
                <a:latin typeface="Cambria" panose="02040503050406030204" pitchFamily="18" charset="0"/>
                <a:ea typeface="Cambria" panose="02040503050406030204" pitchFamily="18" charset="0"/>
              </a:rPr>
              <a:t> </a:t>
            </a:r>
            <a:r>
              <a:rPr lang="de-DE" dirty="0">
                <a:latin typeface="Cambria" panose="02040503050406030204" pitchFamily="18" charset="0"/>
                <a:ea typeface="Cambria" panose="02040503050406030204" pitchFamily="18" charset="0"/>
                <a:hlinkClick r:id="rId3"/>
              </a:rPr>
              <a:t>guides</a:t>
            </a:r>
            <a:r>
              <a:rPr lang="de-DE" dirty="0">
                <a:latin typeface="Cambria" panose="02040503050406030204" pitchFamily="18" charset="0"/>
                <a:ea typeface="Cambria" panose="02040503050406030204" pitchFamily="18" charset="0"/>
              </a:rPr>
              <a:t>, and </a:t>
            </a:r>
            <a:r>
              <a:rPr lang="de-DE" dirty="0" err="1">
                <a:latin typeface="Cambria" panose="02040503050406030204" pitchFamily="18" charset="0"/>
                <a:ea typeface="Cambria" panose="02040503050406030204" pitchFamily="18" charset="0"/>
              </a:rPr>
              <a:t>see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if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can</a:t>
            </a:r>
            <a:r>
              <a:rPr lang="de-DE" dirty="0">
                <a:latin typeface="Cambria" panose="02040503050406030204" pitchFamily="18" charset="0"/>
                <a:ea typeface="Cambria" panose="02040503050406030204" pitchFamily="18" charset="0"/>
              </a:rPr>
              <a:t> find material </a:t>
            </a:r>
            <a:r>
              <a:rPr lang="de-DE" dirty="0" err="1">
                <a:latin typeface="Cambria" panose="02040503050406030204" pitchFamily="18" charset="0"/>
                <a:ea typeface="Cambria" panose="02040503050406030204" pitchFamily="18" charset="0"/>
              </a:rPr>
              <a:t>that</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helps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improve</a:t>
            </a:r>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r>
              <a:rPr lang="de-DE" dirty="0">
                <a:latin typeface="Cambria" panose="02040503050406030204" pitchFamily="18" charset="0"/>
                <a:ea typeface="Cambria" panose="02040503050406030204" pitchFamily="18" charset="0"/>
              </a:rPr>
              <a:t>Look </a:t>
            </a:r>
            <a:r>
              <a:rPr lang="de-DE" dirty="0" err="1">
                <a:latin typeface="Cambria" panose="02040503050406030204" pitchFamily="18" charset="0"/>
                <a:ea typeface="Cambria" panose="02040503050406030204" pitchFamily="18" charset="0"/>
              </a:rPr>
              <a:t>up</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words</a:t>
            </a:r>
            <a:r>
              <a:rPr lang="de-DE" dirty="0">
                <a:latin typeface="Cambria" panose="02040503050406030204" pitchFamily="18" charset="0"/>
                <a:ea typeface="Cambria" panose="02040503050406030204" pitchFamily="18" charset="0"/>
              </a:rPr>
              <a:t> via </a:t>
            </a:r>
            <a:r>
              <a:rPr lang="de-DE" dirty="0">
                <a:latin typeface="Cambria" panose="02040503050406030204" pitchFamily="18" charset="0"/>
                <a:ea typeface="Cambria" panose="02040503050406030204" pitchFamily="18" charset="0"/>
                <a:hlinkClick r:id="rId4"/>
              </a:rPr>
              <a:t>Merriam Webster</a:t>
            </a:r>
            <a:r>
              <a:rPr lang="de-DE" dirty="0">
                <a:latin typeface="Cambria" panose="02040503050406030204" pitchFamily="18" charset="0"/>
                <a:ea typeface="Cambria" panose="02040503050406030204" pitchFamily="18" charset="0"/>
              </a:rPr>
              <a:t>, English </a:t>
            </a:r>
            <a:r>
              <a:rPr lang="de-DE" dirty="0" err="1">
                <a:latin typeface="Cambria" panose="02040503050406030204" pitchFamily="18" charset="0"/>
                <a:ea typeface="Cambria" panose="02040503050406030204" pitchFamily="18" charset="0"/>
              </a:rPr>
              <a:t>is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often</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reliant</a:t>
            </a:r>
            <a:r>
              <a:rPr lang="de-DE" dirty="0">
                <a:latin typeface="Cambria" panose="02040503050406030204" pitchFamily="18" charset="0"/>
                <a:ea typeface="Cambria" panose="02040503050406030204" pitchFamily="18" charset="0"/>
              </a:rPr>
              <a:t> on </a:t>
            </a:r>
            <a:r>
              <a:rPr lang="de-DE" dirty="0" err="1">
                <a:latin typeface="Cambria" panose="02040503050406030204" pitchFamily="18" charset="0"/>
                <a:ea typeface="Cambria" panose="02040503050406030204" pitchFamily="18" charset="0"/>
              </a:rPr>
              <a:t>specific</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phrases</a:t>
            </a:r>
            <a:r>
              <a:rPr lang="de-DE" dirty="0">
                <a:latin typeface="Cambria" panose="02040503050406030204" pitchFamily="18" charset="0"/>
                <a:ea typeface="Cambria" panose="02040503050406030204" pitchFamily="18" charset="0"/>
              </a:rPr>
              <a:t> and/</a:t>
            </a:r>
            <a:r>
              <a:rPr lang="de-DE" dirty="0" err="1">
                <a:latin typeface="Cambria" panose="02040503050406030204" pitchFamily="18" charset="0"/>
                <a:ea typeface="Cambria" panose="02040503050406030204" pitchFamily="18" charset="0"/>
              </a:rPr>
              <a:t>or</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the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use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certain</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verbs</a:t>
            </a:r>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r>
              <a:rPr lang="de-DE" dirty="0">
                <a:latin typeface="Cambria" panose="02040503050406030204" pitchFamily="18" charset="0"/>
                <a:ea typeface="Cambria" panose="02040503050406030204" pitchFamily="18" charset="0"/>
              </a:rPr>
              <a:t>Use </a:t>
            </a:r>
            <a:r>
              <a:rPr lang="de-DE" dirty="0" err="1">
                <a:latin typeface="Cambria" panose="02040503050406030204" pitchFamily="18" charset="0"/>
                <a:ea typeface="Cambria" panose="02040503050406030204" pitchFamily="18" charset="0"/>
              </a:rPr>
              <a:t>premade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collections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of</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art</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historical</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phrases</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can</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google</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them</a:t>
            </a:r>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a:p>
            <a:r>
              <a:rPr lang="de-DE" dirty="0">
                <a:latin typeface="Cambria" panose="02040503050406030204" pitchFamily="18" charset="0"/>
                <a:ea typeface="Cambria" panose="02040503050406030204" pitchFamily="18" charset="0"/>
              </a:rPr>
              <a:t>Try </a:t>
            </a:r>
            <a:r>
              <a:rPr lang="de-DE" dirty="0" err="1">
                <a:latin typeface="Cambria" panose="02040503050406030204" pitchFamily="18" charset="0"/>
                <a:ea typeface="Cambria" panose="02040503050406030204" pitchFamily="18" charset="0"/>
              </a:rPr>
              <a:t>to</a:t>
            </a:r>
            <a:r>
              <a:rPr lang="de-DE" dirty="0">
                <a:latin typeface="Cambria" panose="02040503050406030204" pitchFamily="18" charset="0"/>
                <a:ea typeface="Cambria" panose="02040503050406030204" pitchFamily="18" charset="0"/>
              </a:rPr>
              <a:t> find </a:t>
            </a:r>
            <a:r>
              <a:rPr lang="de-DE" dirty="0" err="1">
                <a:latin typeface="Cambria" panose="02040503050406030204" pitchFamily="18" charset="0"/>
                <a:ea typeface="Cambria" panose="02040503050406030204" pitchFamily="18" charset="0"/>
              </a:rPr>
              <a:t>word</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lists</a:t>
            </a:r>
            <a:r>
              <a:rPr lang="de-DE" dirty="0">
                <a:latin typeface="Cambria" panose="02040503050406030204" pitchFamily="18" charset="0"/>
                <a:ea typeface="Cambria" panose="02040503050406030204" pitchFamily="18" charset="0"/>
              </a:rPr>
              <a:t> and </a:t>
            </a:r>
            <a:r>
              <a:rPr lang="de-DE" dirty="0" err="1">
                <a:latin typeface="Cambria" panose="02040503050406030204" pitchFamily="18" charset="0"/>
                <a:ea typeface="Cambria" panose="02040503050406030204" pitchFamily="18" charset="0"/>
              </a:rPr>
              <a:t>expand</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your</a:t>
            </a:r>
            <a:r>
              <a:rPr lang="de-DE" dirty="0">
                <a:latin typeface="Cambria" panose="02040503050406030204" pitchFamily="18" charset="0"/>
                <a:ea typeface="Cambria" panose="02040503050406030204" pitchFamily="18" charset="0"/>
              </a:rPr>
              <a:t> </a:t>
            </a:r>
            <a:r>
              <a:rPr lang="de-DE" dirty="0">
                <a:latin typeface="Cambria" panose="02040503050406030204" pitchFamily="18" charset="0"/>
                <a:ea typeface="Cambria" panose="02040503050406030204" pitchFamily="18" charset="0"/>
                <a:hlinkClick r:id="rId5"/>
              </a:rPr>
              <a:t>vocabulary</a:t>
            </a:r>
            <a:r>
              <a:rPr lang="de-DE" dirty="0">
                <a:latin typeface="Cambria" panose="02040503050406030204" pitchFamily="18" charset="0"/>
                <a:ea typeface="Cambria" panose="02040503050406030204" pitchFamily="18" charset="0"/>
              </a:rPr>
              <a:t> a </a:t>
            </a:r>
            <a:r>
              <a:rPr lang="de-DE" dirty="0" err="1">
                <a:latin typeface="Cambria" panose="02040503050406030204" pitchFamily="18" charset="0"/>
                <a:ea typeface="Cambria" panose="02040503050406030204" pitchFamily="18" charset="0"/>
              </a:rPr>
              <a:t>bit</a:t>
            </a:r>
            <a:r>
              <a:rPr lang="de-DE" dirty="0">
                <a:latin typeface="Cambria" panose="02040503050406030204" pitchFamily="18" charset="0"/>
                <a:ea typeface="Cambria" panose="02040503050406030204" pitchFamily="18" charset="0"/>
              </a:rPr>
              <a:t>.</a:t>
            </a:r>
          </a:p>
          <a:p>
            <a:endParaRPr lang="de-DE" dirty="0">
              <a:latin typeface="Cambria" panose="02040503050406030204" pitchFamily="18" charset="0"/>
              <a:ea typeface="Cambria" panose="02040503050406030204" pitchFamily="18" charset="0"/>
            </a:endParaRPr>
          </a:p>
          <a:p>
            <a:r>
              <a:rPr lang="de-DE" dirty="0">
                <a:latin typeface="Cambria" panose="02040503050406030204" pitchFamily="18" charset="0"/>
                <a:ea typeface="Cambria" panose="02040503050406030204" pitchFamily="18" charset="0"/>
              </a:rPr>
              <a:t>Find a </a:t>
            </a:r>
            <a:r>
              <a:rPr lang="de-DE" dirty="0" err="1">
                <a:latin typeface="Cambria" panose="02040503050406030204" pitchFamily="18" charset="0"/>
                <a:ea typeface="Cambria" panose="02040503050406030204" pitchFamily="18" charset="0"/>
              </a:rPr>
              <a:t>friend</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for</a:t>
            </a:r>
            <a:r>
              <a:rPr lang="de-DE" dirty="0">
                <a:latin typeface="Cambria" panose="02040503050406030204" pitchFamily="18" charset="0"/>
                <a:ea typeface="Cambria" panose="02040503050406030204" pitchFamily="18" charset="0"/>
              </a:rPr>
              <a:t> </a:t>
            </a:r>
            <a:r>
              <a:rPr lang="de-DE" dirty="0" err="1">
                <a:latin typeface="Cambria" panose="02040503050406030204" pitchFamily="18" charset="0"/>
                <a:ea typeface="Cambria" panose="02040503050406030204" pitchFamily="18" charset="0"/>
              </a:rPr>
              <a:t>proofreading</a:t>
            </a:r>
            <a:endParaRPr lang="de-DE" dirty="0">
              <a:latin typeface="Cambria" panose="02040503050406030204" pitchFamily="18" charset="0"/>
              <a:ea typeface="Cambria" panose="02040503050406030204" pitchFamily="18" charset="0"/>
            </a:endParaRPr>
          </a:p>
          <a:p>
            <a:endParaRPr lang="de-DE" dirty="0">
              <a:latin typeface="Cambria" panose="02040503050406030204" pitchFamily="18" charset="0"/>
              <a:ea typeface="Cambria" panose="02040503050406030204" pitchFamily="18" charset="0"/>
            </a:endParaRPr>
          </a:p>
        </p:txBody>
      </p:sp>
      <p:pic>
        <p:nvPicPr>
          <p:cNvPr id="4" name="Grafik 3" descr="Ein Bild, das LKW, Verkehr, Essen, Schild enthält.&#10;&#10;Automatisch generierte Beschreibung">
            <a:extLst>
              <a:ext uri="{FF2B5EF4-FFF2-40B4-BE49-F238E27FC236}">
                <a16:creationId xmlns:a16="http://schemas.microsoft.com/office/drawing/2014/main" id="{323D0073-89B1-4BF8-B80D-2DC14D210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428" y="1881173"/>
            <a:ext cx="3000375" cy="4752975"/>
          </a:xfrm>
          <a:prstGeom prst="rect">
            <a:avLst/>
          </a:prstGeom>
        </p:spPr>
      </p:pic>
      <p:pic>
        <p:nvPicPr>
          <p:cNvPr id="6" name="Grafik 5" descr="Ein Bild, das Toilettenartikel, Schild, Lotion, rot enthält.&#10;&#10;Automatisch generierte Beschreibung">
            <a:extLst>
              <a:ext uri="{FF2B5EF4-FFF2-40B4-BE49-F238E27FC236}">
                <a16:creationId xmlns:a16="http://schemas.microsoft.com/office/drawing/2014/main" id="{1E8C5563-5DB6-450A-AE51-F165F545EC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891" y="371391"/>
            <a:ext cx="3038475" cy="4457700"/>
          </a:xfrm>
          <a:prstGeom prst="rect">
            <a:avLst/>
          </a:prstGeom>
        </p:spPr>
      </p:pic>
    </p:spTree>
    <p:extLst>
      <p:ext uri="{BB962C8B-B14F-4D97-AF65-F5344CB8AC3E}">
        <p14:creationId xmlns:p14="http://schemas.microsoft.com/office/powerpoint/2010/main" val="163186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0FDB-1C03-6D47-8473-EE4A706EF5A2}"/>
              </a:ext>
            </a:extLst>
          </p:cNvPr>
          <p:cNvSpPr>
            <a:spLocks noGrp="1"/>
          </p:cNvSpPr>
          <p:nvPr>
            <p:ph type="title"/>
          </p:nvPr>
        </p:nvSpPr>
        <p:spPr/>
        <p:txBody>
          <a:bodyPr>
            <a:normAutofit/>
          </a:bodyPr>
          <a:lstStyle/>
          <a:p>
            <a:r>
              <a:rPr lang="en-US" sz="2800" dirty="0">
                <a:latin typeface="Cambria" panose="02040503050406030204" pitchFamily="18" charset="0"/>
              </a:rPr>
              <a:t>What is academic language? </a:t>
            </a:r>
          </a:p>
        </p:txBody>
      </p:sp>
      <p:graphicFrame>
        <p:nvGraphicFramePr>
          <p:cNvPr id="4" name="Group 42">
            <a:extLst>
              <a:ext uri="{FF2B5EF4-FFF2-40B4-BE49-F238E27FC236}">
                <a16:creationId xmlns:a16="http://schemas.microsoft.com/office/drawing/2014/main" id="{66E77A3D-78B3-8349-AF34-92577F802F71}"/>
              </a:ext>
            </a:extLst>
          </p:cNvPr>
          <p:cNvGraphicFramePr>
            <a:graphicFrameLocks noGrp="1"/>
          </p:cNvGraphicFramePr>
          <p:nvPr>
            <p:extLst>
              <p:ext uri="{D42A27DB-BD31-4B8C-83A1-F6EECF244321}">
                <p14:modId xmlns:p14="http://schemas.microsoft.com/office/powerpoint/2010/main" val="3976455102"/>
              </p:ext>
            </p:extLst>
          </p:nvPr>
        </p:nvGraphicFramePr>
        <p:xfrm>
          <a:off x="2838450" y="2277441"/>
          <a:ext cx="6515100" cy="2729231"/>
        </p:xfrm>
        <a:graphic>
          <a:graphicData uri="http://schemas.openxmlformats.org/drawingml/2006/table">
            <a:tbl>
              <a:tblPr/>
              <a:tblGrid>
                <a:gridCol w="3300412">
                  <a:extLst>
                    <a:ext uri="{9D8B030D-6E8A-4147-A177-3AD203B41FA5}">
                      <a16:colId xmlns:a16="http://schemas.microsoft.com/office/drawing/2014/main" val="2493410752"/>
                    </a:ext>
                  </a:extLst>
                </a:gridCol>
                <a:gridCol w="3214688">
                  <a:extLst>
                    <a:ext uri="{9D8B030D-6E8A-4147-A177-3AD203B41FA5}">
                      <a16:colId xmlns:a16="http://schemas.microsoft.com/office/drawing/2014/main" val="73284781"/>
                    </a:ext>
                  </a:extLst>
                </a:gridCol>
              </a:tblGrid>
              <a:tr h="341313">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Informal Language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Academic Language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872499"/>
                  </a:ext>
                </a:extLst>
              </a:tr>
              <a:tr h="517525">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repetition of words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variety of words, more</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sophisticated vocabulary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892044"/>
                  </a:ext>
                </a:extLst>
              </a:tr>
              <a:tr h="909638">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sentences start with </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“and” and “but”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sentences start with transition</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words, such as “however,”</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“moreover,” and “in 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390719"/>
                  </a:ext>
                </a:extLst>
              </a:tr>
              <a:tr h="874713">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use of slang: “guy,” “cool,” and</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“awesome”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No slang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160457"/>
                  </a:ext>
                </a:extLst>
              </a:tr>
            </a:tbl>
          </a:graphicData>
        </a:graphic>
      </p:graphicFrame>
    </p:spTree>
    <p:extLst>
      <p:ext uri="{BB962C8B-B14F-4D97-AF65-F5344CB8AC3E}">
        <p14:creationId xmlns:p14="http://schemas.microsoft.com/office/powerpoint/2010/main" val="58362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FF4E92-4F4A-6342-B6C1-901C72CC32B9}"/>
              </a:ext>
            </a:extLst>
          </p:cNvPr>
          <p:cNvSpPr>
            <a:spLocks noGrp="1"/>
          </p:cNvSpPr>
          <p:nvPr>
            <p:ph type="title"/>
          </p:nvPr>
        </p:nvSpPr>
        <p:spPr/>
        <p:txBody>
          <a:bodyPr>
            <a:normAutofit/>
          </a:bodyPr>
          <a:lstStyle/>
          <a:p>
            <a:r>
              <a:rPr lang="en-US" sz="2800" dirty="0">
                <a:latin typeface="Cambria" panose="02040503050406030204" pitchFamily="18" charset="0"/>
                <a:ea typeface="Cambria" panose="02040503050406030204" pitchFamily="18" charset="0"/>
              </a:rPr>
              <a:t>Before you submit</a:t>
            </a:r>
          </a:p>
        </p:txBody>
      </p:sp>
      <p:sp>
        <p:nvSpPr>
          <p:cNvPr id="3" name="Content Placeholder 2">
            <a:extLst>
              <a:ext uri="{FF2B5EF4-FFF2-40B4-BE49-F238E27FC236}">
                <a16:creationId xmlns:a16="http://schemas.microsoft.com/office/drawing/2014/main" id="{64B28B7C-27DE-3E46-BC3F-9FA7E446727A}"/>
              </a:ext>
            </a:extLst>
          </p:cNvPr>
          <p:cNvSpPr>
            <a:spLocks noGrp="1"/>
          </p:cNvSpPr>
          <p:nvPr>
            <p:ph sz="half" idx="1"/>
          </p:nvPr>
        </p:nvSpPr>
        <p:spPr/>
        <p:txBody>
          <a:bodyPr>
            <a:normAutofit fontScale="70000" lnSpcReduction="20000"/>
          </a:bodyPr>
          <a:lstStyle/>
          <a:p>
            <a:pPr>
              <a:buNone/>
            </a:pPr>
            <a:r>
              <a:rPr lang="en-GB" altLang="en-US" b="1" dirty="0">
                <a:latin typeface="Cambria" panose="02040503050406030204" pitchFamily="18" charset="0"/>
                <a:ea typeface="Cambria" panose="02040503050406030204" pitchFamily="18" charset="0"/>
              </a:rPr>
              <a:t>A checklist:</a:t>
            </a:r>
          </a:p>
          <a:p>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Have</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I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understood</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the</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essay</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question</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and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the</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cs-CZ" altLang="en-US" dirty="0" err="1">
                <a:solidFill>
                  <a:srgbClr val="000000"/>
                </a:solidFill>
                <a:latin typeface="Cambria" panose="02040503050406030204" pitchFamily="18" charset="0"/>
                <a:ea typeface="Cambria" panose="02040503050406030204" pitchFamily="18" charset="0"/>
                <a:cs typeface="Arial" panose="020B0604020202020204" pitchFamily="34" charset="0"/>
              </a:rPr>
              <a:t>requirements</a:t>
            </a:r>
            <a:r>
              <a:rPr lang="cs-CZ" altLang="en-US"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en-GB" altLang="en-US" dirty="0">
              <a:solidFill>
                <a:srgbClr val="000000"/>
              </a:solidFill>
              <a:latin typeface="Cambria" panose="02040503050406030204" pitchFamily="18" charset="0"/>
              <a:ea typeface="Cambria" panose="02040503050406030204" pitchFamily="18" charset="0"/>
              <a:cs typeface="Arial" panose="020B0604020202020204" pitchFamily="34" charset="0"/>
            </a:endParaRPr>
          </a:p>
          <a:p>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Have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I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expressed</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clear</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argument and/</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or</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opinion</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GB"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Have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I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used</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appropriate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evidence to support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this</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argument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or</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opinion</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GB"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Does</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my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introduction</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clearly</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state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topic</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and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how</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it</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will</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dealt</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with</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GB"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Does</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my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conclusion</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refer</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back</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to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topic</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and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state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my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findings</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based</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on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evidence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provided</a:t>
            </a:r>
            <a:r>
              <a:rPr lang="en-GB"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Are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all</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my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references</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complete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and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correct</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according</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to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cs-CZ" alt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appropriate</a:t>
            </a:r>
            <a:r>
              <a:rPr lang="cs-CZ" alt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style? </a:t>
            </a:r>
          </a:p>
          <a:p>
            <a:pPr marL="0" indent="0">
              <a:buNone/>
            </a:pPr>
            <a:endParaRPr lang="en-US"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E5B58D37-DF2A-9147-9747-7ADDFA584634}"/>
              </a:ext>
            </a:extLst>
          </p:cNvPr>
          <p:cNvSpPr>
            <a:spLocks noGrp="1"/>
          </p:cNvSpPr>
          <p:nvPr>
            <p:ph sz="half" idx="2"/>
          </p:nvPr>
        </p:nvSpPr>
        <p:spPr>
          <a:xfrm>
            <a:off x="7235687" y="2382216"/>
            <a:ext cx="4118113" cy="2747963"/>
          </a:xfrm>
        </p:spPr>
        <p:txBody>
          <a:bodyPr>
            <a:normAutofit fontScale="70000" lnSpcReduction="20000"/>
          </a:bodyPr>
          <a:lstStyle/>
          <a:p>
            <a:pPr marL="0" indent="0">
              <a:buNone/>
            </a:pPr>
            <a:r>
              <a:rPr lang="en-US" dirty="0">
                <a:latin typeface="Cambria" panose="02040503050406030204" pitchFamily="18" charset="0"/>
                <a:ea typeface="Cambria" panose="02040503050406030204" pitchFamily="18" charset="0"/>
              </a:rPr>
              <a:t>And finally, if you’re not sure about something, ASK! </a:t>
            </a:r>
          </a:p>
          <a:p>
            <a:endParaRPr lang="en-US"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7AB80A-67A2-084E-8FBB-2484619424DD}"/>
              </a:ext>
            </a:extLst>
          </p:cNvPr>
          <p:cNvPicPr>
            <a:picLocks noChangeAspect="1"/>
          </p:cNvPicPr>
          <p:nvPr/>
        </p:nvPicPr>
        <p:blipFill>
          <a:blip r:embed="rId2"/>
          <a:stretch>
            <a:fillRect/>
          </a:stretch>
        </p:blipFill>
        <p:spPr>
          <a:xfrm>
            <a:off x="6172202" y="3635375"/>
            <a:ext cx="5778500" cy="2146300"/>
          </a:xfrm>
          <a:prstGeom prst="rect">
            <a:avLst/>
          </a:prstGeom>
        </p:spPr>
      </p:pic>
    </p:spTree>
    <p:extLst>
      <p:ext uri="{BB962C8B-B14F-4D97-AF65-F5344CB8AC3E}">
        <p14:creationId xmlns:p14="http://schemas.microsoft.com/office/powerpoint/2010/main" val="128647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D8E8-D1D6-0745-8FEA-931B81B79BFE}"/>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What is an essay?</a:t>
            </a:r>
          </a:p>
        </p:txBody>
      </p:sp>
      <p:sp>
        <p:nvSpPr>
          <p:cNvPr id="4" name="Content Placeholder 3">
            <a:extLst>
              <a:ext uri="{FF2B5EF4-FFF2-40B4-BE49-F238E27FC236}">
                <a16:creationId xmlns:a16="http://schemas.microsoft.com/office/drawing/2014/main" id="{D955403A-EB85-A84C-A7F8-27B7620D124F}"/>
              </a:ext>
            </a:extLst>
          </p:cNvPr>
          <p:cNvSpPr>
            <a:spLocks noGrp="1"/>
          </p:cNvSpPr>
          <p:nvPr>
            <p:ph sz="half" idx="1"/>
          </p:nvPr>
        </p:nvSpPr>
        <p:spPr/>
        <p:txBody>
          <a:bodyPr/>
          <a:lstStyle/>
          <a:p>
            <a:pPr>
              <a:buFontTx/>
              <a:buNone/>
            </a:pPr>
            <a:r>
              <a:rPr lang="en-US" altLang="en-US" dirty="0">
                <a:latin typeface="Cambria" panose="02040503050406030204" pitchFamily="18" charset="0"/>
                <a:ea typeface="Cambria" panose="02040503050406030204" pitchFamily="18" charset="0"/>
              </a:rPr>
              <a:t>“A short piece of writing on a particular subject.”</a:t>
            </a:r>
          </a:p>
          <a:p>
            <a:r>
              <a:rPr lang="en-US" altLang="en-US" dirty="0">
                <a:latin typeface="Cambria" panose="02040503050406030204" pitchFamily="18" charset="0"/>
                <a:ea typeface="Cambria" panose="02040503050406030204" pitchFamily="18" charset="0"/>
              </a:rPr>
              <a:t>It is a formal, original text</a:t>
            </a:r>
          </a:p>
          <a:p>
            <a:r>
              <a:rPr lang="en-US" altLang="en-US" dirty="0">
                <a:latin typeface="Cambria" panose="02040503050406030204" pitchFamily="18" charset="0"/>
                <a:ea typeface="Cambria" panose="02040503050406030204" pitchFamily="18" charset="0"/>
              </a:rPr>
              <a:t>with a clear sense of argument</a:t>
            </a:r>
          </a:p>
          <a:p>
            <a:r>
              <a:rPr lang="en-US" altLang="en-US" dirty="0">
                <a:latin typeface="Cambria" panose="02040503050406030204" pitchFamily="18" charset="0"/>
                <a:ea typeface="Cambria" panose="02040503050406030204" pitchFamily="18" charset="0"/>
              </a:rPr>
              <a:t>Supported by evidence, facts</a:t>
            </a:r>
          </a:p>
          <a:p>
            <a:r>
              <a:rPr lang="en-US" altLang="en-US" dirty="0">
                <a:latin typeface="Cambria" panose="02040503050406030204" pitchFamily="18" charset="0"/>
                <a:ea typeface="Cambria" panose="02040503050406030204" pitchFamily="18" charset="0"/>
              </a:rPr>
              <a:t>Expressed logically</a:t>
            </a:r>
          </a:p>
          <a:p>
            <a:endParaRPr lang="en-US" dirty="0">
              <a:latin typeface="Cambria" panose="02040503050406030204" pitchFamily="18" charset="0"/>
              <a:ea typeface="Cambria" panose="02040503050406030204" pitchFamily="18" charset="0"/>
            </a:endParaRPr>
          </a:p>
        </p:txBody>
      </p:sp>
      <p:pic>
        <p:nvPicPr>
          <p:cNvPr id="5" name="Inhaltsplatzhalter 4" descr="Ein Bild, das Text, Buch enthält.&#10;&#10;Automatisch generierte Beschreibung">
            <a:extLst>
              <a:ext uri="{FF2B5EF4-FFF2-40B4-BE49-F238E27FC236}">
                <a16:creationId xmlns:a16="http://schemas.microsoft.com/office/drawing/2014/main" id="{CDEEE061-D32C-4742-97A3-8BA6548DE4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0408" y="1825625"/>
            <a:ext cx="3445183" cy="4351338"/>
          </a:xfrm>
        </p:spPr>
      </p:pic>
    </p:spTree>
    <p:extLst>
      <p:ext uri="{BB962C8B-B14F-4D97-AF65-F5344CB8AC3E}">
        <p14:creationId xmlns:p14="http://schemas.microsoft.com/office/powerpoint/2010/main" val="154597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EF205F6-6DBD-4D1D-8FE0-235674026C36}"/>
              </a:ext>
            </a:extLst>
          </p:cNvPr>
          <p:cNvSpPr/>
          <p:nvPr/>
        </p:nvSpPr>
        <p:spPr>
          <a:xfrm>
            <a:off x="2051943" y="782278"/>
            <a:ext cx="8290236" cy="4401205"/>
          </a:xfrm>
          <a:prstGeom prst="rect">
            <a:avLst/>
          </a:prstGeom>
        </p:spPr>
        <p:txBody>
          <a:bodyPr wrap="square">
            <a:spAutoFit/>
          </a:bodyPr>
          <a:lstStyle/>
          <a:p>
            <a:r>
              <a:rPr lang="de-DE" sz="3200" dirty="0">
                <a:latin typeface="Cambria" panose="02040503050406030204" pitchFamily="18" charset="0"/>
                <a:ea typeface="Cambria" panose="02040503050406030204" pitchFamily="18" charset="0"/>
              </a:rPr>
              <a:t>Main Topics</a:t>
            </a:r>
          </a:p>
          <a:p>
            <a:endParaRPr lang="de-DE"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de-DE" sz="2400" dirty="0">
                <a:latin typeface="Cambria" panose="02040503050406030204" pitchFamily="18" charset="0"/>
                <a:ea typeface="Cambria" panose="02040503050406030204" pitchFamily="18" charset="0"/>
              </a:rPr>
              <a:t>General </a:t>
            </a:r>
            <a:r>
              <a:rPr lang="de-DE" sz="2400" dirty="0" err="1">
                <a:latin typeface="Cambria" panose="02040503050406030204" pitchFamily="18" charset="0"/>
                <a:ea typeface="Cambria" panose="02040503050406030204" pitchFamily="18" charset="0"/>
              </a:rPr>
              <a:t>structure</a:t>
            </a:r>
            <a:r>
              <a:rPr lang="de-DE" sz="2400" dirty="0">
                <a:latin typeface="Cambria" panose="02040503050406030204" pitchFamily="18" charset="0"/>
                <a:ea typeface="Cambria" panose="02040503050406030204" pitchFamily="18" charset="0"/>
              </a:rPr>
              <a:t>/</a:t>
            </a:r>
            <a:r>
              <a:rPr lang="de-DE" sz="2400" dirty="0" err="1">
                <a:latin typeface="Cambria" panose="02040503050406030204" pitchFamily="18" charset="0"/>
                <a:ea typeface="Cambria" panose="02040503050406030204" pitchFamily="18" charset="0"/>
              </a:rPr>
              <a:t>outline</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of</a:t>
            </a:r>
            <a:r>
              <a:rPr lang="de-DE" sz="2400" dirty="0">
                <a:latin typeface="Cambria" panose="02040503050406030204" pitchFamily="18" charset="0"/>
                <a:ea typeface="Cambria" panose="02040503050406030204" pitchFamily="18" charset="0"/>
              </a:rPr>
              <a:t> an </a:t>
            </a:r>
            <a:r>
              <a:rPr lang="de-DE" sz="2400" dirty="0" err="1">
                <a:latin typeface="Cambria" panose="02040503050406030204" pitchFamily="18" charset="0"/>
                <a:ea typeface="Cambria" panose="02040503050406030204" pitchFamily="18" charset="0"/>
              </a:rPr>
              <a:t>essay</a:t>
            </a:r>
            <a:br>
              <a:rPr lang="de-DE" sz="2400" dirty="0">
                <a:latin typeface="Cambria" panose="02040503050406030204" pitchFamily="18" charset="0"/>
                <a:ea typeface="Cambria" panose="02040503050406030204" pitchFamily="18" charset="0"/>
              </a:rPr>
            </a:br>
            <a:endParaRPr lang="de-DE" sz="24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endParaRPr lang="de-DE" sz="24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de-DE" sz="2400" dirty="0" err="1">
                <a:latin typeface="Cambria" panose="02040503050406030204" pitchFamily="18" charset="0"/>
                <a:ea typeface="Cambria" panose="02040503050406030204" pitchFamily="18" charset="0"/>
              </a:rPr>
              <a:t>Introduction</a:t>
            </a:r>
            <a:endParaRPr lang="de-DE" sz="24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de-DE" sz="2400" dirty="0">
                <a:latin typeface="Cambria" panose="02040503050406030204" pitchFamily="18" charset="0"/>
                <a:ea typeface="Cambria" panose="02040503050406030204" pitchFamily="18" charset="0"/>
              </a:rPr>
              <a:t>Main Argumentation – </a:t>
            </a:r>
            <a:r>
              <a:rPr lang="de-DE" sz="2400" dirty="0" err="1">
                <a:latin typeface="Cambria" panose="02040503050406030204" pitchFamily="18" charset="0"/>
                <a:ea typeface="Cambria" panose="02040503050406030204" pitchFamily="18" charset="0"/>
              </a:rPr>
              <a:t>divided</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into</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clear</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distinctsections</a:t>
            </a:r>
            <a:endParaRPr lang="de-DE" sz="24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de-DE" sz="2400" dirty="0" err="1">
                <a:latin typeface="Cambria" panose="02040503050406030204" pitchFamily="18" charset="0"/>
                <a:ea typeface="Cambria" panose="02040503050406030204" pitchFamily="18" charset="0"/>
              </a:rPr>
              <a:t>Conclusion</a:t>
            </a:r>
            <a:endParaRPr lang="de-DE" sz="24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de-DE" sz="2400" dirty="0" err="1">
                <a:latin typeface="Cambria" panose="02040503050406030204" pitchFamily="18" charset="0"/>
                <a:ea typeface="Cambria" panose="02040503050406030204" pitchFamily="18" charset="0"/>
              </a:rPr>
              <a:t>Bibliography</a:t>
            </a:r>
            <a:endParaRPr lang="de-DE" sz="24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de-DE" sz="2400" dirty="0" err="1">
                <a:latin typeface="Cambria" panose="02040503050406030204" pitchFamily="18" charset="0"/>
                <a:ea typeface="Cambria" panose="02040503050406030204" pitchFamily="18" charset="0"/>
              </a:rPr>
              <a:t>Illustrations</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if</a:t>
            </a:r>
            <a:r>
              <a:rPr lang="de-DE" sz="2400" dirty="0">
                <a:latin typeface="Cambria" panose="02040503050406030204" pitchFamily="18" charset="0"/>
                <a:ea typeface="Cambria" panose="02040503050406030204" pitchFamily="18" charset="0"/>
              </a:rPr>
              <a:t> relevant)</a:t>
            </a:r>
          </a:p>
        </p:txBody>
      </p:sp>
    </p:spTree>
    <p:extLst>
      <p:ext uri="{BB962C8B-B14F-4D97-AF65-F5344CB8AC3E}">
        <p14:creationId xmlns:p14="http://schemas.microsoft.com/office/powerpoint/2010/main" val="124115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B61761C-4B5A-4D75-B490-9BAE82A9B881}"/>
              </a:ext>
            </a:extLst>
          </p:cNvPr>
          <p:cNvSpPr txBox="1"/>
          <p:nvPr/>
        </p:nvSpPr>
        <p:spPr>
          <a:xfrm>
            <a:off x="588374" y="305068"/>
            <a:ext cx="10378312" cy="5016758"/>
          </a:xfrm>
          <a:prstGeom prst="rect">
            <a:avLst/>
          </a:prstGeom>
          <a:noFill/>
        </p:spPr>
        <p:txBody>
          <a:bodyPr wrap="square" rtlCol="0">
            <a:spAutoFit/>
          </a:bodyPr>
          <a:lstStyle/>
          <a:p>
            <a:r>
              <a:rPr lang="de-DE" sz="2000" b="1" dirty="0" err="1">
                <a:latin typeface="Cambria" panose="02040503050406030204" pitchFamily="18" charset="0"/>
                <a:ea typeface="Cambria" panose="02040503050406030204" pitchFamily="18" charset="0"/>
              </a:rPr>
              <a:t>Introduction</a:t>
            </a:r>
            <a:endParaRPr lang="de-DE" sz="2000" b="1" dirty="0">
              <a:latin typeface="Cambria" panose="02040503050406030204" pitchFamily="18" charset="0"/>
              <a:ea typeface="Cambria" panose="02040503050406030204" pitchFamily="18" charset="0"/>
            </a:endParaRPr>
          </a:p>
          <a:p>
            <a:endParaRPr lang="de-DE" sz="2000" dirty="0">
              <a:latin typeface="Cambria" panose="02040503050406030204" pitchFamily="18" charset="0"/>
              <a:ea typeface="Cambria" panose="02040503050406030204" pitchFamily="18" charset="0"/>
            </a:endParaRPr>
          </a:p>
          <a:p>
            <a:endParaRPr lang="de-DE" sz="2000" dirty="0">
              <a:latin typeface="Cambria" panose="02040503050406030204" pitchFamily="18" charset="0"/>
              <a:ea typeface="Cambria" panose="02040503050406030204" pitchFamily="18" charset="0"/>
            </a:endParaRPr>
          </a:p>
          <a:p>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b="1" dirty="0" err="1">
                <a:latin typeface="Cambria" panose="02040503050406030204" pitchFamily="18" charset="0"/>
                <a:ea typeface="Cambria" panose="02040503050406030204" pitchFamily="18" charset="0"/>
              </a:rPr>
              <a:t>Introduce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topic</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briefly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by</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short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thematic</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opening</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either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related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artists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life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through</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related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object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by</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historical</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event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cultural</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atmosphere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period</a:t>
            </a:r>
            <a:r>
              <a:rPr lang="de-DE" sz="2000" dirty="0">
                <a:latin typeface="Cambria" panose="02040503050406030204" pitchFamily="18" charset="0"/>
                <a:ea typeface="Cambria" panose="02040503050406030204" pitchFamily="18" charset="0"/>
              </a:rPr>
              <a:t> etc. </a:t>
            </a:r>
          </a:p>
          <a:p>
            <a:r>
              <a:rPr lang="de-DE" sz="2000" dirty="0">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de-DE" sz="2000" dirty="0">
                <a:latin typeface="Cambria" panose="02040503050406030204" pitchFamily="18" charset="0"/>
                <a:ea typeface="Cambria" panose="02040503050406030204" pitchFamily="18" charset="0"/>
              </a:rPr>
              <a:t>Point out a </a:t>
            </a:r>
            <a:r>
              <a:rPr lang="de-DE" sz="2000" dirty="0" err="1">
                <a:latin typeface="Cambria" panose="02040503050406030204" pitchFamily="18" charset="0"/>
                <a:ea typeface="Cambria" panose="02040503050406030204" pitchFamily="18" charset="0"/>
              </a:rPr>
              <a:t>certain</a:t>
            </a:r>
            <a:r>
              <a:rPr lang="de-DE" sz="2000" dirty="0">
                <a:latin typeface="Cambria" panose="02040503050406030204" pitchFamily="18" charset="0"/>
                <a:ea typeface="Cambria" panose="02040503050406030204" pitchFamily="18" charset="0"/>
              </a:rPr>
              <a:t> </a:t>
            </a:r>
            <a:r>
              <a:rPr lang="de-DE" sz="2000" b="1" dirty="0" err="1">
                <a:latin typeface="Cambria" panose="02040503050406030204" pitchFamily="18" charset="0"/>
                <a:ea typeface="Cambria" panose="02040503050406030204" pitchFamily="18" charset="0"/>
              </a:rPr>
              <a:t>problem</a:t>
            </a:r>
            <a:r>
              <a:rPr lang="de-DE" sz="2000" b="1" dirty="0">
                <a:latin typeface="Cambria" panose="02040503050406030204" pitchFamily="18" charset="0"/>
                <a:ea typeface="Cambria" panose="02040503050406030204" pitchFamily="18" charset="0"/>
              </a:rPr>
              <a:t> / </a:t>
            </a:r>
            <a:r>
              <a:rPr lang="de-DE" sz="2000" b="1" dirty="0" err="1">
                <a:latin typeface="Cambria" panose="02040503050406030204" pitchFamily="18" charset="0"/>
                <a:ea typeface="Cambria" panose="02040503050406030204" pitchFamily="18" charset="0"/>
              </a:rPr>
              <a:t>questions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related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one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topics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course</a:t>
            </a:r>
            <a:r>
              <a:rPr lang="de-DE" sz="20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dirty="0">
                <a:latin typeface="Cambria" panose="02040503050406030204" pitchFamily="18" charset="0"/>
                <a:ea typeface="Cambria" panose="02040503050406030204" pitchFamily="18" charset="0"/>
              </a:rPr>
              <a:t>Name and </a:t>
            </a:r>
            <a:r>
              <a:rPr lang="de-DE" sz="2000" dirty="0" err="1">
                <a:latin typeface="Cambria" panose="02040503050406030204" pitchFamily="18" charset="0"/>
                <a:ea typeface="Cambria" panose="02040503050406030204" pitchFamily="18" charset="0"/>
              </a:rPr>
              <a:t>explain</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more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important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voices</a:t>
            </a:r>
            <a:r>
              <a:rPr lang="de-DE" sz="2000" dirty="0">
                <a:latin typeface="Cambria" panose="02040503050406030204" pitchFamily="18" charset="0"/>
                <a:ea typeface="Cambria" panose="02040503050406030204" pitchFamily="18" charset="0"/>
              </a:rPr>
              <a:t> in </a:t>
            </a:r>
            <a:r>
              <a:rPr lang="de-DE" sz="2000" b="1" dirty="0" err="1">
                <a:latin typeface="Cambria" panose="02040503050406030204" pitchFamily="18" charset="0"/>
                <a:ea typeface="Cambria" panose="02040503050406030204" pitchFamily="18" charset="0"/>
              </a:rPr>
              <a:t>research</a:t>
            </a:r>
            <a:r>
              <a:rPr lang="de-DE" sz="2000" dirty="0">
                <a:latin typeface="Cambria" panose="02040503050406030204" pitchFamily="18" charset="0"/>
                <a:ea typeface="Cambria" panose="02040503050406030204" pitchFamily="18" charset="0"/>
              </a:rPr>
              <a:t> / </a:t>
            </a:r>
            <a:r>
              <a:rPr lang="de-DE" sz="2000" dirty="0" err="1">
                <a:latin typeface="Cambria" panose="02040503050406030204" pitchFamily="18" charset="0"/>
                <a:ea typeface="Cambria" panose="02040503050406030204" pitchFamily="18" charset="0"/>
              </a:rPr>
              <a:t>or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general</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state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research</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are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most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important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books</a:t>
            </a:r>
            <a:r>
              <a:rPr lang="de-DE" sz="2000" dirty="0">
                <a:latin typeface="Cambria" panose="02040503050406030204" pitchFamily="18" charset="0"/>
                <a:ea typeface="Cambria" panose="02040503050406030204" pitchFamily="18" charset="0"/>
              </a:rPr>
              <a:t> / </a:t>
            </a:r>
            <a:r>
              <a:rPr lang="de-DE" sz="2000" dirty="0" err="1">
                <a:latin typeface="Cambria" panose="02040503050406030204" pitchFamily="18" charset="0"/>
                <a:ea typeface="Cambria" panose="02040503050406030204" pitchFamily="18" charset="0"/>
              </a:rPr>
              <a:t>essays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for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primary</a:t>
            </a:r>
            <a:r>
              <a:rPr lang="de-DE" sz="2000" dirty="0">
                <a:latin typeface="Cambria" panose="02040503050406030204" pitchFamily="18" charset="0"/>
                <a:ea typeface="Cambria" panose="02040503050406030204" pitchFamily="18" charset="0"/>
              </a:rPr>
              <a:t> and </a:t>
            </a:r>
            <a:r>
              <a:rPr lang="de-DE" sz="2000" dirty="0" err="1">
                <a:latin typeface="Cambria" panose="02040503050406030204" pitchFamily="18" charset="0"/>
                <a:ea typeface="Cambria" panose="02040503050406030204" pitchFamily="18" charset="0"/>
              </a:rPr>
              <a:t>secondary</a:t>
            </a:r>
            <a:r>
              <a:rPr lang="de-DE" sz="2000" dirty="0">
                <a:latin typeface="Cambria" panose="02040503050406030204" pitchFamily="18" charset="0"/>
                <a:ea typeface="Cambria" panose="02040503050406030204" pitchFamily="18" charset="0"/>
              </a:rPr>
              <a:t> sources? </a:t>
            </a:r>
            <a:r>
              <a:rPr lang="de-DE" sz="2000" dirty="0" err="1">
                <a:latin typeface="Cambria" panose="02040503050406030204" pitchFamily="18" charset="0"/>
                <a:ea typeface="Cambria" panose="02040503050406030204" pitchFamily="18" charset="0"/>
              </a:rPr>
              <a:t>What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most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influential</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thesis</a:t>
            </a:r>
            <a:r>
              <a:rPr lang="de-DE" sz="2000" dirty="0">
                <a:latin typeface="Cambria" panose="02040503050406030204" pitchFamily="18" charset="0"/>
                <a:ea typeface="Cambria" panose="02040503050406030204" pitchFamily="18" charset="0"/>
              </a:rPr>
              <a:t> in </a:t>
            </a:r>
            <a:r>
              <a:rPr lang="de-DE" sz="2000" dirty="0" err="1">
                <a:latin typeface="Cambria" panose="02040503050406030204" pitchFamily="18" charset="0"/>
                <a:ea typeface="Cambria" panose="02040503050406030204" pitchFamily="18" charset="0"/>
              </a:rPr>
              <a:t>that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specific</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field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research</a:t>
            </a:r>
            <a:r>
              <a:rPr lang="de-DE" sz="2000" dirty="0">
                <a:latin typeface="Cambria" panose="02040503050406030204" pitchFamily="18" charset="0"/>
                <a:ea typeface="Cambria" panose="02040503050406030204" pitchFamily="18" charset="0"/>
              </a:rPr>
              <a:t>? </a:t>
            </a:r>
          </a:p>
          <a:p>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dirty="0" err="1">
                <a:latin typeface="Cambria" panose="02040503050406030204" pitchFamily="18" charset="0"/>
                <a:ea typeface="Cambria" panose="02040503050406030204" pitchFamily="18" charset="0"/>
              </a:rPr>
              <a:t>Provide</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short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summary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points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intend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make</a:t>
            </a:r>
            <a:r>
              <a:rPr lang="de-DE" sz="2000" dirty="0">
                <a:latin typeface="Cambria" panose="02040503050406030204" pitchFamily="18" charset="0"/>
                <a:ea typeface="Cambria" panose="02040503050406030204" pitchFamily="18" charset="0"/>
              </a:rPr>
              <a:t> in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essay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and</a:t>
            </a:r>
            <a:r>
              <a:rPr lang="de-DE" sz="2000" dirty="0">
                <a:latin typeface="Cambria" panose="02040503050406030204" pitchFamily="18" charset="0"/>
                <a:ea typeface="Cambria" panose="02040503050406030204" pitchFamily="18" charset="0"/>
              </a:rPr>
              <a:t> also </a:t>
            </a:r>
            <a:r>
              <a:rPr lang="de-DE" sz="2000" dirty="0" err="1">
                <a:latin typeface="Cambria" panose="02040503050406030204" pitchFamily="18" charset="0"/>
                <a:ea typeface="Cambria" panose="02040503050406030204" pitchFamily="18" charset="0"/>
              </a:rPr>
              <a:t>indicate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your</a:t>
            </a:r>
            <a:r>
              <a:rPr lang="de-DE" sz="2000" dirty="0">
                <a:latin typeface="Cambria" panose="02040503050406030204" pitchFamily="18" charset="0"/>
                <a:ea typeface="Cambria" panose="02040503050406030204" pitchFamily="18" charset="0"/>
              </a:rPr>
              <a:t> </a:t>
            </a:r>
            <a:r>
              <a:rPr lang="de-DE" sz="2000" b="1" dirty="0" err="1">
                <a:latin typeface="Cambria" panose="02040503050406030204" pitchFamily="18" charset="0"/>
                <a:ea typeface="Cambria" panose="02040503050406030204" pitchFamily="18" charset="0"/>
              </a:rPr>
              <a:t>aim</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is</a:t>
            </a:r>
            <a:r>
              <a:rPr lang="de-DE" sz="2000" dirty="0">
                <a:latin typeface="Cambria" panose="02040503050406030204" pitchFamily="18" charset="0"/>
                <a:ea typeface="Cambria" panose="02040503050406030204" pitchFamily="18" charset="0"/>
              </a:rPr>
              <a:t>. This </a:t>
            </a:r>
            <a:r>
              <a:rPr lang="de-DE" sz="2000" dirty="0" err="1">
                <a:latin typeface="Cambria" panose="02040503050406030204" pitchFamily="18" charset="0"/>
                <a:ea typeface="Cambria" panose="02040503050406030204" pitchFamily="18" charset="0"/>
              </a:rPr>
              <a:t>helps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reader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know</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to</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expect</a:t>
            </a:r>
            <a:r>
              <a:rPr lang="de-DE" sz="2000" dirty="0">
                <a:latin typeface="Cambria" panose="02040503050406030204" pitchFamily="18" charset="0"/>
                <a:ea typeface="Cambria" panose="02040503050406030204" pitchFamily="18" charset="0"/>
              </a:rPr>
              <a:t> – </a:t>
            </a:r>
            <a:r>
              <a:rPr lang="de-DE" sz="2000" dirty="0" err="1">
                <a:latin typeface="Cambria" panose="02040503050406030204" pitchFamily="18" charset="0"/>
                <a:ea typeface="Cambria" panose="02040503050406030204" pitchFamily="18" charset="0"/>
              </a:rPr>
              <a:t>and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is</a:t>
            </a:r>
            <a:r>
              <a:rPr lang="de-DE" sz="2000" dirty="0">
                <a:latin typeface="Cambria" panose="02040503050406030204" pitchFamily="18" charset="0"/>
                <a:ea typeface="Cambria" panose="02040503050406030204" pitchFamily="18" charset="0"/>
              </a:rPr>
              <a:t> like </a:t>
            </a:r>
            <a:r>
              <a:rPr lang="de-DE" sz="2000" dirty="0" err="1">
                <a:latin typeface="Cambria" panose="02040503050406030204" pitchFamily="18" charset="0"/>
                <a:ea typeface="Cambria" panose="02040503050406030204" pitchFamily="18" charset="0"/>
              </a:rPr>
              <a:t>providing</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them</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with</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map</a:t>
            </a:r>
            <a:r>
              <a:rPr lang="de-DE" sz="2000" dirty="0">
                <a:latin typeface="Cambria" panose="02040503050406030204" pitchFamily="18" charset="0"/>
                <a:ea typeface="Cambria" panose="02040503050406030204" pitchFamily="18" charset="0"/>
              </a:rPr>
              <a:t> so </a:t>
            </a:r>
            <a:r>
              <a:rPr lang="de-DE" sz="2000" dirty="0" err="1">
                <a:latin typeface="Cambria" panose="02040503050406030204" pitchFamily="18" charset="0"/>
                <a:ea typeface="Cambria" panose="02040503050406030204" pitchFamily="18" charset="0"/>
              </a:rPr>
              <a:t>they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can</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make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their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way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through</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essay</a:t>
            </a:r>
            <a:endParaRPr lang="de-DE"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772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7726-2A68-F041-9953-E18257062F4B}"/>
              </a:ext>
            </a:extLst>
          </p:cNvPr>
          <p:cNvSpPr>
            <a:spLocks noGrp="1"/>
          </p:cNvSpPr>
          <p:nvPr>
            <p:ph type="title"/>
          </p:nvPr>
        </p:nvSpPr>
        <p:spPr>
          <a:xfrm>
            <a:off x="599661" y="378377"/>
            <a:ext cx="10515600" cy="1325563"/>
          </a:xfrm>
        </p:spPr>
        <p:txBody>
          <a:bodyPr>
            <a:normAutofit/>
          </a:bodyPr>
          <a:lstStyle/>
          <a:p>
            <a:r>
              <a:rPr lang="en-US" sz="2400" dirty="0">
                <a:latin typeface="Cambria" panose="02040503050406030204" pitchFamily="18" charset="0"/>
              </a:rPr>
              <a:t>What sources do I use? </a:t>
            </a:r>
          </a:p>
        </p:txBody>
      </p:sp>
      <p:sp>
        <p:nvSpPr>
          <p:cNvPr id="3" name="Content Placeholder 2">
            <a:extLst>
              <a:ext uri="{FF2B5EF4-FFF2-40B4-BE49-F238E27FC236}">
                <a16:creationId xmlns:a16="http://schemas.microsoft.com/office/drawing/2014/main" id="{E7DB7145-E9F2-7C4C-A08B-71E42B34DA3A}"/>
              </a:ext>
            </a:extLst>
          </p:cNvPr>
          <p:cNvSpPr>
            <a:spLocks noGrp="1"/>
          </p:cNvSpPr>
          <p:nvPr>
            <p:ph sz="half" idx="1"/>
          </p:nvPr>
        </p:nvSpPr>
        <p:spPr>
          <a:xfrm>
            <a:off x="6321287" y="1738106"/>
            <a:ext cx="5181600" cy="4351338"/>
          </a:xfrm>
        </p:spPr>
        <p:txBody>
          <a:bodyPr>
            <a:normAutofit/>
          </a:bodyPr>
          <a:lstStyle/>
          <a:p>
            <a:pPr marL="0" indent="0">
              <a:buNone/>
            </a:pPr>
            <a:r>
              <a:rPr lang="en-US" sz="2400" dirty="0">
                <a:latin typeface="Cambria" panose="02040503050406030204" pitchFamily="18" charset="0"/>
              </a:rPr>
              <a:t>Always ask, how reliable the source is:</a:t>
            </a:r>
          </a:p>
          <a:p>
            <a:pPr marL="0" indent="0">
              <a:buNone/>
            </a:pPr>
            <a:endParaRPr lang="en-US" sz="2400" dirty="0">
              <a:latin typeface="Cambria" panose="02040503050406030204" pitchFamily="18" charset="0"/>
            </a:endParaRPr>
          </a:p>
          <a:p>
            <a:r>
              <a:rPr lang="en-US" sz="2400" dirty="0">
                <a:latin typeface="Cambria" panose="02040503050406030204" pitchFamily="18" charset="0"/>
              </a:rPr>
              <a:t>E.g. popular books, such as </a:t>
            </a:r>
            <a:r>
              <a:rPr lang="en-US" sz="2400" i="1" dirty="0">
                <a:latin typeface="Cambria" panose="02040503050406030204" pitchFamily="18" charset="0"/>
              </a:rPr>
              <a:t>The Da Vinci Code</a:t>
            </a:r>
            <a:endParaRPr lang="en-US" sz="2400" dirty="0">
              <a:latin typeface="Cambria" panose="02040503050406030204" pitchFamily="18" charset="0"/>
            </a:endParaRPr>
          </a:p>
          <a:p>
            <a:r>
              <a:rPr lang="en-US" sz="2400" dirty="0">
                <a:latin typeface="Cambria" panose="02040503050406030204" pitchFamily="18" charset="0"/>
              </a:rPr>
              <a:t>Wikipedia entries</a:t>
            </a:r>
          </a:p>
          <a:p>
            <a:r>
              <a:rPr lang="en-US" altLang="en-US" sz="2400" dirty="0">
                <a:latin typeface="Cambria" panose="02040503050406030204" pitchFamily="18" charset="0"/>
                <a:ea typeface="ＭＳ Ｐゴシック" panose="020B0600070205080204" pitchFamily="34" charset="-128"/>
              </a:rPr>
              <a:t>Websites</a:t>
            </a:r>
            <a:endParaRPr lang="en-US" sz="2400" dirty="0">
              <a:latin typeface="Cambria" panose="02040503050406030204" pitchFamily="18" charset="0"/>
            </a:endParaRPr>
          </a:p>
          <a:p>
            <a:endParaRPr lang="en-US" sz="2400" dirty="0">
              <a:latin typeface="Cambria" panose="02040503050406030204" pitchFamily="18" charset="0"/>
            </a:endParaRPr>
          </a:p>
        </p:txBody>
      </p:sp>
      <p:sp>
        <p:nvSpPr>
          <p:cNvPr id="4" name="Content Placeholder 3">
            <a:extLst>
              <a:ext uri="{FF2B5EF4-FFF2-40B4-BE49-F238E27FC236}">
                <a16:creationId xmlns:a16="http://schemas.microsoft.com/office/drawing/2014/main" id="{D5241CDE-2DB7-4246-98AA-AEF8B571A302}"/>
              </a:ext>
            </a:extLst>
          </p:cNvPr>
          <p:cNvSpPr>
            <a:spLocks noGrp="1"/>
          </p:cNvSpPr>
          <p:nvPr>
            <p:ph sz="half" idx="2"/>
          </p:nvPr>
        </p:nvSpPr>
        <p:spPr>
          <a:xfrm>
            <a:off x="689114" y="1703940"/>
            <a:ext cx="5181600" cy="4351338"/>
          </a:xfrm>
        </p:spPr>
        <p:txBody>
          <a:bodyPr>
            <a:normAutofit/>
          </a:bodyPr>
          <a:lstStyle/>
          <a:p>
            <a:pPr marL="0" indent="0">
              <a:buNone/>
            </a:pPr>
            <a:r>
              <a:rPr lang="en-US" sz="2400" dirty="0">
                <a:latin typeface="Cambria" panose="02040503050406030204" pitchFamily="18" charset="0"/>
              </a:rPr>
              <a:t>Choose: </a:t>
            </a:r>
          </a:p>
          <a:p>
            <a:pPr marL="0" indent="0">
              <a:buNone/>
            </a:pPr>
            <a:endParaRPr lang="en-US" sz="2400" dirty="0">
              <a:latin typeface="Cambria" panose="02040503050406030204" pitchFamily="18" charset="0"/>
            </a:endParaRPr>
          </a:p>
          <a:p>
            <a:r>
              <a:rPr lang="en-US" altLang="en-US" sz="2400" b="1" dirty="0">
                <a:latin typeface="Cambria" panose="02040503050406030204" pitchFamily="18" charset="0"/>
                <a:ea typeface="ＭＳ Ｐゴシック" panose="020B0600070205080204" pitchFamily="34" charset="-128"/>
              </a:rPr>
              <a:t>Periodicals</a:t>
            </a:r>
            <a:r>
              <a:rPr lang="en-US" altLang="en-US" sz="2400" dirty="0">
                <a:latin typeface="Cambria" panose="02040503050406030204" pitchFamily="18" charset="0"/>
                <a:ea typeface="ＭＳ Ｐゴシック" panose="020B0600070205080204" pitchFamily="34" charset="-128"/>
              </a:rPr>
              <a:t> – scholarly, academic, both printed and online</a:t>
            </a:r>
          </a:p>
          <a:p>
            <a:r>
              <a:rPr lang="en-US" altLang="en-US" sz="2400" dirty="0">
                <a:latin typeface="Cambria" panose="02040503050406030204" pitchFamily="18" charset="0"/>
                <a:ea typeface="ＭＳ Ｐゴシック" panose="020B0600070205080204" pitchFamily="34" charset="-128"/>
              </a:rPr>
              <a:t>Books – </a:t>
            </a:r>
            <a:r>
              <a:rPr lang="en-US" altLang="en-US" sz="2400" b="1" dirty="0">
                <a:latin typeface="Cambria" panose="02040503050406030204" pitchFamily="18" charset="0"/>
                <a:ea typeface="ＭＳ Ｐゴシック" panose="020B0600070205080204" pitchFamily="34" charset="-128"/>
              </a:rPr>
              <a:t>monographs</a:t>
            </a:r>
            <a:r>
              <a:rPr lang="en-US" altLang="en-US" sz="2400" dirty="0">
                <a:latin typeface="Cambria" panose="02040503050406030204" pitchFamily="18" charset="0"/>
                <a:ea typeface="ＭＳ Ｐゴシック" panose="020B0600070205080204" pitchFamily="34" charset="-128"/>
              </a:rPr>
              <a:t>, edited collections</a:t>
            </a:r>
          </a:p>
          <a:p>
            <a:r>
              <a:rPr lang="en-US" altLang="en-US" sz="2400" dirty="0">
                <a:latin typeface="Cambria" panose="02040503050406030204" pitchFamily="18" charset="0"/>
                <a:ea typeface="ＭＳ Ｐゴシック" panose="020B0600070205080204" pitchFamily="34" charset="-128"/>
              </a:rPr>
              <a:t>Book </a:t>
            </a:r>
            <a:r>
              <a:rPr lang="en-US" altLang="en-US" sz="2400" b="1" dirty="0">
                <a:latin typeface="Cambria" panose="02040503050406030204" pitchFamily="18" charset="0"/>
                <a:ea typeface="ＭＳ Ｐゴシック" panose="020B0600070205080204" pitchFamily="34" charset="-128"/>
              </a:rPr>
              <a:t>reviews</a:t>
            </a:r>
            <a:r>
              <a:rPr lang="en-US" altLang="en-US" sz="2400" dirty="0">
                <a:latin typeface="Cambria" panose="02040503050406030204" pitchFamily="18" charset="0"/>
                <a:ea typeface="ＭＳ Ｐゴシック" panose="020B0600070205080204" pitchFamily="34" charset="-128"/>
              </a:rPr>
              <a:t> </a:t>
            </a:r>
          </a:p>
          <a:p>
            <a:r>
              <a:rPr lang="en-US" altLang="en-US" sz="2400" dirty="0">
                <a:latin typeface="Cambria" panose="02040503050406030204" pitchFamily="18" charset="0"/>
                <a:ea typeface="ＭＳ Ｐゴシック" panose="020B0600070205080204" pitchFamily="34" charset="-128"/>
              </a:rPr>
              <a:t>Dissertations</a:t>
            </a:r>
          </a:p>
        </p:txBody>
      </p:sp>
    </p:spTree>
    <p:extLst>
      <p:ext uri="{BB962C8B-B14F-4D97-AF65-F5344CB8AC3E}">
        <p14:creationId xmlns:p14="http://schemas.microsoft.com/office/powerpoint/2010/main" val="27284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14D5E-51E5-6949-B86F-818EA25024BD}"/>
              </a:ext>
            </a:extLst>
          </p:cNvPr>
          <p:cNvSpPr>
            <a:spLocks noGrp="1"/>
          </p:cNvSpPr>
          <p:nvPr>
            <p:ph sz="half" idx="1"/>
          </p:nvPr>
        </p:nvSpPr>
        <p:spPr>
          <a:xfrm>
            <a:off x="556462" y="523626"/>
            <a:ext cx="5181600" cy="4351338"/>
          </a:xfrm>
        </p:spPr>
        <p:txBody>
          <a:bodyPr/>
          <a:lstStyle/>
          <a:p>
            <a:pPr marL="0" indent="0">
              <a:buNone/>
            </a:pPr>
            <a:r>
              <a:rPr lang="en-US" dirty="0">
                <a:latin typeface="Cambria" panose="02040503050406030204" pitchFamily="18" charset="0"/>
                <a:ea typeface="Cambria" panose="02040503050406030204" pitchFamily="18" charset="0"/>
              </a:rPr>
              <a:t>What is an argument?</a:t>
            </a:r>
          </a:p>
        </p:txBody>
      </p:sp>
      <p:sp>
        <p:nvSpPr>
          <p:cNvPr id="4" name="Content Placeholder 3">
            <a:extLst>
              <a:ext uri="{FF2B5EF4-FFF2-40B4-BE49-F238E27FC236}">
                <a16:creationId xmlns:a16="http://schemas.microsoft.com/office/drawing/2014/main" id="{4EC07B83-1AF9-804E-A4CD-7658A9D1D871}"/>
              </a:ext>
            </a:extLst>
          </p:cNvPr>
          <p:cNvSpPr>
            <a:spLocks noGrp="1"/>
          </p:cNvSpPr>
          <p:nvPr>
            <p:ph sz="half" idx="2"/>
          </p:nvPr>
        </p:nvSpPr>
        <p:spPr>
          <a:xfrm>
            <a:off x="6453940" y="2533149"/>
            <a:ext cx="5181600" cy="1172577"/>
          </a:xfrm>
        </p:spPr>
        <p:txBody>
          <a:bodyPr>
            <a:normAutofit/>
          </a:bodyPr>
          <a:lstStyle/>
          <a:p>
            <a:r>
              <a:rPr lang="cs-CZ" altLang="en-US" sz="2000" dirty="0">
                <a:latin typeface="Cambria" panose="02040503050406030204" pitchFamily="18" charset="0"/>
                <a:ea typeface="Cambria" panose="02040503050406030204" pitchFamily="18" charset="0"/>
              </a:rPr>
              <a:t>As a </a:t>
            </a:r>
            <a:r>
              <a:rPr lang="cs-CZ" altLang="en-US" sz="2000" dirty="0" err="1">
                <a:latin typeface="Cambria" panose="02040503050406030204" pitchFamily="18" charset="0"/>
                <a:ea typeface="Cambria" panose="02040503050406030204" pitchFamily="18" charset="0"/>
              </a:rPr>
              <a:t>writer</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you</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need</a:t>
            </a:r>
            <a:r>
              <a:rPr lang="cs-CZ" altLang="en-US" sz="2000" dirty="0">
                <a:latin typeface="Cambria" panose="02040503050406030204" pitchFamily="18" charset="0"/>
                <a:ea typeface="Cambria" panose="02040503050406030204" pitchFamily="18" charset="0"/>
              </a:rPr>
              <a:t> to </a:t>
            </a:r>
            <a:r>
              <a:rPr lang="cs-CZ" altLang="en-US" sz="2000" dirty="0" err="1">
                <a:latin typeface="Cambria" panose="02040503050406030204" pitchFamily="18" charset="0"/>
                <a:ea typeface="Cambria" panose="02040503050406030204" pitchFamily="18" charset="0"/>
              </a:rPr>
              <a:t>articulate</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your</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views</a:t>
            </a:r>
            <a:r>
              <a:rPr lang="cs-CZ" altLang="en-US" sz="2000" dirty="0">
                <a:latin typeface="Cambria" panose="02040503050406030204" pitchFamily="18" charset="0"/>
                <a:ea typeface="Cambria" panose="02040503050406030204" pitchFamily="18" charset="0"/>
              </a:rPr>
              <a:t> in a </a:t>
            </a:r>
            <a:r>
              <a:rPr lang="cs-CZ" altLang="en-US" sz="2000" dirty="0" err="1">
                <a:latin typeface="Cambria" panose="02040503050406030204" pitchFamily="18" charset="0"/>
                <a:ea typeface="Cambria" panose="02040503050406030204" pitchFamily="18" charset="0"/>
              </a:rPr>
              <a:t>clear</a:t>
            </a:r>
            <a:r>
              <a:rPr lang="cs-CZ" altLang="en-US" sz="2000" dirty="0">
                <a:latin typeface="Cambria" panose="02040503050406030204" pitchFamily="18" charset="0"/>
                <a:ea typeface="Cambria" panose="02040503050406030204" pitchFamily="18" charset="0"/>
              </a:rPr>
              <a:t> and </a:t>
            </a:r>
            <a:r>
              <a:rPr lang="cs-CZ" altLang="en-US" sz="2000" dirty="0" err="1">
                <a:latin typeface="Cambria" panose="02040503050406030204" pitchFamily="18" charset="0"/>
                <a:ea typeface="Cambria" panose="02040503050406030204" pitchFamily="18" charset="0"/>
              </a:rPr>
              <a:t>logical</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fashion</a:t>
            </a:r>
            <a:r>
              <a:rPr lang="cs-CZ" altLang="en-US" sz="2000" dirty="0">
                <a:latin typeface="Cambria" panose="02040503050406030204" pitchFamily="18" charset="0"/>
                <a:ea typeface="Cambria" panose="02040503050406030204" pitchFamily="18" charset="0"/>
              </a:rPr>
              <a:t> and </a:t>
            </a:r>
            <a:r>
              <a:rPr lang="cs-CZ" altLang="en-US" sz="2000" dirty="0" err="1">
                <a:latin typeface="Cambria" panose="02040503050406030204" pitchFamily="18" charset="0"/>
                <a:ea typeface="Cambria" panose="02040503050406030204" pitchFamily="18" charset="0"/>
              </a:rPr>
              <a:t>be</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able</a:t>
            </a:r>
            <a:r>
              <a:rPr lang="cs-CZ" altLang="en-US" sz="2000" dirty="0">
                <a:latin typeface="Cambria" panose="02040503050406030204" pitchFamily="18" charset="0"/>
                <a:ea typeface="Cambria" panose="02040503050406030204" pitchFamily="18" charset="0"/>
              </a:rPr>
              <a:t> to </a:t>
            </a:r>
            <a:r>
              <a:rPr lang="cs-CZ" altLang="en-US" sz="2000" dirty="0" err="1">
                <a:latin typeface="Cambria" panose="02040503050406030204" pitchFamily="18" charset="0"/>
                <a:ea typeface="Cambria" panose="02040503050406030204" pitchFamily="18" charset="0"/>
              </a:rPr>
              <a:t>convince</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others</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of</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your</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position</a:t>
            </a:r>
            <a:r>
              <a:rPr lang="cs-CZ" altLang="en-US"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
        <p:nvSpPr>
          <p:cNvPr id="5" name="Rectangle 3">
            <a:extLst>
              <a:ext uri="{FF2B5EF4-FFF2-40B4-BE49-F238E27FC236}">
                <a16:creationId xmlns:a16="http://schemas.microsoft.com/office/drawing/2014/main" id="{1D5486A4-5087-1745-A65C-B42144D0B140}"/>
              </a:ext>
            </a:extLst>
          </p:cNvPr>
          <p:cNvSpPr txBox="1">
            <a:spLocks noChangeArrowheads="1"/>
          </p:cNvSpPr>
          <p:nvPr/>
        </p:nvSpPr>
        <p:spPr>
          <a:xfrm>
            <a:off x="420104" y="2533149"/>
            <a:ext cx="5772150" cy="290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en-US" sz="2000" dirty="0" err="1">
                <a:latin typeface="Cambria" panose="02040503050406030204" pitchFamily="18" charset="0"/>
                <a:ea typeface="Cambria" panose="02040503050406030204" pitchFamily="18" charset="0"/>
              </a:rPr>
              <a:t>An</a:t>
            </a:r>
            <a:r>
              <a:rPr lang="cs-CZ" altLang="en-US" sz="2000" dirty="0">
                <a:latin typeface="Cambria" panose="02040503050406030204" pitchFamily="18" charset="0"/>
                <a:ea typeface="Cambria" panose="02040503050406030204" pitchFamily="18" charset="0"/>
              </a:rPr>
              <a:t> argument </a:t>
            </a:r>
            <a:r>
              <a:rPr lang="cs-CZ" altLang="en-US" sz="2000" dirty="0" err="1">
                <a:latin typeface="Cambria" panose="02040503050406030204" pitchFamily="18" charset="0"/>
                <a:ea typeface="Cambria" panose="02040503050406030204" pitchFamily="18" charset="0"/>
              </a:rPr>
              <a:t>is</a:t>
            </a:r>
            <a:r>
              <a:rPr lang="cs-CZ" altLang="en-US" sz="2000" dirty="0">
                <a:latin typeface="Cambria" panose="02040503050406030204" pitchFamily="18" charset="0"/>
                <a:ea typeface="Cambria" panose="02040503050406030204" pitchFamily="18" charset="0"/>
              </a:rPr>
              <a:t> a </a:t>
            </a:r>
            <a:r>
              <a:rPr lang="cs-CZ" altLang="en-US" sz="2000" dirty="0" err="1">
                <a:latin typeface="Cambria" panose="02040503050406030204" pitchFamily="18" charset="0"/>
                <a:ea typeface="Cambria" panose="02040503050406030204" pitchFamily="18" charset="0"/>
              </a:rPr>
              <a:t>flow</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of</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reasons</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It</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is</a:t>
            </a:r>
            <a:r>
              <a:rPr lang="cs-CZ" altLang="en-US" sz="2000" dirty="0">
                <a:latin typeface="Cambria" panose="02040503050406030204" pitchFamily="18" charset="0"/>
                <a:ea typeface="Cambria" panose="02040503050406030204" pitchFamily="18" charset="0"/>
              </a:rPr>
              <a:t> a case </a:t>
            </a:r>
            <a:r>
              <a:rPr lang="cs-CZ" altLang="en-US" sz="2000" dirty="0" err="1">
                <a:latin typeface="Cambria" panose="02040503050406030204" pitchFamily="18" charset="0"/>
                <a:ea typeface="Cambria" panose="02040503050406030204" pitchFamily="18" charset="0"/>
              </a:rPr>
              <a:t>presented</a:t>
            </a:r>
            <a:r>
              <a:rPr lang="cs-CZ" altLang="en-US" sz="2000" dirty="0">
                <a:latin typeface="Cambria" panose="02040503050406030204" pitchFamily="18" charset="0"/>
                <a:ea typeface="Cambria" panose="02040503050406030204" pitchFamily="18" charset="0"/>
              </a:rPr>
              <a:t> in a </a:t>
            </a:r>
            <a:r>
              <a:rPr lang="cs-CZ" altLang="en-US" sz="2000" dirty="0" err="1">
                <a:latin typeface="Cambria" panose="02040503050406030204" pitchFamily="18" charset="0"/>
                <a:ea typeface="Cambria" panose="02040503050406030204" pitchFamily="18" charset="0"/>
              </a:rPr>
              <a:t>logical</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stream</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where</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ideas</a:t>
            </a:r>
            <a:r>
              <a:rPr lang="cs-CZ" altLang="en-US" sz="2000" dirty="0">
                <a:latin typeface="Cambria" panose="02040503050406030204" pitchFamily="18" charset="0"/>
                <a:ea typeface="Cambria" panose="02040503050406030204" pitchFamily="18" charset="0"/>
              </a:rPr>
              <a:t> run </a:t>
            </a:r>
            <a:r>
              <a:rPr lang="cs-CZ" altLang="en-US" sz="2000" dirty="0" err="1">
                <a:latin typeface="Cambria" panose="02040503050406030204" pitchFamily="18" charset="0"/>
                <a:ea typeface="Cambria" panose="02040503050406030204" pitchFamily="18" charset="0"/>
              </a:rPr>
              <a:t>together</a:t>
            </a:r>
            <a:r>
              <a:rPr lang="cs-CZ" altLang="en-US" sz="2000" dirty="0">
                <a:latin typeface="Cambria" panose="02040503050406030204" pitchFamily="18" charset="0"/>
                <a:ea typeface="Cambria" panose="02040503050406030204" pitchFamily="18" charset="0"/>
              </a:rPr>
              <a:t> to support </a:t>
            </a:r>
            <a:r>
              <a:rPr lang="cs-CZ" altLang="en-US" sz="2000" dirty="0" err="1">
                <a:latin typeface="Cambria" panose="02040503050406030204" pitchFamily="18" charset="0"/>
                <a:ea typeface="Cambria" panose="02040503050406030204" pitchFamily="18" charset="0"/>
              </a:rPr>
              <a:t>one</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another</a:t>
            </a:r>
            <a:r>
              <a:rPr lang="cs-CZ" altLang="en-US" sz="2000" dirty="0">
                <a:latin typeface="Cambria" panose="02040503050406030204" pitchFamily="18" charset="0"/>
                <a:ea typeface="Cambria" panose="02040503050406030204" pitchFamily="18" charset="0"/>
              </a:rPr>
              <a:t>. </a:t>
            </a:r>
          </a:p>
          <a:p>
            <a:pPr>
              <a:buFontTx/>
              <a:buNone/>
            </a:pPr>
            <a:endParaRPr lang="en-GB" altLang="en-US" sz="2000" dirty="0">
              <a:latin typeface="Cambria" panose="02040503050406030204" pitchFamily="18" charset="0"/>
              <a:ea typeface="Cambria" panose="02040503050406030204" pitchFamily="18" charset="0"/>
            </a:endParaRPr>
          </a:p>
          <a:p>
            <a:r>
              <a:rPr lang="cs-CZ" altLang="en-US" sz="2000" dirty="0" err="1">
                <a:latin typeface="Cambria" panose="02040503050406030204" pitchFamily="18" charset="0"/>
                <a:ea typeface="Cambria" panose="02040503050406030204" pitchFamily="18" charset="0"/>
              </a:rPr>
              <a:t>Arguments</a:t>
            </a:r>
            <a:r>
              <a:rPr lang="cs-CZ" altLang="en-US" sz="2000" dirty="0">
                <a:latin typeface="Cambria" panose="02040503050406030204" pitchFamily="18" charset="0"/>
                <a:ea typeface="Cambria" panose="02040503050406030204" pitchFamily="18" charset="0"/>
              </a:rPr>
              <a:t> are </a:t>
            </a:r>
            <a:r>
              <a:rPr lang="cs-CZ" altLang="en-US" sz="2000" dirty="0" err="1">
                <a:latin typeface="Cambria" panose="02040503050406030204" pitchFamily="18" charset="0"/>
                <a:ea typeface="Cambria" panose="02040503050406030204" pitchFamily="18" charset="0"/>
              </a:rPr>
              <a:t>ideas</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that</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begin</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with</a:t>
            </a:r>
            <a:r>
              <a:rPr lang="cs-CZ" altLang="en-US" sz="2000" dirty="0">
                <a:latin typeface="Cambria" panose="02040503050406030204" pitchFamily="18" charset="0"/>
                <a:ea typeface="Cambria" panose="02040503050406030204" pitchFamily="18" charset="0"/>
              </a:rPr>
              <a:t> a </a:t>
            </a:r>
            <a:r>
              <a:rPr lang="cs-CZ" altLang="en-US" sz="2000" dirty="0" err="1">
                <a:latin typeface="Cambria" panose="02040503050406030204" pitchFamily="18" charset="0"/>
                <a:ea typeface="Cambria" panose="02040503050406030204" pitchFamily="18" charset="0"/>
              </a:rPr>
              <a:t>proposition</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gather</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reinforcement</a:t>
            </a:r>
            <a:r>
              <a:rPr lang="cs-CZ" altLang="en-US" sz="2000" dirty="0">
                <a:latin typeface="Cambria" panose="02040503050406030204" pitchFamily="18" charset="0"/>
                <a:ea typeface="Cambria" panose="02040503050406030204" pitchFamily="18" charset="0"/>
              </a:rPr>
              <a:t> and </a:t>
            </a:r>
            <a:r>
              <a:rPr lang="cs-CZ" altLang="en-US" sz="2000" dirty="0" err="1">
                <a:latin typeface="Cambria" panose="02040503050406030204" pitchFamily="18" charset="0"/>
                <a:ea typeface="Cambria" panose="02040503050406030204" pitchFamily="18" charset="0"/>
              </a:rPr>
              <a:t>head</a:t>
            </a:r>
            <a:r>
              <a:rPr lang="cs-CZ" altLang="en-US" sz="2000" dirty="0">
                <a:latin typeface="Cambria" panose="02040503050406030204" pitchFamily="18" charset="0"/>
                <a:ea typeface="Cambria" panose="02040503050406030204" pitchFamily="18" charset="0"/>
              </a:rPr>
              <a:t> </a:t>
            </a:r>
            <a:r>
              <a:rPr lang="cs-CZ" altLang="en-US" sz="2000" dirty="0" err="1">
                <a:latin typeface="Cambria" panose="02040503050406030204" pitchFamily="18" charset="0"/>
                <a:ea typeface="Cambria" panose="02040503050406030204" pitchFamily="18" charset="0"/>
              </a:rPr>
              <a:t>toward</a:t>
            </a:r>
            <a:r>
              <a:rPr lang="cs-CZ" altLang="en-US" sz="2000" dirty="0">
                <a:latin typeface="Cambria" panose="02040503050406030204" pitchFamily="18" charset="0"/>
                <a:ea typeface="Cambria" panose="02040503050406030204" pitchFamily="18" charset="0"/>
              </a:rPr>
              <a:t> a </a:t>
            </a:r>
            <a:r>
              <a:rPr lang="cs-CZ" altLang="en-US" sz="2000" dirty="0" err="1">
                <a:latin typeface="Cambria" panose="02040503050406030204" pitchFamily="18" charset="0"/>
                <a:ea typeface="Cambria" panose="02040503050406030204" pitchFamily="18" charset="0"/>
              </a:rPr>
              <a:t>conclusion</a:t>
            </a:r>
            <a:r>
              <a:rPr lang="cs-CZ" altLang="en-US" sz="2000" dirty="0">
                <a:latin typeface="Cambria" panose="02040503050406030204" pitchFamily="18" charset="0"/>
                <a:ea typeface="Cambria" panose="02040503050406030204" pitchFamily="18" charset="0"/>
              </a:rPr>
              <a:t>.</a:t>
            </a:r>
          </a:p>
          <a:p>
            <a:endParaRPr lang="cs-CZ" alt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07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82F96B3-39BE-4E71-B074-E84874D21ABE}"/>
              </a:ext>
            </a:extLst>
          </p:cNvPr>
          <p:cNvSpPr txBox="1"/>
          <p:nvPr/>
        </p:nvSpPr>
        <p:spPr>
          <a:xfrm>
            <a:off x="847739" y="345469"/>
            <a:ext cx="3245312" cy="461665"/>
          </a:xfrm>
          <a:prstGeom prst="rect">
            <a:avLst/>
          </a:prstGeom>
          <a:noFill/>
        </p:spPr>
        <p:txBody>
          <a:bodyPr wrap="none" rtlCol="0">
            <a:spAutoFit/>
          </a:bodyPr>
          <a:lstStyle/>
          <a:p>
            <a:r>
              <a:rPr lang="de-DE" sz="2400" b="1" dirty="0" err="1">
                <a:latin typeface="Cambria" panose="02040503050406030204" pitchFamily="18" charset="0"/>
                <a:ea typeface="Cambria" panose="02040503050406030204" pitchFamily="18" charset="0"/>
              </a:rPr>
              <a:t>Forming</a:t>
            </a:r>
            <a:r>
              <a:rPr lang="de-DE" sz="2400" b="1" dirty="0">
                <a:latin typeface="Cambria" panose="02040503050406030204" pitchFamily="18" charset="0"/>
                <a:ea typeface="Cambria" panose="02040503050406030204" pitchFamily="18" charset="0"/>
              </a:rPr>
              <a:t> an </a:t>
            </a:r>
            <a:r>
              <a:rPr lang="de-DE" sz="2400" b="1" dirty="0" err="1">
                <a:latin typeface="Cambria" panose="02040503050406030204" pitchFamily="18" charset="0"/>
                <a:ea typeface="Cambria" panose="02040503050406030204" pitchFamily="18" charset="0"/>
              </a:rPr>
              <a:t>argument</a:t>
            </a:r>
            <a:endParaRPr lang="de-DE" b="1" dirty="0">
              <a:latin typeface="Cambria" panose="02040503050406030204" pitchFamily="18" charset="0"/>
              <a:ea typeface="Cambria" panose="02040503050406030204" pitchFamily="18" charset="0"/>
            </a:endParaRPr>
          </a:p>
        </p:txBody>
      </p:sp>
      <p:sp>
        <p:nvSpPr>
          <p:cNvPr id="7" name="Rechteck 6">
            <a:extLst>
              <a:ext uri="{FF2B5EF4-FFF2-40B4-BE49-F238E27FC236}">
                <a16:creationId xmlns:a16="http://schemas.microsoft.com/office/drawing/2014/main" id="{A0FD36F2-8277-4690-9252-D5B0E85047D4}"/>
              </a:ext>
            </a:extLst>
          </p:cNvPr>
          <p:cNvSpPr/>
          <p:nvPr/>
        </p:nvSpPr>
        <p:spPr>
          <a:xfrm>
            <a:off x="1032796" y="807134"/>
            <a:ext cx="9558392" cy="3785652"/>
          </a:xfrm>
          <a:prstGeom prst="rect">
            <a:avLst/>
          </a:prstGeom>
        </p:spPr>
        <p:txBody>
          <a:bodyPr wrap="square">
            <a:spAutoFit/>
          </a:bodyPr>
          <a:lstStyle/>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If you are writing an analysis that compares and contrasts multiple arguments, do not merely describe one work, then the </a:t>
            </a:r>
            <a:r>
              <a:rPr lang="en-US" sz="2000" dirty="0" err="1">
                <a:latin typeface="Cambria" panose="02040503050406030204" pitchFamily="18" charset="0"/>
                <a:ea typeface="Cambria" panose="02040503050406030204" pitchFamily="18" charset="0"/>
              </a:rPr>
              <a:t>neaxt</a:t>
            </a:r>
            <a:r>
              <a:rPr lang="en-US" sz="2000" dirty="0">
                <a:latin typeface="Cambria" panose="02040503050406030204" pitchFamily="18" charset="0"/>
                <a:ea typeface="Cambria" panose="02040503050406030204" pitchFamily="18" charset="0"/>
              </a:rPr>
              <a:t> work, then the final work. This style—known as “block-by-block”—often leads to a lot of description but not a lot of analysis. </a:t>
            </a:r>
            <a:br>
              <a:rPr lang="en-US" sz="2000" dirty="0">
                <a:latin typeface="Cambria" panose="02040503050406030204" pitchFamily="18" charset="0"/>
                <a:ea typeface="Cambria" panose="02040503050406030204" pitchFamily="18" charset="0"/>
              </a:rPr>
            </a:br>
            <a:endParaRPr lang="en-US" sz="2000" dirty="0">
              <a:latin typeface="Cambria" panose="02040503050406030204" pitchFamily="18" charset="0"/>
              <a:ea typeface="Cambria" panose="02040503050406030204" pitchFamily="18" charset="0"/>
            </a:endParaRPr>
          </a:p>
          <a:p>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Instead, structure your paper in what is known as the </a:t>
            </a:r>
            <a:r>
              <a:rPr lang="en-US" sz="2000" b="1" dirty="0">
                <a:latin typeface="Cambria" panose="02040503050406030204" pitchFamily="18" charset="0"/>
                <a:ea typeface="Cambria" panose="02040503050406030204" pitchFamily="18" charset="0"/>
              </a:rPr>
              <a:t>“point-by-point” method</a:t>
            </a:r>
            <a:r>
              <a:rPr lang="en-US" sz="2000" dirty="0">
                <a:latin typeface="Cambria" panose="02040503050406030204" pitchFamily="18" charset="0"/>
                <a:ea typeface="Cambria" panose="02040503050406030204" pitchFamily="18" charset="0"/>
              </a:rPr>
              <a:t>. In this method, you identify points of comparison and contrast and allow those points to be the main ideas.</a:t>
            </a:r>
            <a:endParaRPr lang="de-DE"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96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8398BA5-6A75-4175-8B44-06AA058A84C1}"/>
              </a:ext>
            </a:extLst>
          </p:cNvPr>
          <p:cNvSpPr txBox="1"/>
          <p:nvPr/>
        </p:nvSpPr>
        <p:spPr>
          <a:xfrm>
            <a:off x="1058179" y="886739"/>
            <a:ext cx="9770244" cy="4093428"/>
          </a:xfrm>
          <a:prstGeom prst="rect">
            <a:avLst/>
          </a:prstGeom>
          <a:noFill/>
        </p:spPr>
        <p:txBody>
          <a:bodyPr wrap="square" rtlCol="0">
            <a:spAutoFit/>
          </a:bodyPr>
          <a:lstStyle/>
          <a:p>
            <a:r>
              <a:rPr lang="de-DE" sz="2000" b="1" dirty="0" err="1">
                <a:latin typeface="Cambria" panose="02040503050406030204" pitchFamily="18" charset="0"/>
                <a:ea typeface="Cambria" panose="02040503050406030204" pitchFamily="18" charset="0"/>
              </a:rPr>
              <a:t>Conclusion</a:t>
            </a:r>
            <a:endParaRPr lang="de-DE" sz="2000" b="1" dirty="0">
              <a:latin typeface="Cambria" panose="02040503050406030204" pitchFamily="18" charset="0"/>
              <a:ea typeface="Cambria" panose="02040503050406030204" pitchFamily="18" charset="0"/>
            </a:endParaRPr>
          </a:p>
          <a:p>
            <a:endParaRPr lang="de-DE" sz="2000" dirty="0">
              <a:latin typeface="Cambria" panose="02040503050406030204" pitchFamily="18" charset="0"/>
              <a:ea typeface="Cambria" panose="02040503050406030204" pitchFamily="18" charset="0"/>
            </a:endParaRPr>
          </a:p>
          <a:p>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dirty="0" err="1">
                <a:latin typeface="Cambria" panose="02040503050406030204" pitchFamily="18" charset="0"/>
                <a:ea typeface="Cambria" panose="02040503050406030204" pitchFamily="18" charset="0"/>
              </a:rPr>
              <a:t>Simply</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put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repeat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things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stated</a:t>
            </a:r>
            <a:r>
              <a:rPr lang="de-DE" sz="2000" dirty="0">
                <a:latin typeface="Cambria" panose="02040503050406030204" pitchFamily="18" charset="0"/>
                <a:ea typeface="Cambria" panose="02040503050406030204" pitchFamily="18" charset="0"/>
              </a:rPr>
              <a:t> in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introduction</a:t>
            </a:r>
            <a:r>
              <a:rPr lang="de-DE" sz="2000" dirty="0">
                <a:latin typeface="Cambria" panose="02040503050406030204" pitchFamily="18" charset="0"/>
                <a:ea typeface="Cambria" panose="02040503050406030204" pitchFamily="18" charset="0"/>
              </a:rPr>
              <a:t>, but do not </a:t>
            </a:r>
            <a:r>
              <a:rPr lang="de-DE" sz="2000" i="1" dirty="0" err="1">
                <a:latin typeface="Cambria" panose="02040503050406030204" pitchFamily="18" charset="0"/>
                <a:ea typeface="Cambria" panose="02040503050406030204" pitchFamily="18" charset="0"/>
              </a:rPr>
              <a:t>only</a:t>
            </a:r>
            <a:r>
              <a:rPr lang="de-DE" sz="2000" i="1"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repeat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arguments</a:t>
            </a:r>
            <a:r>
              <a:rPr lang="de-DE" sz="20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dirty="0" err="1">
                <a:latin typeface="Cambria" panose="02040503050406030204" pitchFamily="18" charset="0"/>
                <a:ea typeface="Cambria" panose="02040503050406030204" pitchFamily="18" charset="0"/>
              </a:rPr>
              <a:t>Now</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offer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some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kind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commentary</a:t>
            </a:r>
            <a:r>
              <a:rPr lang="de-DE" sz="2000" dirty="0">
                <a:latin typeface="Cambria" panose="02040503050406030204" pitchFamily="18" charset="0"/>
                <a:ea typeface="Cambria" panose="02040503050406030204" pitchFamily="18" charset="0"/>
              </a:rPr>
              <a:t> </a:t>
            </a:r>
            <a:r>
              <a:rPr lang="de-DE" sz="2000" i="1" dirty="0" err="1">
                <a:latin typeface="Cambria" panose="02040503050406030204" pitchFamily="18" charset="0"/>
                <a:ea typeface="Cambria" panose="02040503050406030204" pitchFamily="18" charset="0"/>
              </a:rPr>
              <a:t>about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argument</a:t>
            </a:r>
            <a:r>
              <a:rPr lang="de-DE" sz="2000" dirty="0">
                <a:latin typeface="Cambria" panose="02040503050406030204" pitchFamily="18" charset="0"/>
                <a:ea typeface="Cambria" panose="02040503050406030204" pitchFamily="18" charset="0"/>
              </a:rPr>
              <a:t>. In </a:t>
            </a:r>
            <a:r>
              <a:rPr lang="de-DE" sz="2000" dirty="0" err="1">
                <a:latin typeface="Cambria" panose="02040503050406030204" pitchFamily="18" charset="0"/>
                <a:ea typeface="Cambria" panose="02040503050406030204" pitchFamily="18" charset="0"/>
              </a:rPr>
              <a:t>other</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words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having</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been</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presented</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with</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various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points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view</a:t>
            </a:r>
            <a:r>
              <a:rPr lang="de-DE" sz="2000" dirty="0">
                <a:latin typeface="Cambria" panose="02040503050406030204" pitchFamily="18" charset="0"/>
                <a:ea typeface="Cambria" panose="02040503050406030204" pitchFamily="18" charset="0"/>
              </a:rPr>
              <a:t> / </a:t>
            </a:r>
            <a:r>
              <a:rPr lang="de-DE" sz="2000" dirty="0" err="1">
                <a:latin typeface="Cambria" panose="02040503050406030204" pitchFamily="18" charset="0"/>
                <a:ea typeface="Cambria" panose="02040503050406030204" pitchFamily="18" charset="0"/>
              </a:rPr>
              <a:t>arguments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where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does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leave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us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Where</a:t>
            </a:r>
            <a:r>
              <a:rPr lang="de-DE" sz="2000" dirty="0">
                <a:latin typeface="Cambria" panose="02040503050406030204" pitchFamily="18" charset="0"/>
                <a:ea typeface="Cambria" panose="02040503050406030204" pitchFamily="18" charset="0"/>
              </a:rPr>
              <a:t> do </a:t>
            </a:r>
            <a:r>
              <a:rPr lang="de-DE" sz="2000" dirty="0" err="1">
                <a:latin typeface="Cambria" panose="02040503050406030204" pitchFamily="18" charset="0"/>
                <a:ea typeface="Cambria" panose="02040503050406030204" pitchFamily="18" charset="0"/>
              </a:rPr>
              <a:t>we</a:t>
            </a:r>
            <a:r>
              <a:rPr lang="de-DE" sz="2000" dirty="0">
                <a:latin typeface="Cambria" panose="02040503050406030204" pitchFamily="18" charset="0"/>
                <a:ea typeface="Cambria" panose="02040503050406030204" pitchFamily="18" charset="0"/>
              </a:rPr>
              <a:t> stand? </a:t>
            </a:r>
          </a:p>
          <a:p>
            <a:pPr marL="285750" indent="-285750">
              <a:buFont typeface="Arial" panose="020B0604020202020204" pitchFamily="34" charset="0"/>
              <a:buChar char="•"/>
            </a:pPr>
            <a:endParaRPr lang="de-DE"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de-DE" sz="2000" dirty="0">
                <a:latin typeface="Cambria" panose="02040503050406030204" pitchFamily="18" charset="0"/>
                <a:ea typeface="Cambria" panose="02040503050406030204" pitchFamily="18" charset="0"/>
              </a:rPr>
              <a:t>Do </a:t>
            </a:r>
            <a:r>
              <a:rPr lang="de-DE" sz="2000" dirty="0" err="1">
                <a:latin typeface="Cambria" panose="02040503050406030204" pitchFamily="18" charset="0"/>
                <a:ea typeface="Cambria" panose="02040503050406030204" pitchFamily="18" charset="0"/>
              </a:rPr>
              <a:t>you</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have</a:t>
            </a:r>
            <a:r>
              <a:rPr lang="de-DE" sz="2000" dirty="0">
                <a:latin typeface="Cambria" panose="02040503050406030204" pitchFamily="18" charset="0"/>
                <a:ea typeface="Cambria" panose="02040503050406030204" pitchFamily="18" charset="0"/>
              </a:rPr>
              <a:t> a </a:t>
            </a:r>
            <a:r>
              <a:rPr lang="de-DE" sz="2000" dirty="0" err="1">
                <a:latin typeface="Cambria" panose="02040503050406030204" pitchFamily="18" charset="0"/>
                <a:ea typeface="Cambria" panose="02040503050406030204" pitchFamily="18" charset="0"/>
              </a:rPr>
              <a:t>point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of</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view</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based</a:t>
            </a:r>
            <a:r>
              <a:rPr lang="de-DE" sz="2000" dirty="0">
                <a:latin typeface="Cambria" panose="02040503050406030204" pitchFamily="18" charset="0"/>
                <a:ea typeface="Cambria" panose="02040503050406030204" pitchFamily="18" charset="0"/>
              </a:rPr>
              <a:t> on </a:t>
            </a:r>
            <a:r>
              <a:rPr lang="de-DE" sz="2000" dirty="0" err="1">
                <a:latin typeface="Cambria" panose="02040503050406030204" pitchFamily="18" charset="0"/>
                <a:ea typeface="Cambria" panose="02040503050406030204" pitchFamily="18" charset="0"/>
              </a:rPr>
              <a:t>what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have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read</a:t>
            </a:r>
            <a:r>
              <a:rPr lang="de-DE" sz="2000" dirty="0">
                <a:latin typeface="Cambria" panose="02040503050406030204" pitchFamily="18" charset="0"/>
                <a:ea typeface="Cambria" panose="02040503050406030204" pitchFamily="18" charset="0"/>
              </a:rPr>
              <a:t> / </a:t>
            </a:r>
            <a:r>
              <a:rPr lang="de-DE" sz="2000" dirty="0" err="1">
                <a:latin typeface="Cambria" panose="02040503050406030204" pitchFamily="18" charset="0"/>
                <a:ea typeface="Cambria" panose="02040503050406030204" pitchFamily="18" charset="0"/>
              </a:rPr>
              <a:t>the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arguments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have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presented</a:t>
            </a:r>
            <a:r>
              <a:rPr lang="de-DE" sz="2000" dirty="0">
                <a:latin typeface="Cambria" panose="02040503050406030204" pitchFamily="18" charset="0"/>
                <a:ea typeface="Cambria" panose="02040503050406030204" pitchFamily="18" charset="0"/>
              </a:rPr>
              <a:t>? The </a:t>
            </a:r>
            <a:r>
              <a:rPr lang="de-DE" sz="2000" dirty="0" err="1">
                <a:latin typeface="Cambria" panose="02040503050406030204" pitchFamily="18" charset="0"/>
                <a:ea typeface="Cambria" panose="02040503050406030204" pitchFamily="18" charset="0"/>
              </a:rPr>
              <a:t>Conclusion</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is</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where</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you</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put</a:t>
            </a:r>
            <a:r>
              <a:rPr lang="de-DE" sz="2000" dirty="0">
                <a:latin typeface="Cambria" panose="02040503050406030204" pitchFamily="18" charset="0"/>
                <a:ea typeface="Cambria" panose="02040503050406030204" pitchFamily="18" charset="0"/>
              </a:rPr>
              <a:t> </a:t>
            </a:r>
            <a:r>
              <a:rPr lang="de-DE" sz="2000" dirty="0" err="1">
                <a:latin typeface="Cambria" panose="02040503050406030204" pitchFamily="18" charset="0"/>
                <a:ea typeface="Cambria" panose="02040503050406030204" pitchFamily="18" charset="0"/>
              </a:rPr>
              <a:t>this</a:t>
            </a:r>
            <a:r>
              <a:rPr lang="de-DE"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8116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645D5C-B935-EE43-92DC-8F92BA247A9D}"/>
              </a:ext>
            </a:extLst>
          </p:cNvPr>
          <p:cNvSpPr txBox="1">
            <a:spLocks noChangeArrowheads="1"/>
          </p:cNvSpPr>
          <p:nvPr/>
        </p:nvSpPr>
        <p:spPr>
          <a:xfrm>
            <a:off x="685799" y="5334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latin typeface="Cambria" panose="02040503050406030204" pitchFamily="18" charset="0"/>
                <a:ea typeface="ＭＳ Ｐゴシック" panose="020B0600070205080204" pitchFamily="34" charset="-128"/>
              </a:rPr>
              <a:t>Referencing – why?</a:t>
            </a:r>
            <a:endParaRPr lang="cs-CZ" altLang="en-US" sz="2800" dirty="0">
              <a:latin typeface="Cambria" panose="02040503050406030204" pitchFamily="18" charset="0"/>
              <a:ea typeface="ＭＳ Ｐゴシック" panose="020B0600070205080204" pitchFamily="34" charset="-128"/>
            </a:endParaRPr>
          </a:p>
        </p:txBody>
      </p:sp>
      <p:sp>
        <p:nvSpPr>
          <p:cNvPr id="3" name="Rectangle 3">
            <a:extLst>
              <a:ext uri="{FF2B5EF4-FFF2-40B4-BE49-F238E27FC236}">
                <a16:creationId xmlns:a16="http://schemas.microsoft.com/office/drawing/2014/main" id="{07B4C2C1-BC4C-724A-B7D5-24E760948317}"/>
              </a:ext>
            </a:extLst>
          </p:cNvPr>
          <p:cNvSpPr txBox="1">
            <a:spLocks noChangeArrowheads="1"/>
          </p:cNvSpPr>
          <p:nvPr/>
        </p:nvSpPr>
        <p:spPr>
          <a:xfrm>
            <a:off x="685799" y="1524000"/>
            <a:ext cx="11058525"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en-US" sz="2400" dirty="0" err="1">
                <a:solidFill>
                  <a:srgbClr val="000000"/>
                </a:solidFill>
                <a:latin typeface="Cambria" panose="02040503050406030204" pitchFamily="18" charset="0"/>
                <a:ea typeface="ＭＳ Ｐゴシック" panose="020B0600070205080204" pitchFamily="34" charset="-128"/>
              </a:rPr>
              <a:t>gives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appropriate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recognition</a:t>
            </a:r>
            <a:r>
              <a:rPr lang="cs-CZ" altLang="en-US" sz="2400" dirty="0">
                <a:solidFill>
                  <a:srgbClr val="000000"/>
                </a:solidFill>
                <a:latin typeface="Cambria" panose="02040503050406030204" pitchFamily="18" charset="0"/>
                <a:ea typeface="ＭＳ Ｐゴシック" panose="020B0600070205080204" pitchFamily="34" charset="-128"/>
              </a:rPr>
              <a:t> to </a:t>
            </a:r>
            <a:r>
              <a:rPr lang="cs-CZ" altLang="en-US" sz="2400" dirty="0" err="1">
                <a:solidFill>
                  <a:srgbClr val="000000"/>
                </a:solidFill>
                <a:latin typeface="Cambria" panose="02040503050406030204" pitchFamily="18" charset="0"/>
                <a:ea typeface="ＭＳ Ｐゴシック" panose="020B0600070205080204" pitchFamily="34" charset="-128"/>
              </a:rPr>
              <a:t>the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original</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authors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or</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researchers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whose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ideas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words</a:t>
            </a:r>
            <a:r>
              <a:rPr lang="cs-CZ" altLang="en-US" sz="2400" dirty="0">
                <a:solidFill>
                  <a:srgbClr val="000000"/>
                </a:solidFill>
                <a:latin typeface="Cambria" panose="02040503050406030204" pitchFamily="18" charset="0"/>
                <a:ea typeface="ＭＳ Ｐゴシック" panose="020B0600070205080204" pitchFamily="34" charset="-128"/>
              </a:rPr>
              <a:t> and </a:t>
            </a:r>
            <a:r>
              <a:rPr lang="cs-CZ" altLang="en-US" sz="2400" dirty="0" err="1">
                <a:solidFill>
                  <a:srgbClr val="000000"/>
                </a:solidFill>
                <a:latin typeface="Cambria" panose="02040503050406030204" pitchFamily="18" charset="0"/>
                <a:ea typeface="ＭＳ Ｐゴシック" panose="020B0600070205080204" pitchFamily="34" charset="-128"/>
              </a:rPr>
              <a:t>research</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have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been</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used</a:t>
            </a:r>
            <a:endParaRPr lang="cs-CZ" altLang="en-US" sz="2400" dirty="0">
              <a:solidFill>
                <a:srgbClr val="000000"/>
              </a:solidFill>
              <a:latin typeface="Cambria" panose="02040503050406030204" pitchFamily="18" charset="0"/>
              <a:ea typeface="ＭＳ Ｐゴシック" panose="020B0600070205080204" pitchFamily="34" charset="-128"/>
            </a:endParaRPr>
          </a:p>
          <a:p>
            <a:pPr>
              <a:buFontTx/>
              <a:buNone/>
            </a:pPr>
            <a:endParaRPr lang="cs-CZ" altLang="en-US" sz="2400" dirty="0">
              <a:solidFill>
                <a:srgbClr val="000000"/>
              </a:solidFill>
              <a:latin typeface="Cambria" panose="02040503050406030204" pitchFamily="18" charset="0"/>
              <a:ea typeface="ＭＳ Ｐゴシック" panose="020B0600070205080204" pitchFamily="34" charset="-128"/>
            </a:endParaRPr>
          </a:p>
          <a:p>
            <a:r>
              <a:rPr lang="cs-CZ" altLang="en-US" sz="2400" dirty="0" err="1">
                <a:solidFill>
                  <a:srgbClr val="000000"/>
                </a:solidFill>
                <a:latin typeface="Cambria" panose="02040503050406030204" pitchFamily="18" charset="0"/>
                <a:ea typeface="ＭＳ Ｐゴシック" panose="020B0600070205080204" pitchFamily="34" charset="-128"/>
              </a:rPr>
              <a:t>gives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strength</a:t>
            </a:r>
            <a:r>
              <a:rPr lang="cs-CZ" altLang="en-US" sz="2400" dirty="0">
                <a:solidFill>
                  <a:srgbClr val="000000"/>
                </a:solidFill>
                <a:latin typeface="Cambria" panose="02040503050406030204" pitchFamily="18" charset="0"/>
                <a:ea typeface="ＭＳ Ｐゴシック" panose="020B0600070205080204" pitchFamily="34" charset="-128"/>
              </a:rPr>
              <a:t> to </a:t>
            </a:r>
            <a:r>
              <a:rPr lang="cs-CZ" altLang="en-US" sz="2400" dirty="0" err="1">
                <a:solidFill>
                  <a:srgbClr val="000000"/>
                </a:solidFill>
                <a:latin typeface="Cambria" panose="02040503050406030204" pitchFamily="18" charset="0"/>
                <a:ea typeface="ＭＳ Ｐゴシック" panose="020B0600070205080204" pitchFamily="34" charset="-128"/>
              </a:rPr>
              <a:t>your</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ideas</a:t>
            </a:r>
            <a:r>
              <a:rPr lang="cs-CZ" altLang="en-US" sz="2400" dirty="0">
                <a:solidFill>
                  <a:srgbClr val="000000"/>
                </a:solidFill>
                <a:latin typeface="Cambria" panose="02040503050406030204" pitchFamily="18" charset="0"/>
                <a:ea typeface="ＭＳ Ｐゴシック" panose="020B0600070205080204" pitchFamily="34" charset="-128"/>
              </a:rPr>
              <a:t> by </a:t>
            </a:r>
            <a:r>
              <a:rPr lang="cs-CZ" altLang="en-US" sz="2400" dirty="0" err="1">
                <a:solidFill>
                  <a:srgbClr val="000000"/>
                </a:solidFill>
                <a:latin typeface="Cambria" panose="02040503050406030204" pitchFamily="18" charset="0"/>
                <a:ea typeface="ＭＳ Ｐゴシック" panose="020B0600070205080204" pitchFamily="34" charset="-128"/>
              </a:rPr>
              <a:t>using</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well</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documented</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research</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that</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supports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an</a:t>
            </a:r>
            <a:r>
              <a:rPr lang="cs-CZ" altLang="en-US" sz="2400" dirty="0">
                <a:solidFill>
                  <a:srgbClr val="000000"/>
                </a:solidFill>
                <a:latin typeface="Cambria" panose="02040503050406030204" pitchFamily="18" charset="0"/>
                <a:ea typeface="ＭＳ Ｐゴシック" panose="020B0600070205080204" pitchFamily="34" charset="-128"/>
              </a:rPr>
              <a:t> argument</a:t>
            </a:r>
          </a:p>
          <a:p>
            <a:endParaRPr lang="cs-CZ" altLang="en-US" sz="2400" dirty="0">
              <a:solidFill>
                <a:srgbClr val="000000"/>
              </a:solidFill>
              <a:latin typeface="Cambria" panose="02040503050406030204" pitchFamily="18" charset="0"/>
              <a:ea typeface="ＭＳ Ｐゴシック" panose="020B0600070205080204" pitchFamily="34" charset="-128"/>
            </a:endParaRPr>
          </a:p>
          <a:p>
            <a:r>
              <a:rPr lang="cs-CZ" altLang="en-US" sz="2400" dirty="0" err="1">
                <a:solidFill>
                  <a:srgbClr val="000000"/>
                </a:solidFill>
                <a:latin typeface="Cambria" panose="02040503050406030204" pitchFamily="18" charset="0"/>
                <a:ea typeface="ＭＳ Ｐゴシック" panose="020B0600070205080204" pitchFamily="34" charset="-128"/>
              </a:rPr>
              <a:t>avoids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plagiarism</a:t>
            </a:r>
            <a:r>
              <a:rPr lang="cs-CZ" altLang="en-US" sz="2400" dirty="0">
                <a:solidFill>
                  <a:srgbClr val="000000"/>
                </a:solidFill>
                <a:latin typeface="Cambria" panose="02040503050406030204" pitchFamily="18" charset="0"/>
                <a:ea typeface="ＭＳ Ｐゴシック" panose="020B0600070205080204" pitchFamily="34" charset="-128"/>
              </a:rPr>
              <a:t> and </a:t>
            </a:r>
            <a:r>
              <a:rPr lang="cs-CZ" altLang="en-US" sz="2400" dirty="0" err="1">
                <a:solidFill>
                  <a:srgbClr val="000000"/>
                </a:solidFill>
                <a:latin typeface="Cambria" panose="02040503050406030204" pitchFamily="18" charset="0"/>
                <a:ea typeface="ＭＳ Ｐゴシック" panose="020B0600070205080204" pitchFamily="34" charset="-128"/>
              </a:rPr>
              <a:t>the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subsequent</a:t>
            </a:r>
            <a:r>
              <a:rPr lang="cs-CZ" altLang="en-US" sz="2400" dirty="0">
                <a:solidFill>
                  <a:srgbClr val="000000"/>
                </a:solidFill>
                <a:latin typeface="Cambria" panose="02040503050406030204" pitchFamily="18" charset="0"/>
                <a:ea typeface="ＭＳ Ｐゴシック" panose="020B0600070205080204" pitchFamily="34" charset="-128"/>
              </a:rPr>
              <a:t> university </a:t>
            </a:r>
            <a:r>
              <a:rPr lang="cs-CZ" altLang="en-US" sz="2400" dirty="0" err="1">
                <a:solidFill>
                  <a:srgbClr val="000000"/>
                </a:solidFill>
                <a:latin typeface="Cambria" panose="02040503050406030204" pitchFamily="18" charset="0"/>
                <a:ea typeface="ＭＳ Ｐゴシック" panose="020B0600070205080204" pitchFamily="34" charset="-128"/>
              </a:rPr>
              <a:t>disciplinary</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action</a:t>
            </a:r>
            <a:endParaRPr lang="cs-CZ" altLang="en-US" sz="2400" dirty="0">
              <a:solidFill>
                <a:srgbClr val="000000"/>
              </a:solidFill>
              <a:latin typeface="Cambria" panose="02040503050406030204" pitchFamily="18" charset="0"/>
              <a:ea typeface="ＭＳ Ｐゴシック" panose="020B0600070205080204" pitchFamily="34" charset="-128"/>
            </a:endParaRPr>
          </a:p>
          <a:p>
            <a:endParaRPr lang="cs-CZ" altLang="en-US" sz="2400" dirty="0">
              <a:solidFill>
                <a:srgbClr val="000000"/>
              </a:solidFill>
              <a:latin typeface="Cambria" panose="02040503050406030204" pitchFamily="18" charset="0"/>
              <a:ea typeface="ＭＳ Ｐゴシック" panose="020B0600070205080204" pitchFamily="34" charset="-128"/>
            </a:endParaRPr>
          </a:p>
          <a:p>
            <a:r>
              <a:rPr lang="cs-CZ" altLang="en-US" sz="2400" dirty="0" err="1">
                <a:solidFill>
                  <a:srgbClr val="000000"/>
                </a:solidFill>
                <a:latin typeface="Cambria" panose="02040503050406030204" pitchFamily="18" charset="0"/>
                <a:ea typeface="ＭＳ Ｐゴシック" panose="020B0600070205080204" pitchFamily="34" charset="-128"/>
              </a:rPr>
              <a:t>enables</a:t>
            </a:r>
            <a:r>
              <a:rPr lang="cs-CZ" altLang="en-US" sz="2400" dirty="0">
                <a:solidFill>
                  <a:srgbClr val="000000"/>
                </a:solidFill>
                <a:latin typeface="Cambria" panose="02040503050406030204" pitchFamily="18" charset="0"/>
                <a:ea typeface="ＭＳ Ｐゴシック" panose="020B0600070205080204" pitchFamily="34" charset="-128"/>
              </a:rPr>
              <a:t> a </a:t>
            </a:r>
            <a:r>
              <a:rPr lang="cs-CZ" altLang="en-US" sz="2400" dirty="0" err="1">
                <a:solidFill>
                  <a:srgbClr val="000000"/>
                </a:solidFill>
                <a:latin typeface="Cambria" panose="02040503050406030204" pitchFamily="18" charset="0"/>
                <a:ea typeface="ＭＳ Ｐゴシック" panose="020B0600070205080204" pitchFamily="34" charset="-128"/>
              </a:rPr>
              <a:t>reader</a:t>
            </a:r>
            <a:r>
              <a:rPr lang="cs-CZ" altLang="en-US" sz="2400" dirty="0">
                <a:solidFill>
                  <a:srgbClr val="000000"/>
                </a:solidFill>
                <a:latin typeface="Cambria" panose="02040503050406030204" pitchFamily="18" charset="0"/>
                <a:ea typeface="ＭＳ Ｐゴシック" panose="020B0600070205080204" pitchFamily="34" charset="-128"/>
              </a:rPr>
              <a:t> to </a:t>
            </a:r>
            <a:r>
              <a:rPr lang="cs-CZ" altLang="en-US" sz="2400" dirty="0" err="1">
                <a:solidFill>
                  <a:srgbClr val="000000"/>
                </a:solidFill>
                <a:latin typeface="Cambria" panose="02040503050406030204" pitchFamily="18" charset="0"/>
                <a:ea typeface="ＭＳ Ｐゴシック" panose="020B0600070205080204" pitchFamily="34" charset="-128"/>
              </a:rPr>
              <a:t>locate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the</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sources</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of</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your</a:t>
            </a:r>
            <a:r>
              <a:rPr lang="cs-CZ" altLang="en-US" sz="2400" dirty="0">
                <a:solidFill>
                  <a:srgbClr val="000000"/>
                </a:solidFill>
                <a:latin typeface="Cambria" panose="02040503050406030204" pitchFamily="18" charset="0"/>
                <a:ea typeface="ＭＳ Ｐゴシック" panose="020B0600070205080204" pitchFamily="34" charset="-128"/>
              </a:rPr>
              <a:t> </a:t>
            </a:r>
            <a:r>
              <a:rPr lang="cs-CZ" altLang="en-US" sz="2400" dirty="0" err="1">
                <a:solidFill>
                  <a:srgbClr val="000000"/>
                </a:solidFill>
                <a:latin typeface="Cambria" panose="02040503050406030204" pitchFamily="18" charset="0"/>
                <a:ea typeface="ＭＳ Ｐゴシック" panose="020B0600070205080204" pitchFamily="34" charset="-128"/>
              </a:rPr>
              <a:t>information</a:t>
            </a:r>
            <a:endParaRPr lang="cs-CZ" altLang="en-US" sz="2400" dirty="0">
              <a:solidFill>
                <a:srgbClr val="000000"/>
              </a:solidFill>
              <a:latin typeface="Cambria" panose="02040503050406030204" pitchFamily="18" charset="0"/>
              <a:ea typeface="ＭＳ Ｐゴシック" panose="020B0600070205080204" pitchFamily="34" charset="-128"/>
            </a:endParaRPr>
          </a:p>
          <a:p>
            <a:endPar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endParaRPr>
          </a:p>
          <a:p>
            <a:r>
              <a:rPr lang="cs-CZ" altLang="en-US" sz="2400"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provides</a:t>
            </a:r>
            <a:r>
              <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evidence </a:t>
            </a:r>
            <a:r>
              <a:rPr lang="cs-CZ" altLang="en-US" sz="2400"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of</a:t>
            </a:r>
            <a:r>
              <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cs-CZ" altLang="en-US" sz="2400"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your</a:t>
            </a:r>
            <a:r>
              <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cs-CZ" altLang="en-US" sz="2400"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wide</a:t>
            </a:r>
            <a:r>
              <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 </a:t>
            </a:r>
            <a:r>
              <a:rPr lang="cs-CZ" altLang="en-US" sz="2400" dirty="0" err="1">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reading</a:t>
            </a:r>
            <a:r>
              <a:rPr lang="cs-CZ" altLang="en-US" sz="2400" dirty="0">
                <a:solidFill>
                  <a:srgbClr val="000000"/>
                </a:solidFill>
                <a:latin typeface="Cambria" panose="02040503050406030204" pitchFamily="18" charset="0"/>
                <a:ea typeface="ＭＳ Ｐゴシック" panose="020B0600070205080204" pitchFamily="34" charset="-128"/>
                <a:cs typeface="Times New Roman" panose="02020603050405020304" pitchFamily="18" charset="0"/>
              </a:rPr>
              <a:t>.</a:t>
            </a:r>
            <a:r>
              <a:rPr lang="cs-CZ" altLang="en-US" sz="2400" dirty="0">
                <a:latin typeface="Cambria" panose="02040503050406030204" pitchFamily="18" charset="0"/>
                <a:ea typeface="ＭＳ Ｐゴシック" panose="020B0600070205080204" pitchFamily="34" charset="-128"/>
              </a:rPr>
              <a:t> </a:t>
            </a:r>
          </a:p>
        </p:txBody>
      </p:sp>
    </p:spTree>
    <p:extLst>
      <p:ext uri="{BB962C8B-B14F-4D97-AF65-F5344CB8AC3E}">
        <p14:creationId xmlns:p14="http://schemas.microsoft.com/office/powerpoint/2010/main" val="33096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1614</Words>
  <Application>Microsoft Macintosh PowerPoint</Application>
  <PresentationFormat>Widescreen</PresentationFormat>
  <Paragraphs>144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vt:lpstr>
      <vt:lpstr>PowerPoint Presentation</vt:lpstr>
      <vt:lpstr>What is an essay?</vt:lpstr>
      <vt:lpstr>PowerPoint Presentation</vt:lpstr>
      <vt:lpstr>PowerPoint Presentation</vt:lpstr>
      <vt:lpstr>What sources do I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academic language? </vt:lpstr>
      <vt:lpstr>Before you submit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Drobe</dc:creator>
  <cp:lastModifiedBy>Matthew Rampley</cp:lastModifiedBy>
  <cp:revision>64</cp:revision>
  <dcterms:created xsi:type="dcterms:W3CDTF">2020-04-16T08:43:01Z</dcterms:created>
  <dcterms:modified xsi:type="dcterms:W3CDTF">2020-11-26T06:46:00Z</dcterms:modified>
</cp:coreProperties>
</file>