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66" r:id="rId3"/>
    <p:sldId id="267" r:id="rId4"/>
    <p:sldId id="268" r:id="rId5"/>
    <p:sldId id="269" r:id="rId6"/>
    <p:sldId id="270" r:id="rId7"/>
    <p:sldId id="271" r:id="rId8"/>
    <p:sldId id="272" r:id="rId9"/>
    <p:sldId id="273" r:id="rId10"/>
    <p:sldId id="274" r:id="rId11"/>
    <p:sldId id="275"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21"/>
    <p:restoredTop sz="94627"/>
  </p:normalViewPr>
  <p:slideViewPr>
    <p:cSldViewPr snapToGrid="0" snapToObjects="1">
      <p:cViewPr varScale="1">
        <p:scale>
          <a:sx n="115" d="100"/>
          <a:sy n="115" d="100"/>
        </p:scale>
        <p:origin x="240"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cs-CZ"/>
              <a:t>Kliknutím lze upravit styl.</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cs-CZ"/>
              <a:t>Kliknutím lze upravit styl.</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B61BEF0D-F0BB-DE4B-95CE-6DB70DBA9567}" type="datetimeFigureOut">
              <a:rPr lang="en-US" dirty="0"/>
              <a:pPr/>
              <a:t>10/21/20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cs-CZ"/>
              <a:t>Kliknutím lze upravit styl.</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B61BEF0D-F0BB-DE4B-95CE-6DB70DBA9567}" type="datetimeFigureOut">
              <a:rPr lang="en-US" dirty="0"/>
              <a:pPr/>
              <a:t>10/21/20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cs-CZ"/>
              <a:t>Kliknutím lze upravit styl.</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a:t>Po kliknutí můžete upravovat styly textu v předloze.</a:t>
            </a:r>
          </a:p>
        </p:txBody>
      </p:sp>
      <p:sp>
        <p:nvSpPr>
          <p:cNvPr id="5" name="Date Placeholder 4"/>
          <p:cNvSpPr>
            <a:spLocks noGrp="1"/>
          </p:cNvSpPr>
          <p:nvPr>
            <p:ph type="dt" sz="half" idx="10"/>
          </p:nvPr>
        </p:nvSpPr>
        <p:spPr/>
        <p:txBody>
          <a:bodyPr/>
          <a:lstStyle/>
          <a:p>
            <a:fld id="{B61BEF0D-F0BB-DE4B-95CE-6DB70DBA9567}" type="datetimeFigureOut">
              <a:rPr lang="en-US" dirty="0"/>
              <a:pPr/>
              <a:t>10/21/20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cs-CZ"/>
              <a:t>Kliknutím lze upravit styl.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a:t>Po kliknutí můžete upravovat styly textu v předloze.</a:t>
            </a:r>
          </a:p>
        </p:txBody>
      </p:sp>
      <p:sp>
        <p:nvSpPr>
          <p:cNvPr id="5" name="Date Placeholder 4"/>
          <p:cNvSpPr>
            <a:spLocks noGrp="1"/>
          </p:cNvSpPr>
          <p:nvPr>
            <p:ph type="dt" sz="half" idx="10"/>
          </p:nvPr>
        </p:nvSpPr>
        <p:spPr/>
        <p:txBody>
          <a:bodyPr/>
          <a:lstStyle/>
          <a:p>
            <a:fld id="{B61BEF0D-F0BB-DE4B-95CE-6DB70DBA9567}" type="datetimeFigureOut">
              <a:rPr lang="en-US" dirty="0"/>
              <a:pPr/>
              <a:t>10/21/20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cs-CZ"/>
              <a:t>Kliknutím lze upravit styl.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a:t>Po kliknutí můžete upravovat styly textu v předloze.</a:t>
            </a:r>
          </a:p>
        </p:txBody>
      </p:sp>
      <p:sp>
        <p:nvSpPr>
          <p:cNvPr id="5" name="Date Placeholder 4"/>
          <p:cNvSpPr>
            <a:spLocks noGrp="1"/>
          </p:cNvSpPr>
          <p:nvPr>
            <p:ph type="dt" sz="half" idx="10"/>
          </p:nvPr>
        </p:nvSpPr>
        <p:spPr/>
        <p:txBody>
          <a:bodyPr/>
          <a:lstStyle/>
          <a:p>
            <a:fld id="{B61BEF0D-F0BB-DE4B-95CE-6DB70DBA9567}" type="datetimeFigureOut">
              <a:rPr lang="en-US" dirty="0"/>
              <a:pPr/>
              <a:t>10/21/20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cs-CZ"/>
              <a:t>Kliknutím lze upravit styl.</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cs-CZ"/>
              <a:t>Kliknutím lze upravit styl.</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B61BEF0D-F0BB-DE4B-95CE-6DB70DBA9567}" type="datetimeFigureOut">
              <a:rPr lang="en-US" dirty="0"/>
              <a:pPr/>
              <a:t>10/21/20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10/21/20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cs-CZ"/>
              <a:t>Kliknutím lze upravit styl.</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10/21/20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10/21/20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10/21/20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cs-CZ"/>
              <a:t>Kliknutím lze upravit styl.</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B61BEF0D-F0BB-DE4B-95CE-6DB70DBA9567}" type="datetimeFigureOut">
              <a:rPr lang="en-US" dirty="0"/>
              <a:pPr/>
              <a:t>10/21/20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B61BEF0D-F0BB-DE4B-95CE-6DB70DBA9567}" type="datetimeFigureOut">
              <a:rPr lang="en-US" dirty="0"/>
              <a:pPr/>
              <a:t>10/21/20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cs-CZ"/>
              <a:t>Kliknutím lze upravit styl.</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10/21/20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2FC14F2-6D62-C44B-BC94-7C741E73BBFE}"/>
              </a:ext>
            </a:extLst>
          </p:cNvPr>
          <p:cNvSpPr>
            <a:spLocks noGrp="1"/>
          </p:cNvSpPr>
          <p:nvPr>
            <p:ph type="ctrTitle"/>
          </p:nvPr>
        </p:nvSpPr>
        <p:spPr>
          <a:xfrm>
            <a:off x="1304103" y="1318591"/>
            <a:ext cx="5800929" cy="4220820"/>
          </a:xfrm>
        </p:spPr>
        <p:txBody>
          <a:bodyPr anchor="ctr">
            <a:normAutofit/>
          </a:bodyPr>
          <a:lstStyle/>
          <a:p>
            <a:pPr algn="r">
              <a:lnSpc>
                <a:spcPct val="90000"/>
              </a:lnSpc>
            </a:pPr>
            <a:r>
              <a:rPr lang="cs-CZ" sz="4600" b="1">
                <a:solidFill>
                  <a:schemeClr val="tx2">
                    <a:lumMod val="75000"/>
                  </a:schemeClr>
                </a:solidFill>
                <a:latin typeface="Times New Roman" panose="02020603050405020304" pitchFamily="18" charset="0"/>
                <a:cs typeface="Times New Roman" panose="02020603050405020304" pitchFamily="18" charset="0"/>
              </a:rPr>
              <a:t>Úvod do metodologie historického výzkumu</a:t>
            </a:r>
            <a:br>
              <a:rPr lang="cs-CZ" sz="4600" b="1">
                <a:solidFill>
                  <a:schemeClr val="tx2">
                    <a:lumMod val="75000"/>
                  </a:schemeClr>
                </a:solidFill>
                <a:latin typeface="Times New Roman" panose="02020603050405020304" pitchFamily="18" charset="0"/>
                <a:cs typeface="Times New Roman" panose="02020603050405020304" pitchFamily="18" charset="0"/>
              </a:rPr>
            </a:br>
            <a:br>
              <a:rPr lang="cs-CZ" sz="4600" b="1">
                <a:solidFill>
                  <a:schemeClr val="tx2">
                    <a:lumMod val="75000"/>
                  </a:schemeClr>
                </a:solidFill>
                <a:latin typeface="Times New Roman" panose="02020603050405020304" pitchFamily="18" charset="0"/>
                <a:cs typeface="Times New Roman" panose="02020603050405020304" pitchFamily="18" charset="0"/>
              </a:rPr>
            </a:br>
            <a:r>
              <a:rPr lang="cs-CZ" sz="4600" b="1">
                <a:solidFill>
                  <a:schemeClr val="tx2">
                    <a:lumMod val="75000"/>
                  </a:schemeClr>
                </a:solidFill>
                <a:latin typeface="Times New Roman" panose="02020603050405020304" pitchFamily="18" charset="0"/>
                <a:cs typeface="Times New Roman" panose="02020603050405020304" pitchFamily="18" charset="0"/>
              </a:rPr>
              <a:t>FAVBPa100</a:t>
            </a:r>
          </a:p>
        </p:txBody>
      </p:sp>
      <p:sp>
        <p:nvSpPr>
          <p:cNvPr id="3" name="Podnadpis 2">
            <a:extLst>
              <a:ext uri="{FF2B5EF4-FFF2-40B4-BE49-F238E27FC236}">
                <a16:creationId xmlns:a16="http://schemas.microsoft.com/office/drawing/2014/main" id="{79F42531-AF0A-2D4D-93BE-E4F8ADE79562}"/>
              </a:ext>
            </a:extLst>
          </p:cNvPr>
          <p:cNvSpPr>
            <a:spLocks noGrp="1"/>
          </p:cNvSpPr>
          <p:nvPr>
            <p:ph type="subTitle" idx="1"/>
          </p:nvPr>
        </p:nvSpPr>
        <p:spPr>
          <a:xfrm>
            <a:off x="7855048" y="1871831"/>
            <a:ext cx="3084569" cy="3199806"/>
          </a:xfrm>
        </p:spPr>
        <p:txBody>
          <a:bodyPr anchor="ctr">
            <a:normAutofit/>
          </a:bodyPr>
          <a:lstStyle/>
          <a:p>
            <a:endParaRPr lang="cs-CZ" dirty="0">
              <a:solidFill>
                <a:schemeClr val="tx2">
                  <a:lumMod val="75000"/>
                </a:schemeClr>
              </a:solidFill>
              <a:latin typeface="Times New Roman" panose="02020603050405020304" pitchFamily="18" charset="0"/>
              <a:cs typeface="Times New Roman" panose="02020603050405020304" pitchFamily="18" charset="0"/>
            </a:endParaRPr>
          </a:p>
          <a:p>
            <a:r>
              <a:rPr lang="cs-CZ" dirty="0">
                <a:solidFill>
                  <a:schemeClr val="tx2">
                    <a:lumMod val="75000"/>
                  </a:schemeClr>
                </a:solidFill>
                <a:latin typeface="Times New Roman" panose="02020603050405020304" pitchFamily="18" charset="0"/>
                <a:cs typeface="Times New Roman" panose="02020603050405020304" pitchFamily="18" charset="0"/>
              </a:rPr>
              <a:t>Mgr. Šárka </a:t>
            </a:r>
            <a:r>
              <a:rPr lang="cs-CZ" dirty="0" err="1">
                <a:solidFill>
                  <a:schemeClr val="tx2">
                    <a:lumMod val="75000"/>
                  </a:schemeClr>
                </a:solidFill>
                <a:latin typeface="Times New Roman" panose="02020603050405020304" pitchFamily="18" charset="0"/>
                <a:cs typeface="Times New Roman" panose="02020603050405020304" pitchFamily="18" charset="0"/>
              </a:rPr>
              <a:t>Gmiterková</a:t>
            </a:r>
            <a:r>
              <a:rPr lang="cs-CZ" dirty="0">
                <a:solidFill>
                  <a:schemeClr val="tx2">
                    <a:lumMod val="75000"/>
                  </a:schemeClr>
                </a:solidFill>
                <a:latin typeface="Times New Roman" panose="02020603050405020304" pitchFamily="18" charset="0"/>
                <a:cs typeface="Times New Roman" panose="02020603050405020304" pitchFamily="18" charset="0"/>
              </a:rPr>
              <a:t>, Ph.D. </a:t>
            </a:r>
          </a:p>
          <a:p>
            <a:r>
              <a:rPr lang="cs-CZ" dirty="0">
                <a:solidFill>
                  <a:schemeClr val="tx2">
                    <a:lumMod val="75000"/>
                  </a:schemeClr>
                </a:solidFill>
                <a:latin typeface="Times New Roman" panose="02020603050405020304" pitchFamily="18" charset="0"/>
                <a:cs typeface="Times New Roman" panose="02020603050405020304" pitchFamily="18" charset="0"/>
              </a:rPr>
              <a:t>21. 10. 2020</a:t>
            </a:r>
          </a:p>
        </p:txBody>
      </p:sp>
    </p:spTree>
    <p:extLst>
      <p:ext uri="{BB962C8B-B14F-4D97-AF65-F5344CB8AC3E}">
        <p14:creationId xmlns:p14="http://schemas.microsoft.com/office/powerpoint/2010/main" val="144065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CA91CF-1248-104B-AD78-3D0B5B01433E}"/>
              </a:ext>
            </a:extLst>
          </p:cNvPr>
          <p:cNvSpPr>
            <a:spLocks noGrp="1"/>
          </p:cNvSpPr>
          <p:nvPr>
            <p:ph type="title"/>
          </p:nvPr>
        </p:nvSpPr>
        <p:spPr/>
        <p:txBody>
          <a:bodyPr/>
          <a:lstStyle/>
          <a:p>
            <a:pPr algn="ctr"/>
            <a:r>
              <a:rPr lang="cs-CZ" b="1" dirty="0">
                <a:latin typeface="Times New Roman" panose="02020603050405020304" pitchFamily="18" charset="0"/>
                <a:cs typeface="Times New Roman" panose="02020603050405020304" pitchFamily="18" charset="0"/>
              </a:rPr>
              <a:t>Parafráze – správné užití v textu</a:t>
            </a:r>
          </a:p>
        </p:txBody>
      </p:sp>
      <p:sp>
        <p:nvSpPr>
          <p:cNvPr id="3" name="Zástupný obsah 2">
            <a:extLst>
              <a:ext uri="{FF2B5EF4-FFF2-40B4-BE49-F238E27FC236}">
                <a16:creationId xmlns:a16="http://schemas.microsoft.com/office/drawing/2014/main" id="{0F3D1545-5C96-AE4C-9626-5DFA037FB369}"/>
              </a:ext>
            </a:extLst>
          </p:cNvPr>
          <p:cNvSpPr>
            <a:spLocks noGrp="1"/>
          </p:cNvSpPr>
          <p:nvPr>
            <p:ph idx="1"/>
          </p:nvPr>
        </p:nvSpPr>
        <p:spPr>
          <a:xfrm>
            <a:off x="2258458" y="2133600"/>
            <a:ext cx="9246154" cy="3777622"/>
          </a:xfrm>
        </p:spPr>
        <p:txBody>
          <a:bodyPr>
            <a:normAutofit lnSpcReduction="10000"/>
          </a:bodyPr>
          <a:lstStyle/>
          <a:p>
            <a:pPr algn="just"/>
            <a:r>
              <a:rPr lang="cs-CZ" dirty="0">
                <a:latin typeface="Times New Roman" panose="02020603050405020304" pitchFamily="18" charset="0"/>
                <a:cs typeface="Times New Roman" panose="02020603050405020304" pitchFamily="18" charset="0"/>
              </a:rPr>
              <a:t>„Na rozdíl od výrobních skupin vykazovaly tvůrčí kolektivy poměrně malou stabilitu: jejich vedení i personální složení se v následujících třech letech jejich existence měnilo, k první řadě kolektivů přibyla během roku ještě řada dalších, ty ovšem plnily pouze doplňkové funkce a brzy opět zanikly nebo působily jen v krajích. Roku 1950 prošly tvůrčí kolektivy dalšími organizačními a personálními změnami, v jejichž důsledku se jich ustavilo celkem jedenáct.“ </a:t>
            </a:r>
            <a:br>
              <a:rPr lang="cs-CZ" dirty="0">
                <a:latin typeface="Times New Roman" panose="02020603050405020304" pitchFamily="18" charset="0"/>
                <a:cs typeface="Times New Roman" panose="02020603050405020304" pitchFamily="18" charset="0"/>
              </a:rPr>
            </a:br>
            <a:endParaRPr lang="cs-CZ" dirty="0">
              <a:latin typeface="Times New Roman" panose="02020603050405020304" pitchFamily="18" charset="0"/>
              <a:cs typeface="Times New Roman" panose="02020603050405020304" pitchFamily="18" charset="0"/>
            </a:endParaRPr>
          </a:p>
          <a:p>
            <a:pPr algn="just"/>
            <a:r>
              <a:rPr lang="cs-CZ" dirty="0">
                <a:latin typeface="Times New Roman" panose="02020603050405020304" pitchFamily="18" charset="0"/>
                <a:cs typeface="Times New Roman" panose="02020603050405020304" pitchFamily="18" charset="0"/>
              </a:rPr>
              <a:t>Jak ve své monografii </a:t>
            </a:r>
            <a:r>
              <a:rPr lang="cs-CZ" i="1" dirty="0">
                <a:latin typeface="Times New Roman" panose="02020603050405020304" pitchFamily="18" charset="0"/>
                <a:cs typeface="Times New Roman" panose="02020603050405020304" pitchFamily="18" charset="0"/>
              </a:rPr>
              <a:t>Továrna Barrandov </a:t>
            </a:r>
            <a:r>
              <a:rPr lang="cs-CZ" dirty="0">
                <a:latin typeface="Times New Roman" panose="02020603050405020304" pitchFamily="18" charset="0"/>
                <a:cs typeface="Times New Roman" panose="02020603050405020304" pitchFamily="18" charset="0"/>
              </a:rPr>
              <a:t>píše Petr </a:t>
            </a:r>
            <a:r>
              <a:rPr lang="cs-CZ" dirty="0" err="1">
                <a:latin typeface="Times New Roman" panose="02020603050405020304" pitchFamily="18" charset="0"/>
                <a:cs typeface="Times New Roman" panose="02020603050405020304" pitchFamily="18" charset="0"/>
              </a:rPr>
              <a:t>Szczepanik</a:t>
            </a:r>
            <a:r>
              <a:rPr lang="cs-CZ" dirty="0">
                <a:latin typeface="Times New Roman" panose="02020603050405020304" pitchFamily="18" charset="0"/>
                <a:cs typeface="Times New Roman" panose="02020603050405020304" pitchFamily="18" charset="0"/>
              </a:rPr>
              <a:t>, oproti předchozímu uspořádání trpěly tvůrčí kolektivy fluktuací členů i vedoucích pracovníků.</a:t>
            </a:r>
            <a:r>
              <a:rPr lang="cs-CZ" baseline="30000" dirty="0">
                <a:latin typeface="Times New Roman" panose="02020603050405020304" pitchFamily="18" charset="0"/>
                <a:cs typeface="Times New Roman" panose="02020603050405020304" pitchFamily="18" charset="0"/>
              </a:rPr>
              <a:t>1</a:t>
            </a:r>
            <a:r>
              <a:rPr lang="cs-CZ" dirty="0">
                <a:latin typeface="Times New Roman" panose="02020603050405020304" pitchFamily="18" charset="0"/>
                <a:cs typeface="Times New Roman" panose="02020603050405020304" pitchFamily="18" charset="0"/>
              </a:rPr>
              <a:t> Šlo o nestabilní uskupení, které provázely četné reorganizace a jejichž počet se ustálil až zkraje další dekády. Jasno nevládlo ani stran jejich pravomocí či působnosti.</a:t>
            </a:r>
            <a:r>
              <a:rPr lang="cs-CZ" baseline="30000" dirty="0">
                <a:latin typeface="Times New Roman" panose="02020603050405020304" pitchFamily="18" charset="0"/>
                <a:cs typeface="Times New Roman" panose="02020603050405020304" pitchFamily="18" charset="0"/>
              </a:rPr>
              <a:t>2</a:t>
            </a:r>
          </a:p>
          <a:p>
            <a:pPr marL="0" indent="0" algn="just">
              <a:buNone/>
            </a:pPr>
            <a:r>
              <a:rPr lang="cs-CZ" baseline="30000" dirty="0">
                <a:latin typeface="Times New Roman" panose="02020603050405020304" pitchFamily="18" charset="0"/>
                <a:cs typeface="Times New Roman" panose="02020603050405020304" pitchFamily="18" charset="0"/>
              </a:rPr>
              <a:t>______________________________________________________________________________________________________________________</a:t>
            </a:r>
          </a:p>
          <a:p>
            <a:pPr marL="0" indent="0" algn="just">
              <a:buNone/>
            </a:pPr>
            <a:r>
              <a:rPr lang="cs-CZ" baseline="30000" dirty="0">
                <a:latin typeface="Times New Roman" panose="02020603050405020304" pitchFamily="18" charset="0"/>
                <a:cs typeface="Times New Roman" panose="02020603050405020304" pitchFamily="18" charset="0"/>
              </a:rPr>
              <a:t>1 </a:t>
            </a:r>
            <a:r>
              <a:rPr lang="cs-CZ" sz="1600" dirty="0">
                <a:latin typeface="Times New Roman" panose="02020603050405020304" pitchFamily="18" charset="0"/>
                <a:cs typeface="Times New Roman" panose="02020603050405020304" pitchFamily="18" charset="0"/>
              </a:rPr>
              <a:t>SZCZEPANIK, Petr. </a:t>
            </a:r>
            <a:r>
              <a:rPr lang="cs-CZ" sz="1600" i="1" dirty="0">
                <a:latin typeface="Times New Roman" panose="02020603050405020304" pitchFamily="18" charset="0"/>
                <a:cs typeface="Times New Roman" panose="02020603050405020304" pitchFamily="18" charset="0"/>
              </a:rPr>
              <a:t>Továrna Barrandov. Svět filmařů a politická moc 1945</a:t>
            </a:r>
            <a:r>
              <a:rPr lang="cs-CZ" sz="1600" dirty="0">
                <a:latin typeface="Times New Roman" panose="02020603050405020304" pitchFamily="18" charset="0"/>
                <a:cs typeface="Times New Roman" panose="02020603050405020304" pitchFamily="18" charset="0"/>
              </a:rPr>
              <a:t>–</a:t>
            </a:r>
            <a:r>
              <a:rPr lang="cs-CZ" sz="1600" i="1" dirty="0">
                <a:latin typeface="Times New Roman" panose="02020603050405020304" pitchFamily="18" charset="0"/>
                <a:cs typeface="Times New Roman" panose="02020603050405020304" pitchFamily="18" charset="0"/>
              </a:rPr>
              <a:t>1970</a:t>
            </a:r>
            <a:r>
              <a:rPr lang="cs-CZ" sz="1600" dirty="0">
                <a:latin typeface="Times New Roman" panose="02020603050405020304" pitchFamily="18" charset="0"/>
                <a:cs typeface="Times New Roman" panose="02020603050405020304" pitchFamily="18" charset="0"/>
              </a:rPr>
              <a:t>. Praha: NFA, 2016, s. 80.</a:t>
            </a:r>
          </a:p>
          <a:p>
            <a:pPr marL="0" indent="0" algn="just">
              <a:buNone/>
            </a:pPr>
            <a:r>
              <a:rPr lang="cs-CZ" sz="1600" baseline="30000" dirty="0">
                <a:latin typeface="Times New Roman" panose="02020603050405020304" pitchFamily="18" charset="0"/>
                <a:cs typeface="Times New Roman" panose="02020603050405020304" pitchFamily="18" charset="0"/>
              </a:rPr>
              <a:t>2 </a:t>
            </a:r>
            <a:r>
              <a:rPr lang="cs-CZ" sz="1600" dirty="0">
                <a:latin typeface="Times New Roman" panose="02020603050405020304" pitchFamily="18" charset="0"/>
                <a:cs typeface="Times New Roman" panose="02020603050405020304" pitchFamily="18" charset="0"/>
              </a:rPr>
              <a:t>Tamtéž, s. 80.  </a:t>
            </a:r>
          </a:p>
          <a:p>
            <a:endParaRPr lang="cs-CZ" dirty="0"/>
          </a:p>
        </p:txBody>
      </p:sp>
    </p:spTree>
    <p:extLst>
      <p:ext uri="{BB962C8B-B14F-4D97-AF65-F5344CB8AC3E}">
        <p14:creationId xmlns:p14="http://schemas.microsoft.com/office/powerpoint/2010/main" val="1213344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dissolve">
                                      <p:cBhvr>
                                        <p:cTn id="10" dur="500"/>
                                        <p:tgtEl>
                                          <p:spTgt spid="3">
                                            <p:txEl>
                                              <p:pRg st="2" end="2"/>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dissolve">
                                      <p:cBhvr>
                                        <p:cTn id="13" dur="500"/>
                                        <p:tgtEl>
                                          <p:spTgt spid="3">
                                            <p:txEl>
                                              <p:pRg st="3" end="3"/>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dissolve">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22" name="Rectangle 11">
            <a:extLst>
              <a:ext uri="{FF2B5EF4-FFF2-40B4-BE49-F238E27FC236}">
                <a16:creationId xmlns:a16="http://schemas.microsoft.com/office/drawing/2014/main" id="{51C6D932-DFF5-4EAB-9FB1-5073B33058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8574" y="3962"/>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ázek 4" descr="Obsah obrázku snímek obrazovky, text&#10;&#10;Popis byl vytvořen automaticky">
            <a:extLst>
              <a:ext uri="{FF2B5EF4-FFF2-40B4-BE49-F238E27FC236}">
                <a16:creationId xmlns:a16="http://schemas.microsoft.com/office/drawing/2014/main" id="{67FAE6D9-2C1F-D243-977C-E2BDDC296BBC}"/>
              </a:ext>
            </a:extLst>
          </p:cNvPr>
          <p:cNvPicPr>
            <a:picLocks noChangeAspect="1"/>
          </p:cNvPicPr>
          <p:nvPr/>
        </p:nvPicPr>
        <p:blipFill>
          <a:blip r:embed="rId2"/>
          <a:stretch>
            <a:fillRect/>
          </a:stretch>
        </p:blipFill>
        <p:spPr>
          <a:xfrm>
            <a:off x="643467" y="1847658"/>
            <a:ext cx="5303959" cy="2837617"/>
          </a:xfrm>
          <a:prstGeom prst="rect">
            <a:avLst/>
          </a:prstGeom>
          <a:ln w="127000" cap="sq">
            <a:solidFill>
              <a:srgbClr val="FFFFFF"/>
            </a:solidFill>
            <a:miter lim="800000"/>
          </a:ln>
        </p:spPr>
      </p:pic>
      <p:pic>
        <p:nvPicPr>
          <p:cNvPr id="7" name="Obrázek 6" descr="Obsah obrázku noviny, text&#10;&#10;Popis byl vytvořen automaticky">
            <a:extLst>
              <a:ext uri="{FF2B5EF4-FFF2-40B4-BE49-F238E27FC236}">
                <a16:creationId xmlns:a16="http://schemas.microsoft.com/office/drawing/2014/main" id="{1C34C7D4-BE4B-1B42-82A0-CD2CF70813F2}"/>
              </a:ext>
            </a:extLst>
          </p:cNvPr>
          <p:cNvPicPr>
            <a:picLocks noChangeAspect="1"/>
          </p:cNvPicPr>
          <p:nvPr/>
        </p:nvPicPr>
        <p:blipFill>
          <a:blip r:embed="rId3"/>
          <a:stretch>
            <a:fillRect/>
          </a:stretch>
        </p:blipFill>
        <p:spPr>
          <a:xfrm>
            <a:off x="6256866" y="1973627"/>
            <a:ext cx="5303959" cy="2585679"/>
          </a:xfrm>
          <a:prstGeom prst="rect">
            <a:avLst/>
          </a:prstGeom>
          <a:ln w="127000" cap="sq">
            <a:solidFill>
              <a:srgbClr val="FFFFFF"/>
            </a:solidFill>
            <a:miter lim="800000"/>
          </a:ln>
        </p:spPr>
      </p:pic>
    </p:spTree>
    <p:extLst>
      <p:ext uri="{BB962C8B-B14F-4D97-AF65-F5344CB8AC3E}">
        <p14:creationId xmlns:p14="http://schemas.microsoft.com/office/powerpoint/2010/main" val="3333644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6" name="Rectangle 11">
            <a:extLst>
              <a:ext uri="{FF2B5EF4-FFF2-40B4-BE49-F238E27FC236}">
                <a16:creationId xmlns:a16="http://schemas.microsoft.com/office/drawing/2014/main" id="{51C6D932-DFF5-4EAB-9FB1-5073B33058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8574" y="3962"/>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ázek 4">
            <a:extLst>
              <a:ext uri="{FF2B5EF4-FFF2-40B4-BE49-F238E27FC236}">
                <a16:creationId xmlns:a16="http://schemas.microsoft.com/office/drawing/2014/main" id="{A4F4F2B4-8A3E-CF47-A5D4-2EF70491FF27}"/>
              </a:ext>
            </a:extLst>
          </p:cNvPr>
          <p:cNvPicPr>
            <a:picLocks noChangeAspect="1"/>
          </p:cNvPicPr>
          <p:nvPr/>
        </p:nvPicPr>
        <p:blipFill>
          <a:blip r:embed="rId2"/>
          <a:stretch>
            <a:fillRect/>
          </a:stretch>
        </p:blipFill>
        <p:spPr>
          <a:xfrm>
            <a:off x="643467" y="2218935"/>
            <a:ext cx="5303959" cy="2095063"/>
          </a:xfrm>
          <a:prstGeom prst="rect">
            <a:avLst/>
          </a:prstGeom>
          <a:ln w="127000" cap="sq">
            <a:solidFill>
              <a:srgbClr val="FFFFFF"/>
            </a:solidFill>
            <a:miter lim="800000"/>
          </a:ln>
        </p:spPr>
      </p:pic>
      <p:pic>
        <p:nvPicPr>
          <p:cNvPr id="7" name="Obrázek 6">
            <a:extLst>
              <a:ext uri="{FF2B5EF4-FFF2-40B4-BE49-F238E27FC236}">
                <a16:creationId xmlns:a16="http://schemas.microsoft.com/office/drawing/2014/main" id="{267D913E-C09C-A64A-974F-B5606FA6D12F}"/>
              </a:ext>
            </a:extLst>
          </p:cNvPr>
          <p:cNvPicPr>
            <a:picLocks noChangeAspect="1"/>
          </p:cNvPicPr>
          <p:nvPr/>
        </p:nvPicPr>
        <p:blipFill>
          <a:blip r:embed="rId3"/>
          <a:stretch>
            <a:fillRect/>
          </a:stretch>
        </p:blipFill>
        <p:spPr>
          <a:xfrm>
            <a:off x="6256866" y="2775850"/>
            <a:ext cx="5303959" cy="981232"/>
          </a:xfrm>
          <a:prstGeom prst="rect">
            <a:avLst/>
          </a:prstGeom>
          <a:ln w="127000" cap="sq">
            <a:solidFill>
              <a:srgbClr val="FFFFFF"/>
            </a:solidFill>
            <a:miter lim="800000"/>
          </a:ln>
        </p:spPr>
      </p:pic>
    </p:spTree>
    <p:extLst>
      <p:ext uri="{BB962C8B-B14F-4D97-AF65-F5344CB8AC3E}">
        <p14:creationId xmlns:p14="http://schemas.microsoft.com/office/powerpoint/2010/main" val="2051859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51C6D932-DFF5-4EAB-9FB1-5073B33058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8574" y="3962"/>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Obrázek 2">
            <a:extLst>
              <a:ext uri="{FF2B5EF4-FFF2-40B4-BE49-F238E27FC236}">
                <a16:creationId xmlns:a16="http://schemas.microsoft.com/office/drawing/2014/main" id="{860ECC06-D387-FB4C-9F42-410828EB502B}"/>
              </a:ext>
            </a:extLst>
          </p:cNvPr>
          <p:cNvPicPr>
            <a:picLocks noChangeAspect="1"/>
          </p:cNvPicPr>
          <p:nvPr/>
        </p:nvPicPr>
        <p:blipFill>
          <a:blip r:embed="rId2"/>
          <a:stretch>
            <a:fillRect/>
          </a:stretch>
        </p:blipFill>
        <p:spPr>
          <a:xfrm>
            <a:off x="643467" y="1589090"/>
            <a:ext cx="5303959" cy="3354753"/>
          </a:xfrm>
          <a:prstGeom prst="rect">
            <a:avLst/>
          </a:prstGeom>
          <a:ln w="127000" cap="sq">
            <a:solidFill>
              <a:srgbClr val="FFFFFF"/>
            </a:solidFill>
            <a:miter lim="800000"/>
          </a:ln>
        </p:spPr>
      </p:pic>
      <p:pic>
        <p:nvPicPr>
          <p:cNvPr id="5" name="Obrázek 4">
            <a:extLst>
              <a:ext uri="{FF2B5EF4-FFF2-40B4-BE49-F238E27FC236}">
                <a16:creationId xmlns:a16="http://schemas.microsoft.com/office/drawing/2014/main" id="{586750BC-2A93-204E-B1EE-85342FFF1192}"/>
              </a:ext>
            </a:extLst>
          </p:cNvPr>
          <p:cNvPicPr>
            <a:picLocks noChangeAspect="1"/>
          </p:cNvPicPr>
          <p:nvPr/>
        </p:nvPicPr>
        <p:blipFill>
          <a:blip r:embed="rId3"/>
          <a:stretch>
            <a:fillRect/>
          </a:stretch>
        </p:blipFill>
        <p:spPr>
          <a:xfrm>
            <a:off x="6256866" y="2683031"/>
            <a:ext cx="5303959" cy="1166870"/>
          </a:xfrm>
          <a:prstGeom prst="rect">
            <a:avLst/>
          </a:prstGeom>
          <a:ln w="127000" cap="sq">
            <a:solidFill>
              <a:srgbClr val="FFFFFF"/>
            </a:solidFill>
            <a:miter lim="800000"/>
          </a:ln>
        </p:spPr>
      </p:pic>
    </p:spTree>
    <p:extLst>
      <p:ext uri="{BB962C8B-B14F-4D97-AF65-F5344CB8AC3E}">
        <p14:creationId xmlns:p14="http://schemas.microsoft.com/office/powerpoint/2010/main" val="2165808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520B72-94C4-4ABB-AC64-A3382705B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A64CBFD-D6E8-4E6A-8F66-1948BED331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Obrázek 2" descr="Obsah obrázku snímek obrazovky, interiér&#10;&#10;Popis byl vytvořen automaticky">
            <a:extLst>
              <a:ext uri="{FF2B5EF4-FFF2-40B4-BE49-F238E27FC236}">
                <a16:creationId xmlns:a16="http://schemas.microsoft.com/office/drawing/2014/main" id="{9E839FD0-9EB1-604E-A14A-F7610F6FE547}"/>
              </a:ext>
            </a:extLst>
          </p:cNvPr>
          <p:cNvPicPr>
            <a:picLocks noChangeAspect="1"/>
          </p:cNvPicPr>
          <p:nvPr/>
        </p:nvPicPr>
        <p:blipFill>
          <a:blip r:embed="rId2"/>
          <a:stretch>
            <a:fillRect/>
          </a:stretch>
        </p:blipFill>
        <p:spPr>
          <a:xfrm>
            <a:off x="961376" y="643467"/>
            <a:ext cx="10269247" cy="5571066"/>
          </a:xfrm>
          <a:prstGeom prst="rect">
            <a:avLst/>
          </a:prstGeom>
        </p:spPr>
      </p:pic>
    </p:spTree>
    <p:extLst>
      <p:ext uri="{BB962C8B-B14F-4D97-AF65-F5344CB8AC3E}">
        <p14:creationId xmlns:p14="http://schemas.microsoft.com/office/powerpoint/2010/main" val="1003605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898DB48-136A-4A3A-9ADF-9563220C45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42BCD2-34D4-487C-BB88-697F103D6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Obrázek 2" descr="Obsah obrázku text&#10;&#10;Popis byl vytvořen automaticky">
            <a:extLst>
              <a:ext uri="{FF2B5EF4-FFF2-40B4-BE49-F238E27FC236}">
                <a16:creationId xmlns:a16="http://schemas.microsoft.com/office/drawing/2014/main" id="{EE5C29C3-E363-3B40-B680-47D7D901EC26}"/>
              </a:ext>
            </a:extLst>
          </p:cNvPr>
          <p:cNvPicPr>
            <a:picLocks noChangeAspect="1"/>
          </p:cNvPicPr>
          <p:nvPr/>
        </p:nvPicPr>
        <p:blipFill>
          <a:blip r:embed="rId2"/>
          <a:stretch>
            <a:fillRect/>
          </a:stretch>
        </p:blipFill>
        <p:spPr>
          <a:xfrm>
            <a:off x="798745" y="2204740"/>
            <a:ext cx="4814655" cy="2443437"/>
          </a:xfrm>
          <a:prstGeom prst="rect">
            <a:avLst/>
          </a:prstGeom>
        </p:spPr>
      </p:pic>
      <p:sp>
        <p:nvSpPr>
          <p:cNvPr id="14" name="Rectangle 13">
            <a:extLst>
              <a:ext uri="{FF2B5EF4-FFF2-40B4-BE49-F238E27FC236}">
                <a16:creationId xmlns:a16="http://schemas.microsoft.com/office/drawing/2014/main" id="{0BB54318-AD96-47DA-B7AE-9F3ACCC3D0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1"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ázek 4" descr="Obsah obrázku snímek obrazovky&#10;&#10;Popis byl vytvořen automaticky">
            <a:extLst>
              <a:ext uri="{FF2B5EF4-FFF2-40B4-BE49-F238E27FC236}">
                <a16:creationId xmlns:a16="http://schemas.microsoft.com/office/drawing/2014/main" id="{6DC9D738-56F3-6A42-B47F-5683F258DCD0}"/>
              </a:ext>
            </a:extLst>
          </p:cNvPr>
          <p:cNvPicPr>
            <a:picLocks noChangeAspect="1"/>
          </p:cNvPicPr>
          <p:nvPr/>
        </p:nvPicPr>
        <p:blipFill>
          <a:blip r:embed="rId3"/>
          <a:stretch>
            <a:fillRect/>
          </a:stretch>
        </p:blipFill>
        <p:spPr>
          <a:xfrm>
            <a:off x="6584187" y="2019808"/>
            <a:ext cx="4809065" cy="2813302"/>
          </a:xfrm>
          <a:prstGeom prst="rect">
            <a:avLst/>
          </a:prstGeom>
        </p:spPr>
      </p:pic>
    </p:spTree>
    <p:extLst>
      <p:ext uri="{BB962C8B-B14F-4D97-AF65-F5344CB8AC3E}">
        <p14:creationId xmlns:p14="http://schemas.microsoft.com/office/powerpoint/2010/main" val="3690591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3C2D7E-3F2E-404E-9B30-CB12DC972D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1F7FD00-BF97-4325-B7C2-E451F20840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Nadpis 1">
            <a:extLst>
              <a:ext uri="{FF2B5EF4-FFF2-40B4-BE49-F238E27FC236}">
                <a16:creationId xmlns:a16="http://schemas.microsoft.com/office/drawing/2014/main" id="{79040692-9E7A-6E48-9500-262FBFB38795}"/>
              </a:ext>
            </a:extLst>
          </p:cNvPr>
          <p:cNvSpPr>
            <a:spLocks noGrp="1"/>
          </p:cNvSpPr>
          <p:nvPr>
            <p:ph type="title"/>
          </p:nvPr>
        </p:nvSpPr>
        <p:spPr>
          <a:xfrm>
            <a:off x="1843391" y="624110"/>
            <a:ext cx="9383408" cy="1280890"/>
          </a:xfrm>
        </p:spPr>
        <p:txBody>
          <a:bodyPr>
            <a:normAutofit/>
          </a:bodyPr>
          <a:lstStyle/>
          <a:p>
            <a:r>
              <a:rPr lang="cs-CZ" b="1" dirty="0">
                <a:solidFill>
                  <a:srgbClr val="FFFFFF"/>
                </a:solidFill>
                <a:latin typeface="Times New Roman" panose="02020603050405020304" pitchFamily="18" charset="0"/>
                <a:cs typeface="Times New Roman" panose="02020603050405020304" pitchFamily="18" charset="0"/>
              </a:rPr>
              <a:t>Citace / Parafráze / Shrnutí</a:t>
            </a:r>
          </a:p>
        </p:txBody>
      </p:sp>
      <p:sp>
        <p:nvSpPr>
          <p:cNvPr id="12" name="Freeform 11">
            <a:extLst>
              <a:ext uri="{FF2B5EF4-FFF2-40B4-BE49-F238E27FC236}">
                <a16:creationId xmlns:a16="http://schemas.microsoft.com/office/drawing/2014/main" id="{179B5294-DA4E-4926-B14A-DD6E07A12F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3" name="Zástupný obsah 2">
            <a:extLst>
              <a:ext uri="{FF2B5EF4-FFF2-40B4-BE49-F238E27FC236}">
                <a16:creationId xmlns:a16="http://schemas.microsoft.com/office/drawing/2014/main" id="{971D589D-362A-EC41-81E1-655EFAE31F36}"/>
              </a:ext>
            </a:extLst>
          </p:cNvPr>
          <p:cNvSpPr>
            <a:spLocks noGrp="1"/>
          </p:cNvSpPr>
          <p:nvPr>
            <p:ph idx="1"/>
          </p:nvPr>
        </p:nvSpPr>
        <p:spPr>
          <a:xfrm>
            <a:off x="1843392" y="2623930"/>
            <a:ext cx="9383408" cy="3287292"/>
          </a:xfrm>
        </p:spPr>
        <p:txBody>
          <a:bodyPr>
            <a:normAutofit fontScale="85000" lnSpcReduction="10000"/>
          </a:bodyPr>
          <a:lstStyle/>
          <a:p>
            <a:r>
              <a:rPr lang="cs-CZ" b="1" dirty="0">
                <a:latin typeface="Times New Roman" panose="02020603050405020304" pitchFamily="18" charset="0"/>
                <a:cs typeface="Times New Roman" panose="02020603050405020304" pitchFamily="18" charset="0"/>
              </a:rPr>
              <a:t>Citace</a:t>
            </a:r>
            <a:r>
              <a:rPr lang="cs-CZ" dirty="0">
                <a:latin typeface="Times New Roman" panose="02020603050405020304" pitchFamily="18" charset="0"/>
                <a:cs typeface="Times New Roman" panose="02020603050405020304" pitchFamily="18" charset="0"/>
              </a:rPr>
              <a:t> – použijeme identická slova, která použil citovaný/á autor/</a:t>
            </a:r>
            <a:r>
              <a:rPr lang="cs-CZ" dirty="0" err="1">
                <a:latin typeface="Times New Roman" panose="02020603050405020304" pitchFamily="18" charset="0"/>
                <a:cs typeface="Times New Roman" panose="02020603050405020304" pitchFamily="18" charset="0"/>
              </a:rPr>
              <a:t>ka</a:t>
            </a:r>
            <a:r>
              <a:rPr lang="cs-CZ" dirty="0">
                <a:latin typeface="Times New Roman" panose="02020603050405020304" pitchFamily="18" charset="0"/>
                <a:cs typeface="Times New Roman" panose="02020603050405020304" pitchFamily="18" charset="0"/>
              </a:rPr>
              <a:t> ve svém pojednání a organicky je zakomponujete do vlastní věty s použitím všech uvozovacích postupů (jméno autora na počátku či v závěru věty, uvozovky, hranaté závorky v případě výpustek, dvojtečka v případě nenavazující věty vedlejší, bibliografický údaj v poznámce pod čarou).</a:t>
            </a:r>
          </a:p>
          <a:p>
            <a:r>
              <a:rPr lang="cs-CZ" b="1" dirty="0">
                <a:latin typeface="Times New Roman" panose="02020603050405020304" pitchFamily="18" charset="0"/>
                <a:cs typeface="Times New Roman" panose="02020603050405020304" pitchFamily="18" charset="0"/>
              </a:rPr>
              <a:t>Parafráze</a:t>
            </a:r>
            <a:r>
              <a:rPr lang="cs-CZ" dirty="0">
                <a:latin typeface="Times New Roman" panose="02020603050405020304" pitchFamily="18" charset="0"/>
                <a:cs typeface="Times New Roman" panose="02020603050405020304" pitchFamily="18" charset="0"/>
              </a:rPr>
              <a:t> – vyjadřujeme ideu autora vlastními slovy. Je potřeba minimalizovat užití původních výrazů citovaného autora/autorky! Je potřeba uvést: jméno autora/autorky v počátku nebo v závěru věty a bibliografický údaj v poznámce pod čarou</a:t>
            </a:r>
          </a:p>
          <a:p>
            <a:r>
              <a:rPr lang="cs-CZ" b="1" dirty="0">
                <a:latin typeface="Times New Roman" panose="02020603050405020304" pitchFamily="18" charset="0"/>
                <a:cs typeface="Times New Roman" panose="02020603050405020304" pitchFamily="18" charset="0"/>
              </a:rPr>
              <a:t>Shrnutí</a:t>
            </a:r>
            <a:r>
              <a:rPr lang="cs-CZ" dirty="0">
                <a:latin typeface="Times New Roman" panose="02020603050405020304" pitchFamily="18" charset="0"/>
                <a:cs typeface="Times New Roman" panose="02020603050405020304" pitchFamily="18" charset="0"/>
              </a:rPr>
              <a:t> – vyjadřujeme ideu autora/autorky vlastními slovy, přičemž původní rozsah krátíme a koncentrujeme (například vypouštíme detaily a konkrétní příklady). Je potřeba uvést: jméno autora/autorky v počátku nebo v závěru věty či odstavce a plný bibliografický údaj v poznámce pod čarou. </a:t>
            </a:r>
          </a:p>
          <a:p>
            <a:r>
              <a:rPr lang="cs-CZ" b="1" dirty="0">
                <a:latin typeface="Times New Roman" panose="02020603050405020304" pitchFamily="18" charset="0"/>
                <a:cs typeface="Times New Roman" panose="02020603050405020304" pitchFamily="18" charset="0"/>
              </a:rPr>
              <a:t>AŤ UŽ ZVOLÍTE CITACI, PARAFRÁZI NEBO SHRNUTÍ, VŽDY MUSÍTE UVÁDĚT JMÉNO AUTORA A ZAPSAT PLNÝ BIBLIOGRAFICKÝ ODKAZ V POZNÁMCE POD ČAROU!!!</a:t>
            </a:r>
          </a:p>
          <a:p>
            <a:endParaRPr lang="cs-CZ" dirty="0">
              <a:latin typeface="Times New Roman" panose="02020603050405020304" pitchFamily="18" charset="0"/>
              <a:cs typeface="Times New Roman" panose="02020603050405020304" pitchFamily="18" charset="0"/>
            </a:endParaRPr>
          </a:p>
        </p:txBody>
      </p:sp>
      <p:pic>
        <p:nvPicPr>
          <p:cNvPr id="9" name="Obrázek 8">
            <a:extLst>
              <a:ext uri="{FF2B5EF4-FFF2-40B4-BE49-F238E27FC236}">
                <a16:creationId xmlns:a16="http://schemas.microsoft.com/office/drawing/2014/main" id="{A842424D-298F-2046-B1A9-43E64D12BD47}"/>
              </a:ext>
            </a:extLst>
          </p:cNvPr>
          <p:cNvPicPr>
            <a:picLocks noChangeAspect="1"/>
          </p:cNvPicPr>
          <p:nvPr/>
        </p:nvPicPr>
        <p:blipFill>
          <a:blip r:embed="rId2"/>
          <a:stretch>
            <a:fillRect/>
          </a:stretch>
        </p:blipFill>
        <p:spPr>
          <a:xfrm>
            <a:off x="7524163" y="75529"/>
            <a:ext cx="4531043" cy="2537384"/>
          </a:xfrm>
          <a:prstGeom prst="rect">
            <a:avLst/>
          </a:prstGeom>
        </p:spPr>
      </p:pic>
    </p:spTree>
    <p:extLst>
      <p:ext uri="{BB962C8B-B14F-4D97-AF65-F5344CB8AC3E}">
        <p14:creationId xmlns:p14="http://schemas.microsoft.com/office/powerpoint/2010/main" val="3334566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25" name="Rectangle 7">
            <a:extLst>
              <a:ext uri="{FF2B5EF4-FFF2-40B4-BE49-F238E27FC236}">
                <a16:creationId xmlns:a16="http://schemas.microsoft.com/office/drawing/2014/main" id="{0A46F010-D160-4609-8979-FFD8C1EA6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A6016AB6-1115-0040-B265-A644FB4B7C06}"/>
              </a:ext>
            </a:extLst>
          </p:cNvPr>
          <p:cNvSpPr>
            <a:spLocks noGrp="1"/>
          </p:cNvSpPr>
          <p:nvPr>
            <p:ph type="title"/>
          </p:nvPr>
        </p:nvSpPr>
        <p:spPr>
          <a:xfrm>
            <a:off x="3373062" y="624110"/>
            <a:ext cx="8131550" cy="1280890"/>
          </a:xfrm>
        </p:spPr>
        <p:txBody>
          <a:bodyPr>
            <a:normAutofit/>
          </a:bodyPr>
          <a:lstStyle/>
          <a:p>
            <a:pPr algn="ctr"/>
            <a:r>
              <a:rPr lang="cs-CZ" b="1" dirty="0">
                <a:latin typeface="Times New Roman" panose="02020603050405020304" pitchFamily="18" charset="0"/>
                <a:cs typeface="Times New Roman" panose="02020603050405020304" pitchFamily="18" charset="0"/>
              </a:rPr>
              <a:t>Výchozí text a jeho překlad</a:t>
            </a:r>
          </a:p>
        </p:txBody>
      </p:sp>
      <p:sp>
        <p:nvSpPr>
          <p:cNvPr id="39" name="Rectangle 9">
            <a:extLst>
              <a:ext uri="{FF2B5EF4-FFF2-40B4-BE49-F238E27FC236}">
                <a16:creationId xmlns:a16="http://schemas.microsoft.com/office/drawing/2014/main" id="{81B8C4F6-C3AC-4C94-8EC7-E4F7B7E9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8515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11">
            <a:extLst>
              <a:ext uri="{FF2B5EF4-FFF2-40B4-BE49-F238E27FC236}">
                <a16:creationId xmlns:a16="http://schemas.microsoft.com/office/drawing/2014/main" id="{0B789310-9859-4942-98C8-3D2F12AAAE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tx2">
              <a:lumMod val="60000"/>
              <a:lumOff val="40000"/>
              <a:alpha val="40000"/>
            </a:schemeClr>
          </a:solidFill>
        </p:grpSpPr>
        <p:sp>
          <p:nvSpPr>
            <p:cNvPr id="13" name="Freeform 11">
              <a:extLst>
                <a:ext uri="{FF2B5EF4-FFF2-40B4-BE49-F238E27FC236}">
                  <a16:creationId xmlns:a16="http://schemas.microsoft.com/office/drawing/2014/main" id="{FE9E5460-2AA9-4786-B69C-23DBEF356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4" name="Freeform 12">
              <a:extLst>
                <a:ext uri="{FF2B5EF4-FFF2-40B4-BE49-F238E27FC236}">
                  <a16:creationId xmlns:a16="http://schemas.microsoft.com/office/drawing/2014/main" id="{E344A2AF-3860-4427-B13E-98021C17A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 name="Freeform 13">
              <a:extLst>
                <a:ext uri="{FF2B5EF4-FFF2-40B4-BE49-F238E27FC236}">
                  <a16:creationId xmlns:a16="http://schemas.microsoft.com/office/drawing/2014/main" id="{DDBDD44E-1DC0-48AB-8FEC-E098D9197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6" name="Freeform 14">
              <a:extLst>
                <a:ext uri="{FF2B5EF4-FFF2-40B4-BE49-F238E27FC236}">
                  <a16:creationId xmlns:a16="http://schemas.microsoft.com/office/drawing/2014/main" id="{3151FF3E-5E3F-4D82-A684-0003BACEA8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7" name="Freeform 15">
              <a:extLst>
                <a:ext uri="{FF2B5EF4-FFF2-40B4-BE49-F238E27FC236}">
                  <a16:creationId xmlns:a16="http://schemas.microsoft.com/office/drawing/2014/main" id="{C6CBF27E-7F0C-4489-95A7-82DE1C046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8" name="Freeform 16">
              <a:extLst>
                <a:ext uri="{FF2B5EF4-FFF2-40B4-BE49-F238E27FC236}">
                  <a16:creationId xmlns:a16="http://schemas.microsoft.com/office/drawing/2014/main" id="{233BE304-221E-425E-A484-4B2E5F405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9" name="Freeform 17">
              <a:extLst>
                <a:ext uri="{FF2B5EF4-FFF2-40B4-BE49-F238E27FC236}">
                  <a16:creationId xmlns:a16="http://schemas.microsoft.com/office/drawing/2014/main" id="{10D5734E-EAEA-4A08-86A9-39BD5563E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0" name="Freeform 18">
              <a:extLst>
                <a:ext uri="{FF2B5EF4-FFF2-40B4-BE49-F238E27FC236}">
                  <a16:creationId xmlns:a16="http://schemas.microsoft.com/office/drawing/2014/main" id="{4D47FE86-98D1-4E35-86E4-16E9A19A6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1" name="Freeform 19">
              <a:extLst>
                <a:ext uri="{FF2B5EF4-FFF2-40B4-BE49-F238E27FC236}">
                  <a16:creationId xmlns:a16="http://schemas.microsoft.com/office/drawing/2014/main" id="{F00661F9-B224-4DB1-8EFB-ABF9402BDE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2" name="Freeform 20">
              <a:extLst>
                <a:ext uri="{FF2B5EF4-FFF2-40B4-BE49-F238E27FC236}">
                  <a16:creationId xmlns:a16="http://schemas.microsoft.com/office/drawing/2014/main" id="{679DCB4E-8D36-4B7A-AF0C-8399F113AE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3" name="Freeform 21">
              <a:extLst>
                <a:ext uri="{FF2B5EF4-FFF2-40B4-BE49-F238E27FC236}">
                  <a16:creationId xmlns:a16="http://schemas.microsoft.com/office/drawing/2014/main" id="{4FAD51F6-D24C-4FD6-BEAE-41F0E5A825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4" name="Freeform 22">
              <a:extLst>
                <a:ext uri="{FF2B5EF4-FFF2-40B4-BE49-F238E27FC236}">
                  <a16:creationId xmlns:a16="http://schemas.microsoft.com/office/drawing/2014/main" id="{87AC773F-6D31-458A-9DD7-76566C8A9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6" name="Group 25">
            <a:extLst>
              <a:ext uri="{FF2B5EF4-FFF2-40B4-BE49-F238E27FC236}">
                <a16:creationId xmlns:a16="http://schemas.microsoft.com/office/drawing/2014/main" id="{6F1CEC7A-E419-4950-AA57-B00546C29C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tx2">
              <a:lumMod val="75000"/>
              <a:alpha val="70000"/>
            </a:schemeClr>
          </a:solidFill>
        </p:grpSpPr>
        <p:sp>
          <p:nvSpPr>
            <p:cNvPr id="27" name="Freeform 27">
              <a:extLst>
                <a:ext uri="{FF2B5EF4-FFF2-40B4-BE49-F238E27FC236}">
                  <a16:creationId xmlns:a16="http://schemas.microsoft.com/office/drawing/2014/main" id="{7AE7DCD1-5235-45E8-B229-15A3E3962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28" name="Freeform 28">
              <a:extLst>
                <a:ext uri="{FF2B5EF4-FFF2-40B4-BE49-F238E27FC236}">
                  <a16:creationId xmlns:a16="http://schemas.microsoft.com/office/drawing/2014/main" id="{C82E58C3-65A5-4079-BF94-E675AA410C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29" name="Freeform 29">
              <a:extLst>
                <a:ext uri="{FF2B5EF4-FFF2-40B4-BE49-F238E27FC236}">
                  <a16:creationId xmlns:a16="http://schemas.microsoft.com/office/drawing/2014/main" id="{7AABE1FA-6DC8-4A47-AC5C-F05B9C111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0" name="Freeform 30">
              <a:extLst>
                <a:ext uri="{FF2B5EF4-FFF2-40B4-BE49-F238E27FC236}">
                  <a16:creationId xmlns:a16="http://schemas.microsoft.com/office/drawing/2014/main" id="{17BB7298-8900-4C67-B800-BD241F019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1" name="Freeform 31">
              <a:extLst>
                <a:ext uri="{FF2B5EF4-FFF2-40B4-BE49-F238E27FC236}">
                  <a16:creationId xmlns:a16="http://schemas.microsoft.com/office/drawing/2014/main" id="{EE3442F8-53C2-490C-94EF-E423ECB95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2" name="Freeform 32">
              <a:extLst>
                <a:ext uri="{FF2B5EF4-FFF2-40B4-BE49-F238E27FC236}">
                  <a16:creationId xmlns:a16="http://schemas.microsoft.com/office/drawing/2014/main" id="{3DBEA916-8B10-493A-8CBF-9B5FA2A4A0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3" name="Freeform 33">
              <a:extLst>
                <a:ext uri="{FF2B5EF4-FFF2-40B4-BE49-F238E27FC236}">
                  <a16:creationId xmlns:a16="http://schemas.microsoft.com/office/drawing/2014/main" id="{248DB27B-F9EA-4F81-A746-7D57B768E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4" name="Freeform 34">
              <a:extLst>
                <a:ext uri="{FF2B5EF4-FFF2-40B4-BE49-F238E27FC236}">
                  <a16:creationId xmlns:a16="http://schemas.microsoft.com/office/drawing/2014/main" id="{998E5C90-2A81-4013-AE09-2023B4407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5" name="Freeform 35">
              <a:extLst>
                <a:ext uri="{FF2B5EF4-FFF2-40B4-BE49-F238E27FC236}">
                  <a16:creationId xmlns:a16="http://schemas.microsoft.com/office/drawing/2014/main" id="{86A8318B-7607-4519-8EEB-C7DD509653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6" name="Freeform 36">
              <a:extLst>
                <a:ext uri="{FF2B5EF4-FFF2-40B4-BE49-F238E27FC236}">
                  <a16:creationId xmlns:a16="http://schemas.microsoft.com/office/drawing/2014/main" id="{5009FB1B-4865-45DB-8727-F012E3ACA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37" name="Freeform 37">
              <a:extLst>
                <a:ext uri="{FF2B5EF4-FFF2-40B4-BE49-F238E27FC236}">
                  <a16:creationId xmlns:a16="http://schemas.microsoft.com/office/drawing/2014/main" id="{5B209B64-3A98-4B1A-857A-2368AFED6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38" name="Freeform 38">
              <a:extLst>
                <a:ext uri="{FF2B5EF4-FFF2-40B4-BE49-F238E27FC236}">
                  <a16:creationId xmlns:a16="http://schemas.microsoft.com/office/drawing/2014/main" id="{EB3B5D03-7AE3-411C-A820-6844E7D0C6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0" name="Freeform 11">
            <a:extLst>
              <a:ext uri="{FF2B5EF4-FFF2-40B4-BE49-F238E27FC236}">
                <a16:creationId xmlns:a16="http://schemas.microsoft.com/office/drawing/2014/main" id="{91328346-8BAD-4616-B50B-5CFDA5648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411452"/>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3" name="Zástupný obsah 2">
            <a:extLst>
              <a:ext uri="{FF2B5EF4-FFF2-40B4-BE49-F238E27FC236}">
                <a16:creationId xmlns:a16="http://schemas.microsoft.com/office/drawing/2014/main" id="{905D6733-3057-AF49-AB51-5D3E4DE4B7C6}"/>
              </a:ext>
            </a:extLst>
          </p:cNvPr>
          <p:cNvSpPr>
            <a:spLocks noGrp="1"/>
          </p:cNvSpPr>
          <p:nvPr>
            <p:ph idx="1"/>
          </p:nvPr>
        </p:nvSpPr>
        <p:spPr>
          <a:xfrm>
            <a:off x="3373062" y="2133600"/>
            <a:ext cx="8131550" cy="3777622"/>
          </a:xfrm>
        </p:spPr>
        <p:txBody>
          <a:bodyPr>
            <a:normAutofit fontScale="85000" lnSpcReduction="10000"/>
          </a:bodyPr>
          <a:lstStyle/>
          <a:p>
            <a:pPr algn="just"/>
            <a:r>
              <a:rPr lang="en-US" dirty="0">
                <a:latin typeface="Times New Roman" panose="02020603050405020304" pitchFamily="18" charset="0"/>
                <a:cs typeface="Times New Roman" panose="02020603050405020304" pitchFamily="18" charset="0"/>
              </a:rPr>
              <a:t>„The importance of publicity is that, in its apparent or actual escape from the image that Hollywood is trying to promote, it seems more ‚authentic‘. It is thus often taken to give a privileged access to the real person of the star. It is also the place where one can read tensions between the star-as-person and her/his image, tensions which at another level become themselves crucial to the image (e.g. Marilyn Monroe’s attempts to be considered something other than a dumb blonde sex object, Robert Redford’s ,loner‘ shunning of the attention his star status attracts.“</a:t>
            </a:r>
            <a:endParaRPr lang="cs-CZ" dirty="0">
              <a:latin typeface="Times New Roman" panose="02020603050405020304" pitchFamily="18" charset="0"/>
              <a:cs typeface="Times New Roman" panose="02020603050405020304" pitchFamily="18" charset="0"/>
            </a:endParaRPr>
          </a:p>
          <a:p>
            <a:pPr algn="just"/>
            <a:r>
              <a:rPr lang="cs-CZ" dirty="0">
                <a:latin typeface="Times New Roman" panose="02020603050405020304" pitchFamily="18" charset="0"/>
                <a:cs typeface="Times New Roman" panose="02020603050405020304" pitchFamily="18" charset="0"/>
              </a:rPr>
              <a:t>“Význam publicity spočívá ve zdánlivé či reálné snaze uniknout obrazu, který se Hollywood snaží propagovat, zdá se být ‚autentičtější‘. Často ji tudíž pokládáme za poskytovatele privilegovaného přístupu ke skutečné osobnosti hvězdy. Je také místem, kde můžeme číst tenze panující mezi </a:t>
            </a:r>
            <a:r>
              <a:rPr lang="cs-CZ" dirty="0" err="1">
                <a:latin typeface="Times New Roman" panose="02020603050405020304" pitchFamily="18" charset="0"/>
                <a:cs typeface="Times New Roman" panose="02020603050405020304" pitchFamily="18" charset="0"/>
              </a:rPr>
              <a:t>hvězdou-jako-soukromou-osobou</a:t>
            </a:r>
            <a:r>
              <a:rPr lang="cs-CZ" dirty="0">
                <a:latin typeface="Times New Roman" panose="02020603050405020304" pitchFamily="18" charset="0"/>
                <a:cs typeface="Times New Roman" panose="02020603050405020304" pitchFamily="18" charset="0"/>
              </a:rPr>
              <a:t> a jeho či jejím obrazem; tenze, které se na jiné úrovni stávají pro obraz podstatné (např. snahy Marilyn </a:t>
            </a:r>
            <a:r>
              <a:rPr lang="cs-CZ" dirty="0" err="1">
                <a:latin typeface="Times New Roman" panose="02020603050405020304" pitchFamily="18" charset="0"/>
                <a:cs typeface="Times New Roman" panose="02020603050405020304" pitchFamily="18" charset="0"/>
              </a:rPr>
              <a:t>Monroe</a:t>
            </a:r>
            <a:r>
              <a:rPr lang="cs-CZ" dirty="0">
                <a:latin typeface="Times New Roman" panose="02020603050405020304" pitchFamily="18" charset="0"/>
                <a:cs typeface="Times New Roman" panose="02020603050405020304" pitchFamily="18" charset="0"/>
              </a:rPr>
              <a:t> nebýt považována jen za hloupý blond sexuální objekt, ,samotář‘ Robert </a:t>
            </a:r>
            <a:r>
              <a:rPr lang="cs-CZ" dirty="0" err="1">
                <a:latin typeface="Times New Roman" panose="02020603050405020304" pitchFamily="18" charset="0"/>
                <a:cs typeface="Times New Roman" panose="02020603050405020304" pitchFamily="18" charset="0"/>
              </a:rPr>
              <a:t>Redford</a:t>
            </a:r>
            <a:r>
              <a:rPr lang="cs-CZ" dirty="0">
                <a:latin typeface="Times New Roman" panose="02020603050405020304" pitchFamily="18" charset="0"/>
                <a:cs typeface="Times New Roman" panose="02020603050405020304" pitchFamily="18" charset="0"/>
              </a:rPr>
              <a:t> stranící se pozornosti, která jeho hvězdný status vzbuzuje).”</a:t>
            </a:r>
            <a:r>
              <a:rPr lang="cs-CZ" baseline="30000" dirty="0">
                <a:latin typeface="Times New Roman" panose="02020603050405020304" pitchFamily="18" charset="0"/>
                <a:cs typeface="Times New Roman" panose="02020603050405020304" pitchFamily="18" charset="0"/>
              </a:rPr>
              <a:t>1</a:t>
            </a:r>
          </a:p>
          <a:p>
            <a:pPr marL="0" indent="0" algn="just">
              <a:buNone/>
            </a:pPr>
            <a:r>
              <a:rPr lang="cs-CZ" dirty="0">
                <a:latin typeface="Times New Roman" panose="02020603050405020304" pitchFamily="18" charset="0"/>
                <a:cs typeface="Times New Roman" panose="02020603050405020304" pitchFamily="18" charset="0"/>
              </a:rPr>
              <a:t>___________________________________________________________________________________</a:t>
            </a:r>
          </a:p>
          <a:p>
            <a:pPr marL="0" indent="0" algn="just">
              <a:buNone/>
            </a:pPr>
            <a:r>
              <a:rPr lang="cs-CZ" baseline="30000" dirty="0">
                <a:latin typeface="Times New Roman" panose="02020603050405020304" pitchFamily="18" charset="0"/>
                <a:cs typeface="Times New Roman" panose="02020603050405020304" pitchFamily="18" charset="0"/>
              </a:rPr>
              <a:t>         1</a:t>
            </a:r>
            <a:r>
              <a:rPr lang="cs-CZ" dirty="0">
                <a:latin typeface="Times New Roman" panose="02020603050405020304" pitchFamily="18" charset="0"/>
                <a:cs typeface="Times New Roman" panose="02020603050405020304" pitchFamily="18" charset="0"/>
              </a:rPr>
              <a:t> </a:t>
            </a:r>
            <a:r>
              <a:rPr lang="en-US" sz="1500" dirty="0">
                <a:latin typeface="Times New Roman" panose="02020603050405020304" pitchFamily="18" charset="0"/>
                <a:cs typeface="Times New Roman" panose="02020603050405020304" pitchFamily="18" charset="0"/>
              </a:rPr>
              <a:t>DYER, Richard. </a:t>
            </a:r>
            <a:r>
              <a:rPr lang="en-US" sz="1500" i="1" dirty="0">
                <a:latin typeface="Times New Roman" panose="02020603050405020304" pitchFamily="18" charset="0"/>
                <a:cs typeface="Times New Roman" panose="02020603050405020304" pitchFamily="18" charset="0"/>
              </a:rPr>
              <a:t>Stars</a:t>
            </a:r>
            <a:r>
              <a:rPr lang="en-US" sz="1500" dirty="0">
                <a:latin typeface="Times New Roman" panose="02020603050405020304" pitchFamily="18" charset="0"/>
                <a:cs typeface="Times New Roman" panose="02020603050405020304" pitchFamily="18" charset="0"/>
              </a:rPr>
              <a:t>. London: BFI, 1998, s. 61. </a:t>
            </a:r>
            <a:r>
              <a:rPr lang="cs-CZ" sz="1500" dirty="0">
                <a:latin typeface="Times New Roman" panose="02020603050405020304" pitchFamily="18" charset="0"/>
                <a:cs typeface="Times New Roman" panose="02020603050405020304" pitchFamily="18" charset="0"/>
              </a:rPr>
              <a:t>(Přel. ŠG). </a:t>
            </a:r>
          </a:p>
          <a:p>
            <a:pPr algn="just"/>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2359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600002B-51F2-1B42-8BE4-D4980752711C}"/>
              </a:ext>
            </a:extLst>
          </p:cNvPr>
          <p:cNvSpPr>
            <a:spLocks noGrp="1"/>
          </p:cNvSpPr>
          <p:nvPr>
            <p:ph type="title"/>
          </p:nvPr>
        </p:nvSpPr>
        <p:spPr/>
        <p:txBody>
          <a:bodyPr/>
          <a:lstStyle/>
          <a:p>
            <a:pPr algn="ctr"/>
            <a:r>
              <a:rPr lang="cs-CZ" b="1" dirty="0">
                <a:latin typeface="Times New Roman" panose="02020603050405020304" pitchFamily="18" charset="0"/>
                <a:cs typeface="Times New Roman" panose="02020603050405020304" pitchFamily="18" charset="0"/>
              </a:rPr>
              <a:t>Citace – správné užití v textu</a:t>
            </a:r>
          </a:p>
        </p:txBody>
      </p:sp>
      <p:sp>
        <p:nvSpPr>
          <p:cNvPr id="3" name="Zástupný obsah 2">
            <a:extLst>
              <a:ext uri="{FF2B5EF4-FFF2-40B4-BE49-F238E27FC236}">
                <a16:creationId xmlns:a16="http://schemas.microsoft.com/office/drawing/2014/main" id="{21C548E3-2DF8-C443-81EF-AD93CC3078D1}"/>
              </a:ext>
            </a:extLst>
          </p:cNvPr>
          <p:cNvSpPr>
            <a:spLocks noGrp="1"/>
          </p:cNvSpPr>
          <p:nvPr>
            <p:ph idx="1"/>
          </p:nvPr>
        </p:nvSpPr>
        <p:spPr/>
        <p:txBody>
          <a:bodyPr/>
          <a:lstStyle/>
          <a:p>
            <a:pPr algn="just"/>
            <a:r>
              <a:rPr lang="cs-CZ" dirty="0">
                <a:latin typeface="Times New Roman" panose="02020603050405020304" pitchFamily="18" charset="0"/>
                <a:cs typeface="Times New Roman" panose="02020603050405020304" pitchFamily="18" charset="0"/>
              </a:rPr>
              <a:t>Na rozdíl od propagace, kterou kontroluje studio či samotná hvězda, publicita existuje primárně stranou těchto oficiálních míst. Podle Richarda </a:t>
            </a:r>
            <a:r>
              <a:rPr lang="cs-CZ" dirty="0" err="1">
                <a:latin typeface="Times New Roman" panose="02020603050405020304" pitchFamily="18" charset="0"/>
                <a:cs typeface="Times New Roman" panose="02020603050405020304" pitchFamily="18" charset="0"/>
              </a:rPr>
              <a:t>Dyera</a:t>
            </a:r>
            <a:r>
              <a:rPr lang="cs-CZ" dirty="0">
                <a:latin typeface="Times New Roman" panose="02020603050405020304" pitchFamily="18" charset="0"/>
                <a:cs typeface="Times New Roman" panose="02020603050405020304" pitchFamily="18" charset="0"/>
              </a:rPr>
              <a:t> „[…] ji tudíž pokládáme za poskytovatele privilegovaného přístupu ke skutečné osobnosti hvězdy.”</a:t>
            </a:r>
            <a:r>
              <a:rPr lang="cs-CZ" baseline="30000" dirty="0">
                <a:latin typeface="Times New Roman" panose="02020603050405020304" pitchFamily="18" charset="0"/>
                <a:cs typeface="Times New Roman" panose="02020603050405020304" pitchFamily="18" charset="0"/>
              </a:rPr>
              <a:t>1</a:t>
            </a:r>
            <a:r>
              <a:rPr lang="cs-CZ" dirty="0">
                <a:latin typeface="Times New Roman" panose="02020603050405020304" pitchFamily="18" charset="0"/>
                <a:cs typeface="Times New Roman" panose="02020603050405020304" pitchFamily="18" charset="0"/>
              </a:rPr>
              <a:t> Publicita se totiž opírá o neautorizované články a fotografie, skandály, diskusní příspěvky na sociálních sítích pod profily samotných celebrit i mimo ně, nebo specializované webové stránky či blogy zaměřené například na nahotu, sexuální obtěžování, zneužívání moci či zveřejňování neověřených informací, de facto klepů.</a:t>
            </a:r>
          </a:p>
          <a:p>
            <a:pPr marL="0" indent="0">
              <a:buNone/>
            </a:pPr>
            <a:r>
              <a:rPr lang="cs-CZ" dirty="0"/>
              <a:t>____________________________________________________________________________</a:t>
            </a:r>
          </a:p>
          <a:p>
            <a:pPr marL="0" indent="0">
              <a:buNone/>
            </a:pPr>
            <a:r>
              <a:rPr lang="cs-CZ" baseline="30000" dirty="0"/>
              <a:t>1</a:t>
            </a:r>
            <a:r>
              <a:rPr lang="cs-CZ" dirty="0"/>
              <a:t> </a:t>
            </a:r>
            <a:r>
              <a:rPr lang="en-US" sz="1600" dirty="0">
                <a:latin typeface="Times New Roman" panose="02020603050405020304" pitchFamily="18" charset="0"/>
                <a:cs typeface="Times New Roman" panose="02020603050405020304" pitchFamily="18" charset="0"/>
              </a:rPr>
              <a:t>DYER, Richard. </a:t>
            </a:r>
            <a:r>
              <a:rPr lang="en-US" sz="1600" i="1" dirty="0">
                <a:latin typeface="Times New Roman" panose="02020603050405020304" pitchFamily="18" charset="0"/>
                <a:cs typeface="Times New Roman" panose="02020603050405020304" pitchFamily="18" charset="0"/>
              </a:rPr>
              <a:t>Stars</a:t>
            </a:r>
            <a:r>
              <a:rPr lang="en-US" sz="1600" dirty="0">
                <a:latin typeface="Times New Roman" panose="02020603050405020304" pitchFamily="18" charset="0"/>
                <a:cs typeface="Times New Roman" panose="02020603050405020304" pitchFamily="18" charset="0"/>
              </a:rPr>
              <a:t>. London: BFI, 1998, s. 61. </a:t>
            </a:r>
            <a:r>
              <a:rPr lang="cs-CZ" sz="1600" dirty="0">
                <a:latin typeface="Times New Roman" panose="02020603050405020304" pitchFamily="18" charset="0"/>
                <a:cs typeface="Times New Roman" panose="02020603050405020304" pitchFamily="18" charset="0"/>
              </a:rPr>
              <a:t>(Přel. ŠG). </a:t>
            </a:r>
          </a:p>
          <a:p>
            <a:pPr marL="0" indent="0">
              <a:buNone/>
            </a:pPr>
            <a:endParaRPr lang="cs-CZ" baseline="30000" dirty="0"/>
          </a:p>
        </p:txBody>
      </p:sp>
    </p:spTree>
    <p:extLst>
      <p:ext uri="{BB962C8B-B14F-4D97-AF65-F5344CB8AC3E}">
        <p14:creationId xmlns:p14="http://schemas.microsoft.com/office/powerpoint/2010/main" val="1532056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4A55E9C-A24F-D446-A016-B721225FF9CF}"/>
              </a:ext>
            </a:extLst>
          </p:cNvPr>
          <p:cNvSpPr>
            <a:spLocks noGrp="1"/>
          </p:cNvSpPr>
          <p:nvPr>
            <p:ph type="title"/>
          </p:nvPr>
        </p:nvSpPr>
        <p:spPr/>
        <p:txBody>
          <a:bodyPr/>
          <a:lstStyle/>
          <a:p>
            <a:pPr algn="ctr"/>
            <a:r>
              <a:rPr lang="cs-CZ" b="1" dirty="0">
                <a:latin typeface="Times New Roman" panose="02020603050405020304" pitchFamily="18" charset="0"/>
                <a:cs typeface="Times New Roman" panose="02020603050405020304" pitchFamily="18" charset="0"/>
              </a:rPr>
              <a:t>Shrnutí – správné užití v textu</a:t>
            </a:r>
          </a:p>
        </p:txBody>
      </p:sp>
      <p:sp>
        <p:nvSpPr>
          <p:cNvPr id="3" name="Zástupný obsah 2">
            <a:extLst>
              <a:ext uri="{FF2B5EF4-FFF2-40B4-BE49-F238E27FC236}">
                <a16:creationId xmlns:a16="http://schemas.microsoft.com/office/drawing/2014/main" id="{691C37E4-9EE1-A047-A6AF-FE89BD184017}"/>
              </a:ext>
            </a:extLst>
          </p:cNvPr>
          <p:cNvSpPr>
            <a:spLocks noGrp="1"/>
          </p:cNvSpPr>
          <p:nvPr>
            <p:ph idx="1"/>
          </p:nvPr>
        </p:nvSpPr>
        <p:spPr/>
        <p:txBody>
          <a:bodyPr/>
          <a:lstStyle/>
          <a:p>
            <a:pPr algn="just"/>
            <a:r>
              <a:rPr lang="cs-CZ" sz="2000" dirty="0">
                <a:latin typeface="Times New Roman" panose="02020603050405020304" pitchFamily="18" charset="0"/>
                <a:cs typeface="Times New Roman" panose="02020603050405020304" pitchFamily="18" charset="0"/>
              </a:rPr>
              <a:t>Publicita může, ale nemusí nabízet pohled na skutečnou hvězdu mimo oficiální propagační aktivity. Její význam však podle </a:t>
            </a:r>
            <a:r>
              <a:rPr lang="cs-CZ" sz="2000" dirty="0" err="1">
                <a:latin typeface="Times New Roman" panose="02020603050405020304" pitchFamily="18" charset="0"/>
                <a:cs typeface="Times New Roman" panose="02020603050405020304" pitchFamily="18" charset="0"/>
              </a:rPr>
              <a:t>Dyera</a:t>
            </a:r>
            <a:r>
              <a:rPr lang="cs-CZ" sz="2000" dirty="0">
                <a:latin typeface="Times New Roman" panose="02020603050405020304" pitchFamily="18" charset="0"/>
                <a:cs typeface="Times New Roman" panose="02020603050405020304" pitchFamily="18" charset="0"/>
              </a:rPr>
              <a:t> spočívá hlavně v tom, že odhaluje napětí panující mezi konstruovaným hvězdným obrazem a soukromou osobností zkoumané star.</a:t>
            </a:r>
            <a:r>
              <a:rPr lang="cs-CZ" sz="2000" baseline="30000" dirty="0">
                <a:latin typeface="Times New Roman" panose="02020603050405020304" pitchFamily="18" charset="0"/>
                <a:cs typeface="Times New Roman" panose="02020603050405020304" pitchFamily="18" charset="0"/>
              </a:rPr>
              <a:t>1</a:t>
            </a:r>
            <a:r>
              <a:rPr lang="cs-CZ" sz="2000" dirty="0">
                <a:latin typeface="Times New Roman" panose="02020603050405020304" pitchFamily="18" charset="0"/>
                <a:cs typeface="Times New Roman" panose="02020603050405020304" pitchFamily="18" charset="0"/>
              </a:rPr>
              <a:t> </a:t>
            </a:r>
          </a:p>
          <a:p>
            <a:pPr marL="0" indent="0" algn="just">
              <a:buNone/>
            </a:pPr>
            <a:r>
              <a:rPr lang="cs-CZ" sz="2000" dirty="0">
                <a:latin typeface="Times New Roman" panose="02020603050405020304" pitchFamily="18" charset="0"/>
                <a:cs typeface="Times New Roman" panose="02020603050405020304" pitchFamily="18" charset="0"/>
              </a:rPr>
              <a:t>____________________________________________________________________</a:t>
            </a:r>
          </a:p>
          <a:p>
            <a:pPr marL="0" indent="0" algn="just">
              <a:buNone/>
            </a:pPr>
            <a:r>
              <a:rPr lang="cs-CZ" sz="2000" baseline="30000" dirty="0">
                <a:latin typeface="Times New Roman" panose="02020603050405020304" pitchFamily="18" charset="0"/>
                <a:cs typeface="Times New Roman" panose="02020603050405020304" pitchFamily="18" charset="0"/>
              </a:rPr>
              <a:t>1 </a:t>
            </a:r>
            <a:r>
              <a:rPr lang="en-US" dirty="0">
                <a:latin typeface="Times New Roman" panose="02020603050405020304" pitchFamily="18" charset="0"/>
                <a:cs typeface="Times New Roman" panose="02020603050405020304" pitchFamily="18" charset="0"/>
              </a:rPr>
              <a:t>DYER, Richard. </a:t>
            </a:r>
            <a:r>
              <a:rPr lang="en-US" i="1" dirty="0">
                <a:latin typeface="Times New Roman" panose="02020603050405020304" pitchFamily="18" charset="0"/>
                <a:cs typeface="Times New Roman" panose="02020603050405020304" pitchFamily="18" charset="0"/>
              </a:rPr>
              <a:t>Stars</a:t>
            </a:r>
            <a:r>
              <a:rPr lang="en-US" dirty="0">
                <a:latin typeface="Times New Roman" panose="02020603050405020304" pitchFamily="18" charset="0"/>
                <a:cs typeface="Times New Roman" panose="02020603050405020304" pitchFamily="18" charset="0"/>
              </a:rPr>
              <a:t>. London: BFI, 1998, s. 61. </a:t>
            </a:r>
            <a:endParaRPr lang="cs-CZ" baseline="30000" dirty="0">
              <a:latin typeface="Times New Roman" panose="02020603050405020304" pitchFamily="18" charset="0"/>
              <a:cs typeface="Times New Roman" panose="02020603050405020304" pitchFamily="18" charset="0"/>
            </a:endParaRPr>
          </a:p>
          <a:p>
            <a:pPr marL="0" indent="0">
              <a:buNone/>
            </a:pPr>
            <a:endParaRPr lang="cs-CZ" dirty="0"/>
          </a:p>
        </p:txBody>
      </p:sp>
    </p:spTree>
    <p:extLst>
      <p:ext uri="{BB962C8B-B14F-4D97-AF65-F5344CB8AC3E}">
        <p14:creationId xmlns:p14="http://schemas.microsoft.com/office/powerpoint/2010/main" val="3610071740"/>
      </p:ext>
    </p:extLst>
  </p:cSld>
  <p:clrMapOvr>
    <a:masterClrMapping/>
  </p:clrMapOvr>
</p:sld>
</file>

<file path=ppt/theme/theme1.xml><?xml version="1.0" encoding="utf-8"?>
<a:theme xmlns:a="http://schemas.openxmlformats.org/drawingml/2006/main" name="Stébla">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otalTime>1005</TotalTime>
  <Words>784</Words>
  <Application>Microsoft Macintosh PowerPoint</Application>
  <PresentationFormat>Širokoúhlá obrazovka</PresentationFormat>
  <Paragraphs>28</Paragraphs>
  <Slides>11</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11</vt:i4>
      </vt:variant>
    </vt:vector>
  </HeadingPairs>
  <TitlesOfParts>
    <vt:vector size="16" baseType="lpstr">
      <vt:lpstr>Arial</vt:lpstr>
      <vt:lpstr>Century Gothic</vt:lpstr>
      <vt:lpstr>Times New Roman</vt:lpstr>
      <vt:lpstr>Wingdings 3</vt:lpstr>
      <vt:lpstr>Stébla</vt:lpstr>
      <vt:lpstr>Úvod do metodologie historického výzkumu  FAVBPa100</vt:lpstr>
      <vt:lpstr>Prezentace aplikace PowerPoint</vt:lpstr>
      <vt:lpstr>Prezentace aplikace PowerPoint</vt:lpstr>
      <vt:lpstr>Prezentace aplikace PowerPoint</vt:lpstr>
      <vt:lpstr>Prezentace aplikace PowerPoint</vt:lpstr>
      <vt:lpstr>Citace / Parafráze / Shrnutí</vt:lpstr>
      <vt:lpstr>Výchozí text a jeho překlad</vt:lpstr>
      <vt:lpstr>Citace – správné užití v textu</vt:lpstr>
      <vt:lpstr>Shrnutí – správné užití v textu</vt:lpstr>
      <vt:lpstr>Parafráze – správné užití v textu</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Úvod do metodologie historického výzkumu  FAVBPa100</dc:title>
  <dc:creator>Šárka Gmiterková</dc:creator>
  <cp:lastModifiedBy>Šárka Gmiterková</cp:lastModifiedBy>
  <cp:revision>6</cp:revision>
  <dcterms:created xsi:type="dcterms:W3CDTF">2019-10-02T16:01:07Z</dcterms:created>
  <dcterms:modified xsi:type="dcterms:W3CDTF">2020-10-21T17:10:30Z</dcterms:modified>
</cp:coreProperties>
</file>