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95"/>
  </p:normalViewPr>
  <p:slideViewPr>
    <p:cSldViewPr snapToGrid="0" snapToObjects="1">
      <p:cViewPr varScale="1">
        <p:scale>
          <a:sx n="114" d="100"/>
          <a:sy n="114" d="100"/>
        </p:scale>
        <p:origin x="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2FC14F2-6D62-C44B-BC94-7C741E73B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46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metodologie historického výzkumu</a:t>
            </a:r>
            <a:br>
              <a:rPr lang="cs-CZ" sz="46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6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FAVBPa100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F42531-AF0A-2D4D-93BE-E4F8ADE79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5048" y="1871831"/>
            <a:ext cx="3084569" cy="3199806"/>
          </a:xfrm>
        </p:spPr>
        <p:txBody>
          <a:bodyPr anchor="ctr">
            <a:normAutofit/>
          </a:bodyPr>
          <a:lstStyle/>
          <a:p>
            <a:endParaRPr lang="cs-CZ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7. 10. 2020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7196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64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8E8BE8-48DE-3841-A326-2B24D7F89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</a:t>
            </a:r>
            <a:r>
              <a:rPr lang="cs-CZ" b="1" dirty="0"/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kurzu </a:t>
            </a:r>
            <a:endParaRPr lang="cs-CZ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1BBDE8-7986-034B-B5A3-D6BC05DF9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 je vyučovaný on-line formou, ale není synchronní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Jednotlivé přednášky o cca 50 minutách budou k dispozici studentům v systému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Medial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Nahrávky budou přibývat pravidelně každou středu, kromě týdnů s výukou zahraničních hostů. Nové lekce tedy nehledejte ve dnech 14. 10. (FAVz086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Contemporary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Cinema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28. 10. (státní svátek) a 11. 11. (FAVz085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Screenwriting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bude rozdělena do 4 bloků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Formální pravidla a citace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 a prameny, elektronické databáze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Archivní výzkum (1 lekce nahrazena exkurzí)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se zvukovým záznamem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úspěšnému absolvování předmětu je potřeba vypracovat a odevzdat tři průběžné úkoly (plus test z formálních pravidel ve zkouškovém období, s ohledem na vývoj situace)</a:t>
            </a: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401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A48F40-2AC7-114D-B1C1-9FAB186A8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Formální pravidla</a:t>
            </a:r>
            <a:endParaRPr lang="cs-CZ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0BCC4C-D922-6A42-9A05-E22D1527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bezchybná a konzistentní formální úprava zvyšuje přehlednost textu a argumentace 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neexistuje jednotný citační/formální systém 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různá formální pravidla reflektují potřeby daného oboru a zdroje, s nimiž daná disciplína nejčastěji pracuje </a:t>
            </a:r>
          </a:p>
          <a:p>
            <a:pPr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rozlišujeme </a:t>
            </a:r>
            <a:r>
              <a:rPr lang="cs-CZ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systémy formální úpravy a odkazování na zdroje 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formou poznámek a soupisu použitých zdrojů, systém nejčastěji využívaný v humanitních vědách a uměleckých disciplínách. Typickým příkladem je </a:t>
            </a:r>
            <a:r>
              <a:rPr lang="cs-CZ" sz="17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Oxfordský systém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Příklad: „Richard </a:t>
            </a:r>
            <a:r>
              <a:rPr lang="cs-CZ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Dyer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tvrdí, že pokud je </a:t>
            </a:r>
            <a:r>
              <a:rPr lang="cs-CZ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</a:t>
            </a:r>
            <a:r>
              <a:rPr lang="cs-CZ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vehicle</a:t>
            </a:r>
            <a:r>
              <a:rPr lang="cs-CZ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funkční, přetrvávající a konzistentní, může nabrat až podoby žánru.“</a:t>
            </a:r>
            <a:r>
              <a:rPr lang="cs-CZ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 poznámce pod čarou nebo na konci textu uveden plný bibliografický údaj).</a:t>
            </a:r>
          </a:p>
          <a:p>
            <a:pPr lvl="1"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formou uvedení jména autora a roku vydání zdroje v závorce v hlavním těle textu, používá se hlavně v exaktních a sociálních vědách. Typickým příkladem je </a:t>
            </a:r>
            <a:r>
              <a:rPr lang="cs-CZ" sz="17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Harvardský systém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>
              <a:lnSpc>
                <a:spcPct val="90000"/>
              </a:lnSpc>
            </a:pP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Příklad: „Richard </a:t>
            </a:r>
            <a:r>
              <a:rPr lang="cs-CZ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Dyer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(1998, p. 62) tvrdí, že pokud je </a:t>
            </a:r>
            <a:r>
              <a:rPr lang="cs-CZ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star</a:t>
            </a:r>
            <a:r>
              <a:rPr lang="cs-CZ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vehicle</a:t>
            </a:r>
            <a:r>
              <a:rPr lang="cs-CZ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funkční, přetrvávající a konzistentní, může nabrat až podoby žánru.“</a:t>
            </a:r>
            <a:endParaRPr lang="cs-CZ" sz="17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5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199E79-ECB1-AA47-8609-17CC06D5A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b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Formální pravidla FAV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7" name="Zástupný obsah 2">
            <a:extLst>
              <a:ext uri="{FF2B5EF4-FFF2-40B4-BE49-F238E27FC236}">
                <a16:creationId xmlns:a16="http://schemas.microsoft.com/office/drawing/2014/main" id="{116A8813-8F55-C041-B806-B0BB5FE52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závazná pravidla pro úpravu veškerých písemných výstupů na FAV </a:t>
            </a: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Patkové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bezpatkové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písmo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Vlajka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však záhy začala útočit na četné pozice, které Oldřich Nový zastával v různých kulturních průmyslech. … Ve svém článku „Nepěkný zjev</a:t>
            </a:r>
            <a:r>
              <a:rPr lang="cs-CZ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z února 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1941…“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Přechylování ženských jmen – neplatí žádné závazné pravidlo, nicméně čeština potřebuje vyjadřovat pád koncovkami:</a:t>
            </a:r>
          </a:p>
          <a:p>
            <a:pPr lvl="1"/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Kristin Thompson X Podle Kristin Thompsonové</a:t>
            </a:r>
          </a:p>
          <a:p>
            <a:pPr lvl="1"/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Galinou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Kopaněvou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s Galinou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Kopaněvovou</a:t>
            </a:r>
            <a:endParaRPr lang="cs-CZ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Marilyn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Monroe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cs-CZ" strike="sngStrike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Marilyn Monroeovou</a:t>
            </a: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68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ext, noviny&#10;&#10;Popis byl vytvořen automaticky">
            <a:extLst>
              <a:ext uri="{FF2B5EF4-FFF2-40B4-BE49-F238E27FC236}">
                <a16:creationId xmlns:a16="http://schemas.microsoft.com/office/drawing/2014/main" id="{F2095533-F777-BE40-AE00-D22481F54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8" y="643467"/>
            <a:ext cx="999294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7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0D336E-AC3E-CD4C-81A9-E6EE8942E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Monografie </a:t>
            </a:r>
            <a:r>
              <a:rPr lang="cs-CZ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Sborník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7E98B-EAD8-6F4A-8DE6-483B31F2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Monografie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neseriálová publikace, která systematicky, všestranně a podrobně pojednává o jednom, zpravidla úzce vymezeném tématu.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Sborník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dané téma nezkoumá tak všestranně a podrobně, jednotlivé části a příspěvky jsou zpravidla pouze rámcově tematicky příbuzné a mohly by existovat samy o sobě. Nejedná se o společné dílo více autorů, nýbrž o soubor článků nespolupracujících autorů. Může jít o seriálovou publikaci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kolektivní monografie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jednotlivé části na sebe tematicky navazují a jejich zpracování je předem naplánováno a svěřeno jednotlivým autorům.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Čítanky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readers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nepřinášejí ani původní výzkum, ani dosud nepublikované texty od dílčích autorů, ale jsou kompilací již publikovaných studií nebo úryvků z vydaných monografií.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9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interiér, budova, fotka&#10;&#10;Popis byl vytvořen automaticky">
            <a:extLst>
              <a:ext uri="{FF2B5EF4-FFF2-40B4-BE49-F238E27FC236}">
                <a16:creationId xmlns:a16="http://schemas.microsoft.com/office/drawing/2014/main" id="{BFDB868D-A1B9-5F47-9305-DA57F4DD45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61" b="-2"/>
          <a:stretch/>
        </p:blipFill>
        <p:spPr>
          <a:xfrm>
            <a:off x="321733" y="321732"/>
            <a:ext cx="3777025" cy="6214533"/>
          </a:xfrm>
          <a:prstGeom prst="rect">
            <a:avLst/>
          </a:prstGeom>
        </p:spPr>
      </p:pic>
      <p:pic>
        <p:nvPicPr>
          <p:cNvPr id="7" name="Obrázek 6" descr="Obsah obrázku fotka, interiér&#10;&#10;Popis byl vytvořen automaticky">
            <a:extLst>
              <a:ext uri="{FF2B5EF4-FFF2-40B4-BE49-F238E27FC236}">
                <a16:creationId xmlns:a16="http://schemas.microsoft.com/office/drawing/2014/main" id="{67C5B006-E36E-4847-A542-92E938F31B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2" r="13471"/>
          <a:stretch/>
        </p:blipFill>
        <p:spPr>
          <a:xfrm>
            <a:off x="4184538" y="321732"/>
            <a:ext cx="3822924" cy="6214533"/>
          </a:xfrm>
          <a:prstGeom prst="rect">
            <a:avLst/>
          </a:prstGeom>
        </p:spPr>
      </p:pic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D8EB6627-9AED-4340-AC9D-525EAF6B45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681" r="7520"/>
          <a:stretch/>
        </p:blipFill>
        <p:spPr>
          <a:xfrm>
            <a:off x="8087672" y="321732"/>
            <a:ext cx="3782595" cy="621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28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0B95F2D-43D7-F74B-971A-07415D717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Citace</a:t>
            </a:r>
          </a:p>
        </p:txBody>
      </p:sp>
      <p:sp>
        <p:nvSpPr>
          <p:cNvPr id="13" name="Zástupný obsah 12">
            <a:extLst>
              <a:ext uri="{FF2B5EF4-FFF2-40B4-BE49-F238E27FC236}">
                <a16:creationId xmlns:a16="http://schemas.microsoft.com/office/drawing/2014/main" id="{ACA667DF-FE13-DC40-9A8E-0642F2490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033726"/>
            <a:ext cx="8915400" cy="3777622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psaní akademických textů (seminární práce, absolventské práce, oborové práce, článku do odborného periodika…) vycházíme z a navazujeme na poznatky jiných badatelů. To znamená, že musíme průběžně uvádět zdroje, které jsme použili, stejně tak poskytnout jejich úplný seznam v závěrečném soupisu.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citujeme?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Dokládáme, že jsme konzultovali řadu primárních a sekundárních zdrojů a naše tvrzení jsou tudíž pevně podložená.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Jsme seznámeni s relevantní akademickou literaturou v oblasti, kam spadá i naše výzkumná otázka/výzkumný problém.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Veškeré zdroje mohou být kdykoliv dohledatelné a ověřitelné.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nepřiznáme použité a konzultované zdroje, naše práce může být označená za plagiát.  </a:t>
            </a:r>
          </a:p>
        </p:txBody>
      </p:sp>
      <p:pic>
        <p:nvPicPr>
          <p:cNvPr id="16" name="Obrázek 15" descr="Obsah obrázku osoba, muž, fotka, interiér&#10;&#10;Popis byl vytvořen automaticky">
            <a:extLst>
              <a:ext uri="{FF2B5EF4-FFF2-40B4-BE49-F238E27FC236}">
                <a16:creationId xmlns:a16="http://schemas.microsoft.com/office/drawing/2014/main" id="{01738E0B-7D9E-F840-997B-127CEAA62D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9463" y="176226"/>
            <a:ext cx="4676771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39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647</Words>
  <Application>Microsoft Macintosh PowerPoint</Application>
  <PresentationFormat>Širokoúhlá obrazovka</PresentationFormat>
  <Paragraphs>42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Stébla</vt:lpstr>
      <vt:lpstr>Úvod do metodologie historického výzkumu  FAVBPa100</vt:lpstr>
      <vt:lpstr>Organizace kurzu </vt:lpstr>
      <vt:lpstr>Formální pravidla</vt:lpstr>
      <vt:lpstr>Formální pravidla FAV</vt:lpstr>
      <vt:lpstr>Prezentace aplikace PowerPoint</vt:lpstr>
      <vt:lpstr>Monografie x Sborník</vt:lpstr>
      <vt:lpstr>Prezentace aplikace PowerPoint</vt:lpstr>
      <vt:lpstr>          Citace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 FAVBPa100</dc:title>
  <dc:creator>Šárka Gmiterková</dc:creator>
  <cp:lastModifiedBy>Šárka Gmiterková</cp:lastModifiedBy>
  <cp:revision>8</cp:revision>
  <dcterms:created xsi:type="dcterms:W3CDTF">2019-10-01T16:49:15Z</dcterms:created>
  <dcterms:modified xsi:type="dcterms:W3CDTF">2020-10-07T14:20:48Z</dcterms:modified>
</cp:coreProperties>
</file>