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6" r:id="rId3"/>
    <p:sldId id="281" r:id="rId4"/>
    <p:sldId id="277" r:id="rId5"/>
    <p:sldId id="28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681"/>
  </p:normalViewPr>
  <p:slideViewPr>
    <p:cSldViewPr snapToGrid="0" snapToObjects="1">
      <p:cViewPr varScale="1">
        <p:scale>
          <a:sx n="115" d="100"/>
          <a:sy n="115" d="100"/>
        </p:scale>
        <p:origin x="2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16.557"/>
    </inkml:context>
    <inkml:brush xml:id="br0">
      <inkml:brushProperty name="width" value="0.1" units="cm"/>
      <inkml:brushProperty name="height" value="0.1" units="cm"/>
      <inkml:brushProperty name="color" value="#E71224"/>
    </inkml:brush>
  </inkml:definitions>
  <inkml:trace contextRef="#ctx0" brushRef="#br0">0 0 24575,'11'0'0,"-1"0"0,0 0 0,0 0 0,6 0 0,-4 0 0,9 0 0,-4 0 0,6 0 0,-6 0 0,11 0 0,-15 0 0,15 0 0,-11 0 0,5 0 0,1 0 0,0 0 0,-6 0 0,4 0 0,-4 0 0,0 0 0,4 0 0,-3 0 0,4 0 0,1 0 0,0 0 0,-6 0 0,4 0 0,-4 0 0,6 0 0,-1 0 0,1 0 0,0 0 0,-1 0 0,1 0 0,-1 0 0,1 0 0,0 0 0,-1 0 0,1 0 0,0 0 0,-1 0 0,7 0 0,-4 0 0,4 0 0,-7 0 0,1 0 0,0 0 0,-1 0 0,1 0 0,0 0 0,-1 0 0,1 0 0,-1 0 0,1 0 0,-6 0 0,4 0 0,1 0 0,2 0 0,3 0 0,-10 0 0,4 0 0,-9 0 0,4 0 0,0 0 0,-5 0 0,5 0 0,0 0 0,-5 0 0,5 0 0,-6 0 0,0 0 0,1 0 0,-1 0 0,6 0 0,-5 0 0,5 0 0,-6 0 0,1 0 0,-1 0 0,0 0 0,5 5 0,-4-4 0,4 3 0,-5-4 0,0 0 0,1 0 0,-1 0 0,0 0 0,0 0 0,-4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2.762"/>
    </inkml:context>
    <inkml:brush xml:id="br0">
      <inkml:brushProperty name="width" value="0.1" units="cm"/>
      <inkml:brushProperty name="height" value="0.1" units="cm"/>
      <inkml:brushProperty name="color" value="#E71224"/>
    </inkml:brush>
  </inkml:definitions>
  <inkml:trace contextRef="#ctx0" brushRef="#br0">1 1 24575,'0'10'0,"0"0"0,0 1 0,0-1 0,0 0 0,0 0 0,0 1 0,0-1 0,0 0 0,0 0 0,0 0 0,0 1 0,0-1 0,0 0 0,0 0 0,0 1 0,0-1 0,0 0 0,0 0 0,0 1 0,0-1 0,0 0 0,0 0 0,0 1 0,0-1 0,0 0 0,0 0 0,5 6 0,-4-4 0,4 3 0,-5-4 0,0-1 0,0 6 0,5-5 0,-4 5 0,3-6 0,-4 0 0,5 6 0,-3-4 0,3 3 0,-5-4 0,0-1 0,4 0 0,-3 0 0,4 1 0,-5-1 0,0 5 0,0-4 0,4 4 0,-3-5 0,4 0 0,-5 0 0,0 1 0,0-1 0,0 0 0,0 0 0,0 1 0,0-1 0,0 0 0,0 0 0,0 1 0,5-1 0,-4 0 0,3 0 0,-4 0 0,0 1 0,0-1 0,0 0 0,0 0 0,0 1 0,0-1 0,0 0 0,0 0 0,0-9 0,0 3 0,0-9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5.542"/>
    </inkml:context>
    <inkml:brush xml:id="br0">
      <inkml:brushProperty name="width" value="0.1" units="cm"/>
      <inkml:brushProperty name="height" value="0.1" units="cm"/>
      <inkml:brushProperty name="color" value="#E71224"/>
    </inkml:brush>
  </inkml:definitions>
  <inkml:trace contextRef="#ctx0" brushRef="#br0">1 1 24575,'0'17'0,"0"4"0,0-9 0,0 9 0,0-9 0,0 9 0,0-9 0,0 9 0,0-4 0,0 0 0,0 4 0,0-3 0,0-1 0,0 4 0,0-4 0,0 0 0,0 4 0,0-9 0,0 9 0,0-9 0,0 9 0,0-9 0,0 4 0,0-1 0,0-3 0,0 4 0,0-6 0,0 0 0,0 0 0,5 6 0,-4-4 0,4 3 0,-5 1 0,0-4 0,0 4 0,0-6 0,0 0 0,0 6 0,0-5 0,0 5 0,0-6 0,0 1 0,0-1 0,0 0 0,0 0 0,0 0 0,0 1 0,0-1 0,0 5 0,0-4 0,0 4 0,0-5 0,5-4 0,-4-2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3:28.687"/>
    </inkml:context>
    <inkml:brush xml:id="br0">
      <inkml:brushProperty name="width" value="0.1" units="cm"/>
      <inkml:brushProperty name="height" value="0.1" units="cm"/>
      <inkml:brushProperty name="color" value="#E71224"/>
    </inkml:brush>
  </inkml:definitions>
  <inkml:trace contextRef="#ctx0" brushRef="#br0">1601 0 24575,'-10'0'0,"-1"0"0,-5 0 0,5 0 0,-11 0 0,11 0 0,-11 0 0,10 0 0,-9 0 0,9 0 0,-4 0 0,0 0 0,5 0 0,-5 0 0,5 5 0,-5-4 0,5 8 0,-5-8 0,5 4 0,1-5 0,-6 0 0,4 0 0,-4 4 0,6-3 0,0 4 0,-6-5 0,4 0 0,-4 0 0,6 0 0,-1 4 0,1-2 0,0 2 0,-1-4 0,1 0 0,-1 0 0,1 0 0,0 0 0,-1 0 0,1 5 0,-1-4 0,1 3 0,-6-4 0,4 0 0,-4 0 0,6 0 0,0 0 0,-1 0 0,1 0 0,0 0 0,-1 0 0,1 0 0,-1 0 0,1 0 0,0 0 0,-1 0 0,1 0 0,-1 0 0,1 0 0,0 0 0,-1 0 0,-5 0 0,5 0 0,-5 0 0,5 0 0,1 0 0,0 0 0,-1 0 0,-5 0 0,5 0 0,-5 0 0,5 0 0,1 0 0,-1 0 0,1 0 0,0 0 0,-1 0 0,1 0 0,0 0 0,-1 0 0,-5 0 0,4-4 0,-3 3 0,4-4 0,1 5 0,-1 0 0,1 0 0,0 0 0,-1 0 0,1 0 0,-6 0 0,4 0 0,-8 0 0,8 0 0,-3 0 0,-1 0 0,4 0 0,-3 0 0,-1 0 0,4 0 0,-10 0 0,11 0 0,-5 0 0,5 0 0,-4 0 0,3 0 0,-4 0 0,0 0 0,-1-5 0,-1 4 0,3-4 0,-1 5 0,4 0 0,-4 0 0,0 0 0,4 0 0,-4 0 0,6 0 0,0-5 0,-1 4 0,1-4 0,-1 5 0,1 0 0,0 0 0,-1 0 0,1 0 0,0 0 0,-1 0 0,5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4T12:55:58.392"/>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a:solidFill>
                  <a:schemeClr val="tx2">
                    <a:lumMod val="75000"/>
                  </a:schemeClr>
                </a:solidFill>
                <a:latin typeface="Times New Roman" panose="02020603050405020304" pitchFamily="18" charset="0"/>
                <a:cs typeface="Times New Roman" panose="02020603050405020304" pitchFamily="18" charset="0"/>
              </a:rPr>
            </a:br>
            <a:br>
              <a:rPr lang="cs-CZ" sz="4600" b="1">
                <a:solidFill>
                  <a:schemeClr val="tx2">
                    <a:lumMod val="75000"/>
                  </a:schemeClr>
                </a:solidFill>
                <a:latin typeface="Times New Roman" panose="02020603050405020304" pitchFamily="18" charset="0"/>
                <a:cs typeface="Times New Roman" panose="02020603050405020304" pitchFamily="18" charset="0"/>
              </a:rPr>
            </a:br>
            <a:r>
              <a:rPr lang="cs-CZ" sz="4600" b="1">
                <a:solidFill>
                  <a:schemeClr val="tx2">
                    <a:lumMod val="75000"/>
                  </a:schemeClr>
                </a:solidFill>
                <a:latin typeface="Times New Roman" panose="02020603050405020304" pitchFamily="18" charset="0"/>
                <a:cs typeface="Times New Roman" panose="02020603050405020304" pitchFamily="18" charset="0"/>
              </a:rPr>
              <a:t>FAVBPa100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4. 11. 2020</a:t>
            </a:r>
          </a:p>
        </p:txBody>
      </p:sp>
    </p:spTree>
    <p:extLst>
      <p:ext uri="{BB962C8B-B14F-4D97-AF65-F5344CB8AC3E}">
        <p14:creationId xmlns:p14="http://schemas.microsoft.com/office/powerpoint/2010/main" val="202117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0A0A7BA2-CE8F-FC4A-B721-C54833069561}"/>
              </a:ext>
            </a:extLst>
          </p:cNvPr>
          <p:cNvPicPr>
            <a:picLocks noChangeAspect="1"/>
          </p:cNvPicPr>
          <p:nvPr/>
        </p:nvPicPr>
        <p:blipFill>
          <a:blip r:embed="rId2"/>
          <a:stretch>
            <a:fillRect/>
          </a:stretch>
        </p:blipFill>
        <p:spPr>
          <a:xfrm>
            <a:off x="468127" y="0"/>
            <a:ext cx="7061385" cy="4045655"/>
          </a:xfrm>
          <a:prstGeom prst="rect">
            <a:avLst/>
          </a:prstGeom>
        </p:spPr>
      </p:pic>
      <p:pic>
        <p:nvPicPr>
          <p:cNvPr id="5" name="Obrázek 4" descr="Obsah obrázku snímek obrazovky&#10;&#10;Popis byl vytvořen automaticky">
            <a:extLst>
              <a:ext uri="{FF2B5EF4-FFF2-40B4-BE49-F238E27FC236}">
                <a16:creationId xmlns:a16="http://schemas.microsoft.com/office/drawing/2014/main" id="{C3A10611-D8F6-914B-9FCB-FA0E8AA2E5D8}"/>
              </a:ext>
            </a:extLst>
          </p:cNvPr>
          <p:cNvPicPr>
            <a:picLocks noChangeAspect="1"/>
          </p:cNvPicPr>
          <p:nvPr/>
        </p:nvPicPr>
        <p:blipFill rotWithShape="1">
          <a:blip r:embed="rId3"/>
          <a:srcRect r="18086"/>
          <a:stretch/>
        </p:blipFill>
        <p:spPr>
          <a:xfrm>
            <a:off x="5386387" y="3097542"/>
            <a:ext cx="6800850" cy="3612737"/>
          </a:xfrm>
          <a:prstGeom prst="rect">
            <a:avLst/>
          </a:prstGeom>
        </p:spPr>
      </p:pic>
    </p:spTree>
    <p:extLst>
      <p:ext uri="{BB962C8B-B14F-4D97-AF65-F5344CB8AC3E}">
        <p14:creationId xmlns:p14="http://schemas.microsoft.com/office/powerpoint/2010/main" val="70904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EBB724F1-DC90-45FC-9E90-E1A33393D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8628DE88-9989-4D6E-84A4-51A8EBD4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rgbClr val="5F2D55"/>
          </a:solidFill>
          <a:ln>
            <a:noFill/>
          </a:ln>
          <a:effectLst/>
        </p:spPr>
        <p:style>
          <a:lnRef idx="1">
            <a:schemeClr val="accent1"/>
          </a:lnRef>
          <a:fillRef idx="3">
            <a:schemeClr val="accent1"/>
          </a:fillRef>
          <a:effectRef idx="2">
            <a:schemeClr val="accent1"/>
          </a:effectRef>
          <a:fontRef idx="minor">
            <a:schemeClr val="lt1"/>
          </a:fontRef>
        </p:style>
      </p:sp>
      <p:pic>
        <p:nvPicPr>
          <p:cNvPr id="6" name="Obrázek 5" descr="Obsah obrázku osoba, žena, lidé, dívka&#10;&#10;Popis byl vytvořen automaticky">
            <a:extLst>
              <a:ext uri="{FF2B5EF4-FFF2-40B4-BE49-F238E27FC236}">
                <a16:creationId xmlns:a16="http://schemas.microsoft.com/office/drawing/2014/main" id="{208F2960-5845-E24E-8653-2C4C796551AF}"/>
              </a:ext>
            </a:extLst>
          </p:cNvPr>
          <p:cNvPicPr>
            <a:picLocks noChangeAspect="1"/>
          </p:cNvPicPr>
          <p:nvPr/>
        </p:nvPicPr>
        <p:blipFill rotWithShape="1">
          <a:blip r:embed="rId2"/>
          <a:srcRect r="3349" b="2"/>
          <a:stretch/>
        </p:blipFill>
        <p:spPr>
          <a:xfrm>
            <a:off x="2267478" y="10"/>
            <a:ext cx="9924522" cy="6854028"/>
          </a:xfrm>
          <a:prstGeom prst="rect">
            <a:avLst/>
          </a:prstGeom>
        </p:spPr>
      </p:pic>
      <mc:AlternateContent xmlns:mc="http://schemas.openxmlformats.org/markup-compatibility/2006" xmlns:p14="http://schemas.microsoft.com/office/powerpoint/2010/main">
        <mc:Choice Requires="p14">
          <p:contentPart p14:bwMode="auto" r:id="rId3">
            <p14:nvContentPartPr>
              <p14:cNvPr id="27" name="Rukopis 26">
                <a:extLst>
                  <a:ext uri="{FF2B5EF4-FFF2-40B4-BE49-F238E27FC236}">
                    <a16:creationId xmlns:a16="http://schemas.microsoft.com/office/drawing/2014/main" id="{0ECEA7CB-CF5D-2D40-9A8D-7E2CB428152B}"/>
                  </a:ext>
                </a:extLst>
              </p14:cNvPr>
              <p14:cNvContentPartPr/>
              <p14:nvPr/>
            </p14:nvContentPartPr>
            <p14:xfrm>
              <a:off x="8799142" y="6248317"/>
              <a:ext cx="590040" cy="3960"/>
            </p14:xfrm>
          </p:contentPart>
        </mc:Choice>
        <mc:Fallback xmlns="">
          <p:pic>
            <p:nvPicPr>
              <p:cNvPr id="27" name="Rukopis 26">
                <a:extLst>
                  <a:ext uri="{FF2B5EF4-FFF2-40B4-BE49-F238E27FC236}">
                    <a16:creationId xmlns:a16="http://schemas.microsoft.com/office/drawing/2014/main" id="{0ECEA7CB-CF5D-2D40-9A8D-7E2CB428152B}"/>
                  </a:ext>
                </a:extLst>
              </p:cNvPr>
              <p:cNvPicPr/>
              <p:nvPr/>
            </p:nvPicPr>
            <p:blipFill>
              <a:blip r:embed="rId4"/>
              <a:stretch>
                <a:fillRect/>
              </a:stretch>
            </p:blipFill>
            <p:spPr>
              <a:xfrm>
                <a:off x="8781142" y="6230317"/>
                <a:ext cx="625680" cy="39600"/>
              </a:xfrm>
              <a:prstGeom prst="rect">
                <a:avLst/>
              </a:prstGeom>
            </p:spPr>
          </p:pic>
        </mc:Fallback>
      </mc:AlternateContent>
      <p:grpSp>
        <p:nvGrpSpPr>
          <p:cNvPr id="31" name="Skupina 30">
            <a:extLst>
              <a:ext uri="{FF2B5EF4-FFF2-40B4-BE49-F238E27FC236}">
                <a16:creationId xmlns:a16="http://schemas.microsoft.com/office/drawing/2014/main" id="{DAF5ED10-8BC7-C84A-994E-CA30640191AB}"/>
              </a:ext>
            </a:extLst>
          </p:cNvPr>
          <p:cNvGrpSpPr/>
          <p:nvPr/>
        </p:nvGrpSpPr>
        <p:grpSpPr>
          <a:xfrm>
            <a:off x="8777902" y="5953477"/>
            <a:ext cx="641520" cy="313920"/>
            <a:chOff x="8777902" y="5953477"/>
            <a:chExt cx="641520" cy="313920"/>
          </a:xfrm>
        </p:grpSpPr>
        <mc:AlternateContent xmlns:mc="http://schemas.openxmlformats.org/markup-compatibility/2006" xmlns:p14="http://schemas.microsoft.com/office/powerpoint/2010/main">
          <mc:Choice Requires="p14">
            <p:contentPart p14:bwMode="auto" r:id="rId5">
              <p14:nvContentPartPr>
                <p14:cNvPr id="28" name="Rukopis 27">
                  <a:extLst>
                    <a:ext uri="{FF2B5EF4-FFF2-40B4-BE49-F238E27FC236}">
                      <a16:creationId xmlns:a16="http://schemas.microsoft.com/office/drawing/2014/main" id="{B2A47A98-A96D-E34C-9B1E-ED59717183C1}"/>
                    </a:ext>
                  </a:extLst>
                </p14:cNvPr>
                <p14:cNvContentPartPr/>
                <p14:nvPr/>
              </p14:nvContentPartPr>
              <p14:xfrm>
                <a:off x="9396022" y="5953477"/>
                <a:ext cx="23400" cy="288000"/>
              </p14:xfrm>
            </p:contentPart>
          </mc:Choice>
          <mc:Fallback xmlns="">
            <p:pic>
              <p:nvPicPr>
                <p:cNvPr id="28" name="Rukopis 27">
                  <a:extLst>
                    <a:ext uri="{FF2B5EF4-FFF2-40B4-BE49-F238E27FC236}">
                      <a16:creationId xmlns:a16="http://schemas.microsoft.com/office/drawing/2014/main" id="{B2A47A98-A96D-E34C-9B1E-ED59717183C1}"/>
                    </a:ext>
                  </a:extLst>
                </p:cNvPr>
                <p:cNvPicPr/>
                <p:nvPr/>
              </p:nvPicPr>
              <p:blipFill>
                <a:blip r:embed="rId6"/>
                <a:stretch>
                  <a:fillRect/>
                </a:stretch>
              </p:blipFill>
              <p:spPr>
                <a:xfrm>
                  <a:off x="9378382" y="5935837"/>
                  <a:ext cx="59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Rukopis 28">
                  <a:extLst>
                    <a:ext uri="{FF2B5EF4-FFF2-40B4-BE49-F238E27FC236}">
                      <a16:creationId xmlns:a16="http://schemas.microsoft.com/office/drawing/2014/main" id="{EB05A6E9-9A6E-8045-9806-56DC1FA4EF98}"/>
                    </a:ext>
                  </a:extLst>
                </p14:cNvPr>
                <p14:cNvContentPartPr/>
                <p14:nvPr/>
              </p14:nvContentPartPr>
              <p14:xfrm>
                <a:off x="8777902" y="5992357"/>
                <a:ext cx="8280" cy="275040"/>
              </p14:xfrm>
            </p:contentPart>
          </mc:Choice>
          <mc:Fallback xmlns="">
            <p:pic>
              <p:nvPicPr>
                <p:cNvPr id="29" name="Rukopis 28">
                  <a:extLst>
                    <a:ext uri="{FF2B5EF4-FFF2-40B4-BE49-F238E27FC236}">
                      <a16:creationId xmlns:a16="http://schemas.microsoft.com/office/drawing/2014/main" id="{EB05A6E9-9A6E-8045-9806-56DC1FA4EF98}"/>
                    </a:ext>
                  </a:extLst>
                </p:cNvPr>
                <p:cNvPicPr/>
                <p:nvPr/>
              </p:nvPicPr>
              <p:blipFill>
                <a:blip r:embed="rId8"/>
                <a:stretch>
                  <a:fillRect/>
                </a:stretch>
              </p:blipFill>
              <p:spPr>
                <a:xfrm>
                  <a:off x="8760262" y="5974717"/>
                  <a:ext cx="43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Rukopis 29">
                  <a:extLst>
                    <a:ext uri="{FF2B5EF4-FFF2-40B4-BE49-F238E27FC236}">
                      <a16:creationId xmlns:a16="http://schemas.microsoft.com/office/drawing/2014/main" id="{32F68209-AEDC-DD41-ACD3-A20124539EDE}"/>
                    </a:ext>
                  </a:extLst>
                </p14:cNvPr>
                <p14:cNvContentPartPr/>
                <p14:nvPr/>
              </p14:nvContentPartPr>
              <p14:xfrm>
                <a:off x="8783302" y="5962837"/>
                <a:ext cx="576360" cy="18720"/>
              </p14:xfrm>
            </p:contentPart>
          </mc:Choice>
          <mc:Fallback xmlns="">
            <p:pic>
              <p:nvPicPr>
                <p:cNvPr id="30" name="Rukopis 29">
                  <a:extLst>
                    <a:ext uri="{FF2B5EF4-FFF2-40B4-BE49-F238E27FC236}">
                      <a16:creationId xmlns:a16="http://schemas.microsoft.com/office/drawing/2014/main" id="{32F68209-AEDC-DD41-ACD3-A20124539EDE}"/>
                    </a:ext>
                  </a:extLst>
                </p:cNvPr>
                <p:cNvPicPr/>
                <p:nvPr/>
              </p:nvPicPr>
              <p:blipFill>
                <a:blip r:embed="rId10"/>
                <a:stretch>
                  <a:fillRect/>
                </a:stretch>
              </p:blipFill>
              <p:spPr>
                <a:xfrm>
                  <a:off x="8765662" y="5944837"/>
                  <a:ext cx="612000" cy="54360"/>
                </a:xfrm>
                <a:prstGeom prst="rect">
                  <a:avLst/>
                </a:prstGeom>
              </p:spPr>
            </p:pic>
          </mc:Fallback>
        </mc:AlternateContent>
      </p:grpSp>
    </p:spTree>
    <p:extLst>
      <p:ext uri="{BB962C8B-B14F-4D97-AF65-F5344CB8AC3E}">
        <p14:creationId xmlns:p14="http://schemas.microsoft.com/office/powerpoint/2010/main" val="32912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B15EDDD-A237-5B43-8D88-65E2544E7D9B}"/>
              </a:ext>
            </a:extLst>
          </p:cNvPr>
          <p:cNvSpPr>
            <a:spLocks noGrp="1"/>
          </p:cNvSpPr>
          <p:nvPr>
            <p:ph type="title"/>
          </p:nvPr>
        </p:nvSpPr>
        <p:spPr>
          <a:xfrm>
            <a:off x="687389" y="942108"/>
            <a:ext cx="3615180" cy="4969113"/>
          </a:xfrm>
        </p:spPr>
        <p:txBody>
          <a:bodyPr anchor="ctr">
            <a:normAutofit/>
          </a:bodyPr>
          <a:lstStyle/>
          <a:p>
            <a:r>
              <a:rPr lang="cs-CZ" b="1" dirty="0">
                <a:solidFill>
                  <a:schemeClr val="tx2">
                    <a:lumMod val="75000"/>
                  </a:schemeClr>
                </a:solidFill>
                <a:latin typeface="Times New Roman" panose="02020603050405020304" pitchFamily="18" charset="0"/>
                <a:cs typeface="Times New Roman" panose="02020603050405020304" pitchFamily="18" charset="0"/>
              </a:rPr>
              <a:t>V případě (nejen) webových zdrojů</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Zástupný obsah 2">
            <a:extLst>
              <a:ext uri="{FF2B5EF4-FFF2-40B4-BE49-F238E27FC236}">
                <a16:creationId xmlns:a16="http://schemas.microsoft.com/office/drawing/2014/main" id="{67FFD81D-C2A8-C747-AD32-EC129AA15F51}"/>
              </a:ext>
            </a:extLst>
          </p:cNvPr>
          <p:cNvSpPr>
            <a:spLocks noGrp="1"/>
          </p:cNvSpPr>
          <p:nvPr>
            <p:ph idx="1"/>
          </p:nvPr>
        </p:nvSpPr>
        <p:spPr>
          <a:xfrm>
            <a:off x="5049062" y="942108"/>
            <a:ext cx="6455549" cy="4969114"/>
          </a:xfrm>
        </p:spPr>
        <p:txBody>
          <a:bodyPr anchor="ctr">
            <a:normAutofit/>
          </a:bodyPr>
          <a:lstStyle/>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Vždy dohledávat autora příspěvku/článku a datum publikování</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Formální pravidla FAV nenabízejí pevný rámec pro citaci webových zdrojů typu komentářů na sociálních sítích, komunitních webech, diskuzních fór či platforem pro sdílení fotografií či krátkých videí. Forma bibliografického zápisu zdroje tedy bude vždy upravena s ohledem na dané téma, ale musí být v souladu s duchem katedrové formální úpravy.</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Pokud je autor známý pouze pod šifrou, lze ji ponechat.</a:t>
            </a:r>
          </a:p>
          <a:p>
            <a:pPr>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V případě starších tištěných textů případně konzultovat rozličné slovníky novinářských šifer.</a:t>
            </a:r>
          </a:p>
          <a:p>
            <a:pPr lvl="1">
              <a:lnSpc>
                <a:spcPct val="90000"/>
              </a:lnSpc>
            </a:pPr>
            <a:r>
              <a:rPr lang="cs-CZ" dirty="0">
                <a:solidFill>
                  <a:schemeClr val="tx2">
                    <a:lumMod val="75000"/>
                  </a:schemeClr>
                </a:solidFill>
                <a:latin typeface="Times New Roman" panose="02020603050405020304" pitchFamily="18" charset="0"/>
                <a:cs typeface="Times New Roman" panose="02020603050405020304" pitchFamily="18" charset="0"/>
              </a:rPr>
              <a:t>Například: VOPRAVIL, Jaroslav Stanislav. Slovník pseudonymů v české a slovenské literatuře: (anagramů, kryptonymů, značek, jmen původních, přijatých, dvojitých, polatinštělých atd.). Praha: SNP, 1973.  </a:t>
            </a:r>
          </a:p>
        </p:txBody>
      </p:sp>
    </p:spTree>
    <p:extLst>
      <p:ext uri="{BB962C8B-B14F-4D97-AF65-F5344CB8AC3E}">
        <p14:creationId xmlns:p14="http://schemas.microsoft.com/office/powerpoint/2010/main" val="118854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1E96D-4FBB-234B-9A11-326880D600FF}"/>
              </a:ext>
            </a:extLst>
          </p:cNvPr>
          <p:cNvSpPr>
            <a:spLocks noGrp="1"/>
          </p:cNvSpPr>
          <p:nvPr>
            <p:ph type="title"/>
          </p:nvPr>
        </p:nvSpPr>
        <p:spPr>
          <a:xfrm>
            <a:off x="1259893" y="1583473"/>
            <a:ext cx="2454052" cy="4546964"/>
          </a:xfrm>
        </p:spPr>
        <p:txBody>
          <a:bodyPr>
            <a:normAutofit/>
          </a:bodyPr>
          <a:lstStyle/>
          <a:p>
            <a:pPr algn="ctr"/>
            <a:r>
              <a:rPr lang="cs-CZ" sz="3200" b="1" dirty="0">
                <a:solidFill>
                  <a:schemeClr val="tx1"/>
                </a:solidFill>
                <a:latin typeface="Times New Roman" panose="02020603050405020304" pitchFamily="18" charset="0"/>
                <a:cs typeface="Times New Roman" panose="02020603050405020304" pitchFamily="18" charset="0"/>
              </a:rPr>
              <a:t>Samostatný úkol pro práci s formálními pravidly FAV</a:t>
            </a:r>
          </a:p>
        </p:txBody>
      </p:sp>
      <p:sp>
        <p:nvSpPr>
          <p:cNvPr id="3" name="Zástupný obsah 2">
            <a:extLst>
              <a:ext uri="{FF2B5EF4-FFF2-40B4-BE49-F238E27FC236}">
                <a16:creationId xmlns:a16="http://schemas.microsoft.com/office/drawing/2014/main" id="{5E1763E2-E4E2-FF40-946C-3AEA584BF159}"/>
              </a:ext>
            </a:extLst>
          </p:cNvPr>
          <p:cNvSpPr>
            <a:spLocks noGrp="1"/>
          </p:cNvSpPr>
          <p:nvPr>
            <p:ph idx="1"/>
          </p:nvPr>
        </p:nvSpPr>
        <p:spPr>
          <a:xfrm>
            <a:off x="4706578" y="589722"/>
            <a:ext cx="6798033" cy="5321500"/>
          </a:xfrm>
        </p:spPr>
        <p:txBody>
          <a:bodyPr anchor="ctr">
            <a:normAutofit/>
          </a:bodyPr>
          <a:lstStyle/>
          <a:p>
            <a:r>
              <a:rPr lang="cs-CZ" dirty="0">
                <a:latin typeface="Times New Roman" panose="02020603050405020304" pitchFamily="18" charset="0"/>
                <a:cs typeface="Times New Roman" panose="02020603050405020304" pitchFamily="18" charset="0"/>
              </a:rPr>
              <a:t>Minimálně 5, maximálně však 8 NS o Vašem oblíbeném filmu.</a:t>
            </a:r>
          </a:p>
          <a:p>
            <a:r>
              <a:rPr lang="cs-CZ" dirty="0">
                <a:latin typeface="Times New Roman" panose="02020603050405020304" pitchFamily="18" charset="0"/>
                <a:cs typeface="Times New Roman" panose="02020603050405020304" pitchFamily="18" charset="0"/>
              </a:rPr>
              <a:t>Je potřeba:</a:t>
            </a:r>
          </a:p>
          <a:p>
            <a:pPr lvl="1"/>
            <a:r>
              <a:rPr lang="cs-CZ" dirty="0">
                <a:latin typeface="Times New Roman" panose="02020603050405020304" pitchFamily="18" charset="0"/>
                <a:cs typeface="Times New Roman" panose="02020603050405020304" pitchFamily="18" charset="0"/>
              </a:rPr>
              <a:t>dodržet povinný rozsah</a:t>
            </a:r>
          </a:p>
          <a:p>
            <a:pPr lvl="1"/>
            <a:r>
              <a:rPr lang="cs-CZ" dirty="0">
                <a:latin typeface="Times New Roman" panose="02020603050405020304" pitchFamily="18" charset="0"/>
                <a:cs typeface="Times New Roman" panose="02020603050405020304" pitchFamily="18" charset="0"/>
              </a:rPr>
              <a:t>minimálně jednou použít jak citaci, tak parafrázi, tak shrnutí</a:t>
            </a:r>
          </a:p>
          <a:p>
            <a:pPr lvl="1"/>
            <a:r>
              <a:rPr lang="cs-CZ" dirty="0">
                <a:latin typeface="Times New Roman" panose="02020603050405020304" pitchFamily="18" charset="0"/>
                <a:cs typeface="Times New Roman" panose="02020603050405020304" pitchFamily="18" charset="0"/>
              </a:rPr>
              <a:t>minimálně jednu překladovou citaci</a:t>
            </a:r>
          </a:p>
          <a:p>
            <a:pPr lvl="1"/>
            <a:r>
              <a:rPr lang="cs-CZ" dirty="0">
                <a:latin typeface="Times New Roman" panose="02020603050405020304" pitchFamily="18" charset="0"/>
                <a:cs typeface="Times New Roman" panose="02020603050405020304" pitchFamily="18" charset="0"/>
              </a:rPr>
              <a:t>minimálně jednou citovat jak z monografie, tak ze sborníku, tak z periodické publikace</a:t>
            </a:r>
          </a:p>
          <a:p>
            <a:pPr lvl="1"/>
            <a:r>
              <a:rPr lang="cs-CZ" dirty="0">
                <a:latin typeface="Times New Roman" panose="02020603050405020304" pitchFamily="18" charset="0"/>
                <a:cs typeface="Times New Roman" panose="02020603050405020304" pitchFamily="18" charset="0"/>
              </a:rPr>
              <a:t>Do čtvrtka 12. 11. (půlnoc vč.) – vložit do </a:t>
            </a:r>
            <a:r>
              <a:rPr lang="cs-CZ" dirty="0" err="1">
                <a:latin typeface="Times New Roman" panose="02020603050405020304" pitchFamily="18" charset="0"/>
                <a:cs typeface="Times New Roman" panose="02020603050405020304" pitchFamily="18" charset="0"/>
              </a:rPr>
              <a:t>odevzdávárny</a:t>
            </a:r>
            <a:r>
              <a:rPr lang="cs-CZ" dirty="0">
                <a:latin typeface="Times New Roman" panose="02020603050405020304" pitchFamily="18" charset="0"/>
                <a:cs typeface="Times New Roman" panose="02020603050405020304" pitchFamily="18" charset="0"/>
              </a:rPr>
              <a:t> v </a:t>
            </a:r>
            <a:r>
              <a:rPr lang="cs-CZ" dirty="0" err="1">
                <a:latin typeface="Times New Roman" panose="02020603050405020304" pitchFamily="18" charset="0"/>
                <a:cs typeface="Times New Roman" panose="02020603050405020304" pitchFamily="18" charset="0"/>
              </a:rPr>
              <a:t>ISu</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Dne 18.11. budeme mít synchronní „živý“ seminář v čase rozvrhu (12:00 – 13:50), kdy probereme nejčastější chyby při práci s formálními pravidly</a:t>
            </a:r>
          </a:p>
          <a:p>
            <a:endParaRPr lang="cs-CZ"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Rukopis 3">
                <a:extLst>
                  <a:ext uri="{FF2B5EF4-FFF2-40B4-BE49-F238E27FC236}">
                    <a16:creationId xmlns:a16="http://schemas.microsoft.com/office/drawing/2014/main" id="{180DB571-67F1-0D47-81F3-F734B67EFCA2}"/>
                  </a:ext>
                </a:extLst>
              </p14:cNvPr>
              <p14:cNvContentPartPr/>
              <p14:nvPr/>
            </p14:nvContentPartPr>
            <p14:xfrm>
              <a:off x="7802662" y="4299997"/>
              <a:ext cx="360" cy="360"/>
            </p14:xfrm>
          </p:contentPart>
        </mc:Choice>
        <mc:Fallback xmlns="">
          <p:pic>
            <p:nvPicPr>
              <p:cNvPr id="4" name="Rukopis 3">
                <a:extLst>
                  <a:ext uri="{FF2B5EF4-FFF2-40B4-BE49-F238E27FC236}">
                    <a16:creationId xmlns:a16="http://schemas.microsoft.com/office/drawing/2014/main" id="{180DB571-67F1-0D47-81F3-F734B67EFCA2}"/>
                  </a:ext>
                </a:extLst>
              </p:cNvPr>
              <p:cNvPicPr/>
              <p:nvPr/>
            </p:nvPicPr>
            <p:blipFill>
              <a:blip r:embed="rId3"/>
              <a:stretch>
                <a:fillRect/>
              </a:stretch>
            </p:blipFill>
            <p:spPr>
              <a:xfrm>
                <a:off x="7784662" y="4282357"/>
                <a:ext cx="36000" cy="36000"/>
              </a:xfrm>
              <a:prstGeom prst="rect">
                <a:avLst/>
              </a:prstGeom>
            </p:spPr>
          </p:pic>
        </mc:Fallback>
      </mc:AlternateContent>
    </p:spTree>
    <p:extLst>
      <p:ext uri="{BB962C8B-B14F-4D97-AF65-F5344CB8AC3E}">
        <p14:creationId xmlns:p14="http://schemas.microsoft.com/office/powerpoint/2010/main" val="3142923112"/>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141</TotalTime>
  <Words>254</Words>
  <Application>Microsoft Macintosh PowerPoint</Application>
  <PresentationFormat>Širokoúhlá obrazovka</PresentationFormat>
  <Paragraphs>19</Paragraphs>
  <Slides>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Century Gothic</vt:lpstr>
      <vt:lpstr>Times New Roman</vt:lpstr>
      <vt:lpstr>Wingdings 3</vt:lpstr>
      <vt:lpstr>Stébla</vt:lpstr>
      <vt:lpstr>Úvod do metodologie historického výzkumu  FAVBPa100</vt:lpstr>
      <vt:lpstr>Prezentace aplikace PowerPoint</vt:lpstr>
      <vt:lpstr>Prezentace aplikace PowerPoint</vt:lpstr>
      <vt:lpstr>V případě (nejen) webových zdrojů</vt:lpstr>
      <vt:lpstr>Samostatný úkol pro práci s formálními pravidly FAV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FAVBPa100</dc:title>
  <dc:creator>Šárka Gmiterková</dc:creator>
  <cp:lastModifiedBy>Šárka Gmiterková</cp:lastModifiedBy>
  <cp:revision>3</cp:revision>
  <dcterms:created xsi:type="dcterms:W3CDTF">2020-11-04T12:51:00Z</dcterms:created>
  <dcterms:modified xsi:type="dcterms:W3CDTF">2020-11-04T21:19:48Z</dcterms:modified>
</cp:coreProperties>
</file>