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80" r:id="rId3"/>
    <p:sldId id="281" r:id="rId4"/>
    <p:sldId id="282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721"/>
    <p:restoredTop sz="94681"/>
  </p:normalViewPr>
  <p:slideViewPr>
    <p:cSldViewPr snapToGrid="0" snapToObjects="1">
      <p:cViewPr varScale="1">
        <p:scale>
          <a:sx n="115" d="100"/>
          <a:sy n="115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1-04T12:55:58.392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1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11/28/20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FC14F2-6D62-C44B-BC94-7C741E73BB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04103" y="1318591"/>
            <a:ext cx="5800929" cy="4220820"/>
          </a:xfrm>
        </p:spPr>
        <p:txBody>
          <a:bodyPr anchor="ctr">
            <a:normAutofit/>
          </a:bodyPr>
          <a:lstStyle/>
          <a:p>
            <a:pPr algn="r">
              <a:lnSpc>
                <a:spcPct val="90000"/>
              </a:lnSpc>
            </a:pP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 do metodologie historického výzkumu</a:t>
            </a: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6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FAVBPa100 + FABKa100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9F42531-AF0A-2D4D-93BE-E4F8ADE795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55048" y="1871831"/>
            <a:ext cx="3084569" cy="3199806"/>
          </a:xfrm>
        </p:spPr>
        <p:txBody>
          <a:bodyPr anchor="ctr">
            <a:normAutofit/>
          </a:bodyPr>
          <a:lstStyle/>
          <a:p>
            <a:endParaRPr lang="cs-CZ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Mgr. Šárka </a:t>
            </a:r>
            <a:r>
              <a:rPr lang="cs-CZ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Gmiterková</a:t>
            </a:r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 </a:t>
            </a:r>
          </a:p>
          <a:p>
            <a:r>
              <a:rPr lang="cs-CZ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18. 11. 2020</a:t>
            </a:r>
          </a:p>
        </p:txBody>
      </p:sp>
    </p:spTree>
    <p:extLst>
      <p:ext uri="{BB962C8B-B14F-4D97-AF65-F5344CB8AC3E}">
        <p14:creationId xmlns:p14="http://schemas.microsoft.com/office/powerpoint/2010/main" val="20211796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241D049E-2C7B-4131-B81E-E5B643BD6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91635463-D121-4B16-AB61-D492DD3F0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stůl&#10;&#10;Popis byl vytvořen automaticky">
            <a:extLst>
              <a:ext uri="{FF2B5EF4-FFF2-40B4-BE49-F238E27FC236}">
                <a16:creationId xmlns:a16="http://schemas.microsoft.com/office/drawing/2014/main" id="{399DC3EF-A78A-A142-AA25-2521D81F48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2052235"/>
            <a:ext cx="10905066" cy="27535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45052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41D049E-2C7B-4131-B81E-E5B643BD61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635463-D121-4B16-AB61-D492DD3F02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5A250FD1-AF9F-AD41-9449-F7B9458F45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995" y="643467"/>
            <a:ext cx="8808010" cy="5571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2282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3A79282A-5DAA-5440-BA99-541D487FE2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9349" y="2749550"/>
            <a:ext cx="10494295" cy="144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49257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21911F3D-630E-074D-A775-A9DDDC1EE6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6912" y="596900"/>
            <a:ext cx="4582668" cy="1231900"/>
          </a:xfrm>
          <a:prstGeom prst="rect">
            <a:avLst/>
          </a:prstGeom>
        </p:spPr>
      </p:pic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674E119-4311-2547-8B80-68425CB3F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2440" y="2608825"/>
            <a:ext cx="11567160" cy="1734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21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B1E96D-4FBB-234B-9A11-326880D60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1583473"/>
            <a:ext cx="2454052" cy="4546964"/>
          </a:xfrm>
        </p:spPr>
        <p:txBody>
          <a:bodyPr>
            <a:normAutofit/>
          </a:bodyPr>
          <a:lstStyle/>
          <a:p>
            <a:pPr algn="ctr"/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Samostatný úkol pro práci s formálními pravidly FAV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1763E2-E4E2-FF40-946C-3AEA584BF1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5, maximálně však 8 NS o Vašem oblíbeném filmu.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Je potřeba: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dodržet povinný rozsah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použít jak citaci, tak parafrázi, tak shrnutí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jednu překladovou citaci</a:t>
            </a:r>
          </a:p>
          <a:p>
            <a:pPr lvl="1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minimálně jednou citovat jak z monografie, tak ze sborníku, tak z periodické publikace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Maximální zisk 8 bodů; úkol považovaný za nesplněný pouze v případě, že nebyl dodržený minimální rozsah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Rukopis 3">
                <a:extLst>
                  <a:ext uri="{FF2B5EF4-FFF2-40B4-BE49-F238E27FC236}">
                    <a16:creationId xmlns:a16="http://schemas.microsoft.com/office/drawing/2014/main" id="{180DB571-67F1-0D47-81F3-F734B67EFCA2}"/>
                  </a:ext>
                </a:extLst>
              </p14:cNvPr>
              <p14:cNvContentPartPr/>
              <p14:nvPr/>
            </p14:nvContentPartPr>
            <p14:xfrm>
              <a:off x="7802662" y="4299997"/>
              <a:ext cx="360" cy="360"/>
            </p14:xfrm>
          </p:contentPart>
        </mc:Choice>
        <mc:Fallback xmlns="">
          <p:pic>
            <p:nvPicPr>
              <p:cNvPr id="4" name="Rukopis 3">
                <a:extLst>
                  <a:ext uri="{FF2B5EF4-FFF2-40B4-BE49-F238E27FC236}">
                    <a16:creationId xmlns:a16="http://schemas.microsoft.com/office/drawing/2014/main" id="{180DB571-67F1-0D47-81F3-F734B67EFCA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784662" y="4282357"/>
                <a:ext cx="36000" cy="3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42923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D0F3D2-9476-0D46-841A-06BECA1CD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Nejčastější</a:t>
            </a:r>
            <a:r>
              <a:rPr lang="cs-CZ" dirty="0"/>
              <a:t> </a:t>
            </a:r>
            <a:r>
              <a:rPr lang="cs-CZ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chyby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D00C24-6FBF-2B47-9872-D414DD55D0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Text není zarovnaný do bloku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Nepsané pravidlo - základní číslovky &gt;&gt; do 10 rozepisujeme, nad 10 číselný zápis (sedm X 17)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Názvy filmů/periodik/alb/seriálů &gt;&gt; VŽDY kurzívou (vč. názvu díla v titulku práce) + dbejte na to, aby vaše práce měla vždycky aspoň nějaký název, v kterém se koncentruje jedna klíčová věc, o níž se Váš text opírá (názvy)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Používejte distribuční/festivalové názvy filmů, původní pouze pokud film nebyl pod českým názvem nikdy a nikde uvedený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Pozor na uvádění čísla odkazujícího k poznámce pod čarou ZA interpunkcí (výroky, tvrzení, shrnutí, parafráze, citace) 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“Citace uvádíme či uzavíráme referencí k jejich původci, čímž se stávají jasnou součástí výkladu”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Údaj o překladu není potřeba uvádět shrnutí či parafráze, pouze u přímé citace</a:t>
            </a:r>
          </a:p>
          <a:p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921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9F68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2D7BA1F-3EC2-9A4E-A6AB-0F9A82632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152567"/>
            <a:ext cx="10905066" cy="4552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1083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1520B72-94C4-4ABB-AC64-A3382705BE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5959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A64CBFD-D6E8-4E6A-8F66-1948BED331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C0AE08D2-20FF-2A4A-879D-C1CB500E47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1547876"/>
            <a:ext cx="10905066" cy="3762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5779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DEDBFFDF-8C60-2143-8B9E-B97230D61F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55" y="1752600"/>
            <a:ext cx="11364133" cy="3764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684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7">
            <a:extLst>
              <a:ext uri="{FF2B5EF4-FFF2-40B4-BE49-F238E27FC236}">
                <a16:creationId xmlns:a16="http://schemas.microsoft.com/office/drawing/2014/main" id="{519DD9F9-F5C4-4212-9AF4-FA9113A5C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9">
            <a:extLst>
              <a:ext uri="{FF2B5EF4-FFF2-40B4-BE49-F238E27FC236}">
                <a16:creationId xmlns:a16="http://schemas.microsoft.com/office/drawing/2014/main" id="{4D426F6C-F417-4549-8850-F25566CD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260195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4CC374F6-BC78-5941-90A6-E0B44739B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2534013"/>
            <a:ext cx="10261600" cy="1513585"/>
          </a:xfrm>
          <a:prstGeom prst="rect">
            <a:avLst/>
          </a:prstGeom>
        </p:spPr>
      </p:pic>
      <p:sp>
        <p:nvSpPr>
          <p:cNvPr id="16" name="Freeform 11">
            <a:extLst>
              <a:ext uri="{FF2B5EF4-FFF2-40B4-BE49-F238E27FC236}">
                <a16:creationId xmlns:a16="http://schemas.microsoft.com/office/drawing/2014/main" id="{A62F81ED-B4A6-4AE5-80BE-E6269859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757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BDDE715-DC1D-4B19-9FCF-8B62FCE8E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0868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9D4B08-2FD7-4795-B867-90033141C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noFill/>
          <a:ln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EAB822-F0FD-4704-BB9F-0294145A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643468"/>
            <a:ext cx="10905067" cy="557106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26014C96-C362-E14E-B29F-34B03EB54D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0477" y="2368629"/>
            <a:ext cx="9951041" cy="21145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2790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9DD9F9-F5C4-4212-9AF4-FA9113A5CD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786"/>
            <a:ext cx="12192000" cy="685403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426F6C-F417-4549-8850-F25566CDD1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260195"/>
          </a:xfrm>
          <a:prstGeom prst="rect">
            <a:avLst/>
          </a:prstGeom>
          <a:solidFill>
            <a:srgbClr val="FFFFFF"/>
          </a:solidFill>
          <a:ln w="12700" cap="sq">
            <a:solidFill>
              <a:schemeClr val="tx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ázek 2" descr="Obsah obrázku text&#10;&#10;Popis byl vytvořen automaticky">
            <a:extLst>
              <a:ext uri="{FF2B5EF4-FFF2-40B4-BE49-F238E27FC236}">
                <a16:creationId xmlns:a16="http://schemas.microsoft.com/office/drawing/2014/main" id="{0A40143D-0132-6A43-A6A0-0B077BD14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5200" y="2303127"/>
            <a:ext cx="10261600" cy="1975358"/>
          </a:xfrm>
          <a:prstGeom prst="rect">
            <a:avLst/>
          </a:prstGeom>
        </p:spPr>
      </p:pic>
      <p:sp>
        <p:nvSpPr>
          <p:cNvPr id="12" name="Freeform 11">
            <a:extLst>
              <a:ext uri="{FF2B5EF4-FFF2-40B4-BE49-F238E27FC236}">
                <a16:creationId xmlns:a16="http://schemas.microsoft.com/office/drawing/2014/main" id="{A62F81ED-B4A6-4AE5-80BE-E6269859D3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6061223"/>
            <a:ext cx="1038036" cy="506277"/>
          </a:xfrm>
          <a:custGeom>
            <a:avLst/>
            <a:gdLst>
              <a:gd name="connsiteX0" fmla="*/ 0 w 1038036"/>
              <a:gd name="connsiteY0" fmla="*/ 0 h 506277"/>
              <a:gd name="connsiteX1" fmla="*/ 182880 w 1038036"/>
              <a:gd name="connsiteY1" fmla="*/ 0 h 506277"/>
              <a:gd name="connsiteX2" fmla="*/ 291705 w 1038036"/>
              <a:gd name="connsiteY2" fmla="*/ 0 h 506277"/>
              <a:gd name="connsiteX3" fmla="*/ 291705 w 1038036"/>
              <a:gd name="connsiteY3" fmla="*/ 151 h 506277"/>
              <a:gd name="connsiteX4" fmla="*/ 692049 w 1038036"/>
              <a:gd name="connsiteY4" fmla="*/ 705 h 506277"/>
              <a:gd name="connsiteX5" fmla="*/ 782744 w 1038036"/>
              <a:gd name="connsiteY5" fmla="*/ 705 h 506277"/>
              <a:gd name="connsiteX6" fmla="*/ 797001 w 1038036"/>
              <a:gd name="connsiteY6" fmla="*/ 5473 h 506277"/>
              <a:gd name="connsiteX7" fmla="*/ 801982 w 1038036"/>
              <a:gd name="connsiteY7" fmla="*/ 10242 h 506277"/>
              <a:gd name="connsiteX8" fmla="*/ 1030951 w 1038036"/>
              <a:gd name="connsiteY8" fmla="*/ 239185 h 506277"/>
              <a:gd name="connsiteX9" fmla="*/ 1030951 w 1038036"/>
              <a:gd name="connsiteY9" fmla="*/ 267797 h 506277"/>
              <a:gd name="connsiteX10" fmla="*/ 801982 w 1038036"/>
              <a:gd name="connsiteY10" fmla="*/ 496740 h 506277"/>
              <a:gd name="connsiteX11" fmla="*/ 797001 w 1038036"/>
              <a:gd name="connsiteY11" fmla="*/ 501508 h 506277"/>
              <a:gd name="connsiteX12" fmla="*/ 782744 w 1038036"/>
              <a:gd name="connsiteY12" fmla="*/ 506277 h 506277"/>
              <a:gd name="connsiteX13" fmla="*/ 692049 w 1038036"/>
              <a:gd name="connsiteY13" fmla="*/ 506277 h 506277"/>
              <a:gd name="connsiteX14" fmla="*/ 291705 w 1038036"/>
              <a:gd name="connsiteY14" fmla="*/ 505140 h 506277"/>
              <a:gd name="connsiteX15" fmla="*/ 291705 w 1038036"/>
              <a:gd name="connsiteY15" fmla="*/ 506277 h 506277"/>
              <a:gd name="connsiteX16" fmla="*/ 0 w 1038036"/>
              <a:gd name="connsiteY16" fmla="*/ 506277 h 506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038036" h="506277">
                <a:moveTo>
                  <a:pt x="0" y="0"/>
                </a:moveTo>
                <a:lnTo>
                  <a:pt x="182880" y="0"/>
                </a:lnTo>
                <a:lnTo>
                  <a:pt x="291705" y="0"/>
                </a:lnTo>
                <a:lnTo>
                  <a:pt x="291705" y="151"/>
                </a:lnTo>
                <a:lnTo>
                  <a:pt x="692049" y="705"/>
                </a:lnTo>
                <a:lnTo>
                  <a:pt x="782744" y="705"/>
                </a:lnTo>
                <a:cubicBezTo>
                  <a:pt x="787553" y="705"/>
                  <a:pt x="792363" y="5473"/>
                  <a:pt x="797001" y="5473"/>
                </a:cubicBezTo>
                <a:cubicBezTo>
                  <a:pt x="797001" y="10242"/>
                  <a:pt x="801982" y="10242"/>
                  <a:pt x="801982" y="10242"/>
                </a:cubicBezTo>
                <a:lnTo>
                  <a:pt x="1030951" y="239185"/>
                </a:lnTo>
                <a:cubicBezTo>
                  <a:pt x="1040398" y="248722"/>
                  <a:pt x="1040398" y="258259"/>
                  <a:pt x="1030951" y="267797"/>
                </a:cubicBezTo>
                <a:lnTo>
                  <a:pt x="801982" y="496740"/>
                </a:lnTo>
                <a:cubicBezTo>
                  <a:pt x="800436" y="498363"/>
                  <a:pt x="798547" y="499885"/>
                  <a:pt x="797001" y="501508"/>
                </a:cubicBezTo>
                <a:cubicBezTo>
                  <a:pt x="792363" y="506277"/>
                  <a:pt x="787553" y="506277"/>
                  <a:pt x="782744" y="506277"/>
                </a:cubicBezTo>
                <a:lnTo>
                  <a:pt x="692049" y="506277"/>
                </a:lnTo>
                <a:lnTo>
                  <a:pt x="291705" y="505140"/>
                </a:lnTo>
                <a:lnTo>
                  <a:pt x="291705" y="506277"/>
                </a:lnTo>
                <a:lnTo>
                  <a:pt x="0" y="506277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535804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247</Words>
  <Application>Microsoft Macintosh PowerPoint</Application>
  <PresentationFormat>Širokoúhlá obrazovka</PresentationFormat>
  <Paragraphs>23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Century Gothic</vt:lpstr>
      <vt:lpstr>Times New Roman</vt:lpstr>
      <vt:lpstr>Wingdings 3</vt:lpstr>
      <vt:lpstr>Stébla</vt:lpstr>
      <vt:lpstr>Úvod do metodologie historického výzkumu  FAVBPa100 + FABKa100</vt:lpstr>
      <vt:lpstr>Samostatný úkol pro práci s formálními pravidly FAV</vt:lpstr>
      <vt:lpstr>Nejčastější chyby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metodologie historického výzkumu  FAVBPa100 + FABKa100</dc:title>
  <dc:creator>Šárka Gmiterková</dc:creator>
  <cp:lastModifiedBy>Šárka Gmiterková</cp:lastModifiedBy>
  <cp:revision>3</cp:revision>
  <dcterms:created xsi:type="dcterms:W3CDTF">2020-11-18T09:59:46Z</dcterms:created>
  <dcterms:modified xsi:type="dcterms:W3CDTF">2020-11-28T11:21:17Z</dcterms:modified>
</cp:coreProperties>
</file>