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61" r:id="rId4"/>
    <p:sldId id="262" r:id="rId5"/>
    <p:sldId id="264" r:id="rId6"/>
    <p:sldId id="267" r:id="rId7"/>
    <p:sldId id="260" r:id="rId8"/>
    <p:sldId id="269" r:id="rId9"/>
    <p:sldId id="268" r:id="rId10"/>
    <p:sldId id="266" r:id="rId11"/>
    <p:sldId id="270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67D01-8A1D-4C7B-925A-97679204F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2B0697-144C-4574-B40E-8B2C01DD7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6497D9-3CF0-4876-8B8D-F0A29F57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B1580-6046-4FDF-B95D-8012C36B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FB4B4A-AF41-49F7-94A5-74A5DFB9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32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10E2E-84AB-4B82-9BFC-B954C6BD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E80877-5960-463A-BA18-82E58CF4A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2BA5E-1D1B-41C0-B7E2-3C3FC9DF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301AB1-3739-4C0B-B7F0-B66B032C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8517B9-C07F-4288-A126-E9F48CFB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14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22A593-D04A-4F75-A0D7-870B662BD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78A3A4-4167-4717-B044-D97E73285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36AA7D-D18B-43BC-96D2-C7C93496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B3EC83-DE19-41BC-9FC1-FC7E9E19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957F40-CE5A-4339-A68D-FE0851F1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91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FF0A-57C4-4B18-923B-FB74E29293CA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EF47-420D-4396-B883-5924103B9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39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FF0A-57C4-4B18-923B-FB74E29293CA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EF47-420D-4396-B883-5924103B9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518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FF0A-57C4-4B18-923B-FB74E29293CA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EF47-420D-4396-B883-5924103B9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41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6FCC3-E990-4481-98C1-7569C4EC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3587F-B45C-4F3A-855F-2ED0EEE8A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BEEE72-C849-4AD4-9346-4C337BF8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A12E8A-5C01-48EF-90EB-D28B798D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D32E45-B19C-476F-A324-A86A0111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08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A706C-233E-455B-9DB1-76CC4AE5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7B4C3D-413D-4521-AF15-CF69AFF33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26D1D6-E63E-435B-B45D-C664D439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475247-86C1-446F-BB68-764E09D7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2DF1C5-C6EA-4858-AD15-8CECC3DF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23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A0805-3752-4041-886D-C447A175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0353B6-7743-4435-9071-A8009593E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B218B8-1C10-46FD-A553-15F5EAA5B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E83525-99C1-4EC3-814E-3F47FFB2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F67203-58A9-4F81-9330-46E5709B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490DB8-FE76-468A-BBDA-393380F7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5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E7BE9-7CE6-4CB5-9684-ABFA2614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A899EB-8D6A-42F3-BE7C-8D35F6A6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D68F95-774C-42A9-92FE-539952911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42E6BC-EBC7-453F-B88D-B5AF2EFE1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5EC69DA-5C60-415D-BC09-C46FCA22F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0941E2-6451-4B8C-A83B-FA97651C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C96E5E-A921-44A7-BBF4-D7BB92BD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57CF66-60B1-43FA-AAE8-033DC182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6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69867-4C9A-47F4-9271-50141DAC4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DB6427-7B5A-450B-87FA-767B04D4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064C8B-3E50-4EBA-B45C-1364D0E2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C29174-8B14-4E92-B237-0E632981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1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5B539C-E61E-44B4-9436-D88D2B2A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9CBBBC-AA55-4B88-ABCE-C1A5C0E9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CC1EC1-5901-4EA3-B2EC-4437A999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73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FB485-0444-4753-B1EB-F23E942C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C83C3-25BC-4E44-99CC-D33576D4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334506-1A73-43A2-83C2-89C031213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D0051B-8DD7-4340-9B29-4B818FE6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19DEA5-A6CA-4F95-BE5D-5FD4D5BE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5D1368-98DA-4627-BDB3-65C14C6D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9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05B9D-2B4D-46BA-B8FD-CD833B37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89A4E5-39ED-4515-9D36-E42BEDCAA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25211A-5669-48A9-8596-155762CAA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00216A-C5C5-42BD-914F-08ECB9F7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DC3318-B0E5-4390-A9AD-1931E676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D7DEDB-2CCD-4E1D-8EF6-C821A0B0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95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3F9309-E1FB-4DFD-B99E-66F112AB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2F766-3A6D-418C-9A32-A73AA0C6B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C74BF1-7948-4B46-AD3E-842C469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F1F3-B987-414D-A590-073F94476BC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485B96-5F16-433A-A28A-75A6BDFA1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C27760-1EE6-4E9A-B999-AAA5E09E9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2214-FB88-424A-824F-C2992B6ED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0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FF0A-57C4-4B18-923B-FB74E29293CA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EF47-420D-4396-B883-5924103B9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5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6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h.usd.cas.cz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keCzyYEgxN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raphonline.cz/" TargetMode="External"/><Relationship Id="rId2" Type="http://schemas.openxmlformats.org/officeDocument/2006/relationships/hyperlink" Target="https://www.narodnifonoteka.cz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badatelna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7Qdj0y0DK4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archivni-fondy-a-sbirky-v-ceske-republice-386553.aspx" TargetMode="External"/><Relationship Id="rId2" Type="http://schemas.openxmlformats.org/officeDocument/2006/relationships/hyperlink" Target="https://vis.idu.cz/Default.aspx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rP54sAniQ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4D69E-4DC1-4923-8F76-5E8284031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4700" dirty="0"/>
              <a:t>Historický výzkum</a:t>
            </a:r>
            <a:br>
              <a:rPr lang="cs-CZ" sz="4700" dirty="0"/>
            </a:br>
            <a:r>
              <a:rPr lang="cs-CZ" sz="4700" dirty="0"/>
              <a:t>téma: televizní písnička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4DAB50-FF89-4F2E-92F4-0C6A08C71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cs-CZ" sz="1900"/>
          </a:p>
          <a:p>
            <a:pPr algn="l"/>
            <a:r>
              <a:rPr lang="cs-CZ" sz="1900"/>
              <a:t>Mgr. Miroslava Papežová</a:t>
            </a:r>
          </a:p>
          <a:p>
            <a:pPr algn="l"/>
            <a:r>
              <a:rPr lang="cs-CZ" sz="1900"/>
              <a:t>Přednáška FAV 21.11.2019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sah 12" descr="Obsah obrázku osoba, žena, fotka, muž&#10;&#10;Popis byl vytvořen automaticky">
            <a:extLst>
              <a:ext uri="{FF2B5EF4-FFF2-40B4-BE49-F238E27FC236}">
                <a16:creationId xmlns:a16="http://schemas.microsoft.com/office/drawing/2014/main" id="{5DEC27B1-CB91-4BC3-A575-7EDDD4F63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5" r="1567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60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2A30-D970-413D-BA7D-A2461730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Pamětníci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B6AAC-125E-4597-BDA6-0296373C8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kontaktování pamětníků</a:t>
            </a:r>
          </a:p>
          <a:p>
            <a:r>
              <a:rPr lang="cs-CZ" dirty="0"/>
              <a:t>osobní pozůstalosti</a:t>
            </a:r>
          </a:p>
          <a:p>
            <a:pPr lvl="1"/>
            <a:r>
              <a:rPr lang="cs-CZ" dirty="0"/>
              <a:t> v paměťových institucích nebo individuální</a:t>
            </a:r>
          </a:p>
          <a:p>
            <a:r>
              <a:rPr lang="cs-CZ" dirty="0"/>
              <a:t>Centrum orální historie Ústav pro soudobé dějiny AVČR </a:t>
            </a:r>
            <a:r>
              <a:rPr lang="cs-CZ" dirty="0">
                <a:hlinkClick r:id="rId2"/>
              </a:rPr>
              <a:t>http://www.coh.usd.cas.cz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87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68C34-389A-4BEE-A1FE-5AC559C8575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cs-CZ" sz="4800" dirty="0"/>
              <a:t>DĚKUJI ZA POZORNOST</a:t>
            </a:r>
          </a:p>
        </p:txBody>
      </p:sp>
      <p:pic>
        <p:nvPicPr>
          <p:cNvPr id="5" name="Zástupný symbol pro obsah 4" descr="Obsah obrázku exteriér, osoba, žena, budova&#10;&#10;Popis vygenerován s velmi vysokou mírou spolehlivosti">
            <a:extLst>
              <a:ext uri="{FF2B5EF4-FFF2-40B4-BE49-F238E27FC236}">
                <a16:creationId xmlns:a16="http://schemas.microsoft.com/office/drawing/2014/main" id="{52FFFE10-63D2-4591-9DE6-67FEDC5C6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3" y="1690688"/>
            <a:ext cx="8505373" cy="4787242"/>
          </a:xfrm>
        </p:spPr>
      </p:pic>
    </p:spTree>
    <p:extLst>
      <p:ext uri="{BB962C8B-B14F-4D97-AF65-F5344CB8AC3E}">
        <p14:creationId xmlns:p14="http://schemas.microsoft.com/office/powerpoint/2010/main" val="63628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fotka, tmavé, muž&#10;&#10;Popis byl vytvořen automaticky">
            <a:hlinkClick r:id="rId2"/>
            <a:extLst>
              <a:ext uri="{FF2B5EF4-FFF2-40B4-BE49-F238E27FC236}">
                <a16:creationId xmlns:a16="http://schemas.microsoft.com/office/drawing/2014/main" id="{26A02440-40AA-4EA9-B91E-3C3FEF6A8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5CE86-E586-43BC-B2AB-46C15648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/>
              <a:t>Dáme</a:t>
            </a:r>
            <a:r>
              <a:rPr lang="en-US" b="1" i="1" dirty="0"/>
              <a:t> </a:t>
            </a:r>
            <a:r>
              <a:rPr lang="en-US" b="1" i="1"/>
              <a:t>si</a:t>
            </a:r>
            <a:r>
              <a:rPr lang="en-US" b="1" i="1" dirty="0"/>
              <a:t> do </a:t>
            </a:r>
            <a:r>
              <a:rPr lang="en-US" b="1" i="1"/>
              <a:t>bytu</a:t>
            </a:r>
            <a:endParaRPr lang="en-US" b="1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8F156B-3290-41CA-8E70-CF4E5FEE0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1958</a:t>
            </a:r>
          </a:p>
          <a:p>
            <a:r>
              <a:rPr lang="en-US" sz="1800" dirty="0" err="1"/>
              <a:t>režie</a:t>
            </a:r>
            <a:r>
              <a:rPr lang="en-US" sz="1800" dirty="0"/>
              <a:t>: </a:t>
            </a:r>
            <a:r>
              <a:rPr lang="en-US" sz="1800" dirty="0" err="1"/>
              <a:t>Ladislav</a:t>
            </a:r>
            <a:r>
              <a:rPr lang="en-US" sz="1800" dirty="0"/>
              <a:t> </a:t>
            </a:r>
            <a:r>
              <a:rPr lang="en-US" sz="1800" dirty="0" err="1"/>
              <a:t>Rychman</a:t>
            </a:r>
            <a:endParaRPr lang="en-US" sz="1800" dirty="0"/>
          </a:p>
          <a:p>
            <a:r>
              <a:rPr lang="en-US" sz="1800" dirty="0" err="1"/>
              <a:t>první</a:t>
            </a:r>
            <a:r>
              <a:rPr lang="en-US" sz="1800" dirty="0"/>
              <a:t> </a:t>
            </a:r>
            <a:r>
              <a:rPr lang="en-US" sz="1800" dirty="0" err="1"/>
              <a:t>televizní</a:t>
            </a:r>
            <a:r>
              <a:rPr lang="en-US" sz="1800" dirty="0"/>
              <a:t> </a:t>
            </a:r>
            <a:r>
              <a:rPr lang="en-US" sz="1800" dirty="0" err="1"/>
              <a:t>písnička</a:t>
            </a:r>
            <a:endParaRPr lang="en-US" sz="1800" dirty="0"/>
          </a:p>
          <a:p>
            <a:r>
              <a:rPr lang="en-US" sz="1800" dirty="0" err="1"/>
              <a:t>předchůdce</a:t>
            </a:r>
            <a:r>
              <a:rPr lang="en-US" sz="1800" dirty="0"/>
              <a:t> </a:t>
            </a:r>
            <a:r>
              <a:rPr lang="en-US" sz="1800" dirty="0" err="1"/>
              <a:t>dnešního</a:t>
            </a:r>
            <a:r>
              <a:rPr lang="en-US" sz="1800" dirty="0"/>
              <a:t> </a:t>
            </a:r>
            <a:r>
              <a:rPr lang="en-US" sz="1800" dirty="0" err="1"/>
              <a:t>videoklipu</a:t>
            </a:r>
            <a:endParaRPr lang="en-US" sz="1800" dirty="0"/>
          </a:p>
          <a:p>
            <a:r>
              <a:rPr lang="en-US" sz="1800" dirty="0" err="1"/>
              <a:t>geneze</a:t>
            </a:r>
            <a:r>
              <a:rPr lang="en-US" sz="1800" dirty="0"/>
              <a:t> – pro </a:t>
            </a:r>
            <a:r>
              <a:rPr lang="en-US" sz="1800" dirty="0" err="1"/>
              <a:t>silvestrovské</a:t>
            </a:r>
            <a:r>
              <a:rPr lang="en-US" sz="1800" dirty="0"/>
              <a:t> </a:t>
            </a:r>
            <a:r>
              <a:rPr lang="en-US" sz="1800" dirty="0" err="1"/>
              <a:t>vysílání</a:t>
            </a:r>
            <a:endParaRPr lang="en-US" sz="1800" dirty="0"/>
          </a:p>
          <a:p>
            <a:r>
              <a:rPr lang="en-US" sz="1800" dirty="0" err="1"/>
              <a:t>zachováno</a:t>
            </a:r>
            <a:r>
              <a:rPr lang="en-US" sz="1800" dirty="0"/>
              <a:t> </a:t>
            </a:r>
            <a:r>
              <a:rPr lang="en-US" sz="1800" dirty="0" err="1"/>
              <a:t>zřejmě</a:t>
            </a:r>
            <a:r>
              <a:rPr lang="en-US" sz="1800" dirty="0"/>
              <a:t> </a:t>
            </a:r>
            <a:r>
              <a:rPr lang="en-US" sz="1800" dirty="0" err="1"/>
              <a:t>díky</a:t>
            </a:r>
            <a:r>
              <a:rPr lang="en-US" sz="1800" dirty="0"/>
              <a:t> </a:t>
            </a:r>
            <a:r>
              <a:rPr lang="en-US" sz="1800" dirty="0" err="1"/>
              <a:t>natočení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filmový</a:t>
            </a:r>
            <a:r>
              <a:rPr lang="en-US" sz="1800" dirty="0"/>
              <a:t> </a:t>
            </a:r>
            <a:r>
              <a:rPr lang="en-US" sz="1800" dirty="0" err="1"/>
              <a:t>pás</a:t>
            </a:r>
            <a:r>
              <a:rPr lang="en-US" sz="1800" dirty="0"/>
              <a:t> a </a:t>
            </a:r>
            <a:r>
              <a:rPr lang="en-US" sz="1800" dirty="0" err="1"/>
              <a:t>použití</a:t>
            </a:r>
            <a:r>
              <a:rPr lang="en-US" sz="1800" dirty="0"/>
              <a:t> v revue </a:t>
            </a:r>
            <a:r>
              <a:rPr lang="en-US" sz="1800" dirty="0" err="1"/>
              <a:t>Tisíc</a:t>
            </a:r>
            <a:r>
              <a:rPr lang="en-US" sz="1800" dirty="0"/>
              <a:t> </a:t>
            </a:r>
            <a:r>
              <a:rPr lang="en-US" sz="1800" dirty="0" err="1"/>
              <a:t>pohledů</a:t>
            </a:r>
            <a:r>
              <a:rPr lang="en-US" sz="1800" dirty="0"/>
              <a:t> za </a:t>
            </a:r>
            <a:r>
              <a:rPr lang="en-US" sz="1800" dirty="0" err="1"/>
              <a:t>kulisy</a:t>
            </a:r>
            <a:endParaRPr lang="en-US" sz="1800" dirty="0"/>
          </a:p>
          <a:p>
            <a:r>
              <a:rPr lang="en-US" sz="1800" dirty="0" err="1"/>
              <a:t>inscenované</a:t>
            </a:r>
            <a:r>
              <a:rPr lang="en-US" sz="1800" dirty="0"/>
              <a:t>, </a:t>
            </a:r>
            <a:r>
              <a:rPr lang="en-US" sz="1800" dirty="0" err="1"/>
              <a:t>dva</a:t>
            </a:r>
            <a:r>
              <a:rPr lang="en-US" sz="1800" dirty="0"/>
              <a:t> </a:t>
            </a:r>
            <a:r>
              <a:rPr lang="en-US" sz="1800" dirty="0" err="1"/>
              <a:t>herci</a:t>
            </a:r>
            <a:r>
              <a:rPr lang="en-US" sz="1800" dirty="0"/>
              <a:t>, </a:t>
            </a:r>
            <a:r>
              <a:rPr lang="en-US" sz="1800" dirty="0" err="1"/>
              <a:t>kapela</a:t>
            </a:r>
            <a:r>
              <a:rPr lang="en-US" sz="1800" dirty="0"/>
              <a:t>, </a:t>
            </a:r>
            <a:r>
              <a:rPr lang="en-US" sz="1800" dirty="0" err="1"/>
              <a:t>malované</a:t>
            </a:r>
            <a:r>
              <a:rPr lang="en-US" sz="1800" dirty="0"/>
              <a:t> </a:t>
            </a:r>
            <a:r>
              <a:rPr lang="en-US" sz="1800" dirty="0" err="1"/>
              <a:t>kulisy</a:t>
            </a:r>
            <a:r>
              <a:rPr lang="en-US" sz="1800" dirty="0"/>
              <a:t>, </a:t>
            </a:r>
            <a:r>
              <a:rPr lang="en-US" sz="1800" dirty="0" err="1"/>
              <a:t>triky</a:t>
            </a:r>
            <a:endParaRPr lang="en-US" sz="1800" dirty="0"/>
          </a:p>
          <a:p>
            <a:r>
              <a:rPr lang="en-US" sz="1800" dirty="0"/>
              <a:t>BEZ TITULKŮ</a:t>
            </a:r>
          </a:p>
          <a:p>
            <a:endParaRPr lang="en-US" sz="1800" dirty="0"/>
          </a:p>
        </p:txBody>
      </p:sp>
      <p:pic>
        <p:nvPicPr>
          <p:cNvPr id="7" name="Zástupný obsah 6" descr="Obsah obrázku interiér, muž, vpředu, fotka&#10;&#10;Popis byl vytvořen automaticky">
            <a:extLst>
              <a:ext uri="{FF2B5EF4-FFF2-40B4-BE49-F238E27FC236}">
                <a16:creationId xmlns:a16="http://schemas.microsoft.com/office/drawing/2014/main" id="{47CF1FB1-27AA-43AA-96B2-82C2320A24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r="2643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300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CE8D0110-A4B5-4ADC-8A63-A94CBDFC1530}"/>
              </a:ext>
            </a:extLst>
          </p:cNvPr>
          <p:cNvGrpSpPr/>
          <p:nvPr/>
        </p:nvGrpSpPr>
        <p:grpSpPr>
          <a:xfrm>
            <a:off x="3047967" y="719898"/>
            <a:ext cx="6096065" cy="5418201"/>
            <a:chOff x="3047967" y="719898"/>
            <a:chExt cx="6096065" cy="5418201"/>
          </a:xfrm>
        </p:grpSpPr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46DF7E38-6C3C-4CC0-A33D-CFD0EAE661C9}"/>
                </a:ext>
              </a:extLst>
            </p:cNvPr>
            <p:cNvSpPr/>
            <p:nvPr/>
          </p:nvSpPr>
          <p:spPr>
            <a:xfrm>
              <a:off x="5127624" y="719898"/>
              <a:ext cx="1936750" cy="1258887"/>
            </a:xfrm>
            <a:custGeom>
              <a:avLst/>
              <a:gdLst>
                <a:gd name="connsiteX0" fmla="*/ 0 w 1936750"/>
                <a:gd name="connsiteY0" fmla="*/ 209819 h 1258887"/>
                <a:gd name="connsiteX1" fmla="*/ 209819 w 1936750"/>
                <a:gd name="connsiteY1" fmla="*/ 0 h 1258887"/>
                <a:gd name="connsiteX2" fmla="*/ 1726931 w 1936750"/>
                <a:gd name="connsiteY2" fmla="*/ 0 h 1258887"/>
                <a:gd name="connsiteX3" fmla="*/ 1936750 w 1936750"/>
                <a:gd name="connsiteY3" fmla="*/ 209819 h 1258887"/>
                <a:gd name="connsiteX4" fmla="*/ 1936750 w 1936750"/>
                <a:gd name="connsiteY4" fmla="*/ 1049068 h 1258887"/>
                <a:gd name="connsiteX5" fmla="*/ 1726931 w 1936750"/>
                <a:gd name="connsiteY5" fmla="*/ 1258887 h 1258887"/>
                <a:gd name="connsiteX6" fmla="*/ 209819 w 1936750"/>
                <a:gd name="connsiteY6" fmla="*/ 1258887 h 1258887"/>
                <a:gd name="connsiteX7" fmla="*/ 0 w 1936750"/>
                <a:gd name="connsiteY7" fmla="*/ 1049068 h 1258887"/>
                <a:gd name="connsiteX8" fmla="*/ 0 w 1936750"/>
                <a:gd name="connsiteY8" fmla="*/ 209819 h 12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50" h="1258887">
                  <a:moveTo>
                    <a:pt x="0" y="209819"/>
                  </a:moveTo>
                  <a:cubicBezTo>
                    <a:pt x="0" y="93939"/>
                    <a:pt x="93939" y="0"/>
                    <a:pt x="209819" y="0"/>
                  </a:cubicBezTo>
                  <a:lnTo>
                    <a:pt x="1726931" y="0"/>
                  </a:lnTo>
                  <a:cubicBezTo>
                    <a:pt x="1842811" y="0"/>
                    <a:pt x="1936750" y="93939"/>
                    <a:pt x="1936750" y="209819"/>
                  </a:cubicBezTo>
                  <a:lnTo>
                    <a:pt x="1936750" y="1049068"/>
                  </a:lnTo>
                  <a:cubicBezTo>
                    <a:pt x="1936750" y="1164948"/>
                    <a:pt x="1842811" y="1258887"/>
                    <a:pt x="1726931" y="1258887"/>
                  </a:cubicBezTo>
                  <a:lnTo>
                    <a:pt x="209819" y="1258887"/>
                  </a:lnTo>
                  <a:cubicBezTo>
                    <a:pt x="93939" y="1258887"/>
                    <a:pt x="0" y="1164948"/>
                    <a:pt x="0" y="1049068"/>
                  </a:cubicBezTo>
                  <a:lnTo>
                    <a:pt x="0" y="2098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24" tIns="164324" rIns="164324" bIns="16432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700" kern="1200" dirty="0"/>
                <a:t>PÍSNIČKA V </a:t>
              </a:r>
              <a:r>
                <a:rPr lang="cs-CZ" sz="2700" kern="1200" dirty="0">
                  <a:solidFill>
                    <a:schemeClr val="bg1"/>
                  </a:solidFill>
                </a:rPr>
                <a:t>DIVADLE</a:t>
              </a:r>
              <a:r>
                <a:rPr lang="cs-CZ" sz="2700" kern="1200" dirty="0"/>
                <a:t> </a:t>
              </a: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CB5C5CC7-8386-451F-8940-848C8446661C}"/>
                </a:ext>
              </a:extLst>
            </p:cNvPr>
            <p:cNvSpPr/>
            <p:nvPr/>
          </p:nvSpPr>
          <p:spPr>
            <a:xfrm>
              <a:off x="4016342" y="1349342"/>
              <a:ext cx="4159314" cy="4159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61980" y="246622"/>
                  </a:moveTo>
                  <a:arcTo wR="2079657" hR="2079657" stAng="17891212" swAng="262561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18EE69C8-459C-49C2-80C1-593F553EB795}"/>
                </a:ext>
              </a:extLst>
            </p:cNvPr>
            <p:cNvSpPr/>
            <p:nvPr/>
          </p:nvSpPr>
          <p:spPr>
            <a:xfrm>
              <a:off x="7207282" y="2799555"/>
              <a:ext cx="1936750" cy="1258887"/>
            </a:xfrm>
            <a:custGeom>
              <a:avLst/>
              <a:gdLst>
                <a:gd name="connsiteX0" fmla="*/ 0 w 1936750"/>
                <a:gd name="connsiteY0" fmla="*/ 209819 h 1258887"/>
                <a:gd name="connsiteX1" fmla="*/ 209819 w 1936750"/>
                <a:gd name="connsiteY1" fmla="*/ 0 h 1258887"/>
                <a:gd name="connsiteX2" fmla="*/ 1726931 w 1936750"/>
                <a:gd name="connsiteY2" fmla="*/ 0 h 1258887"/>
                <a:gd name="connsiteX3" fmla="*/ 1936750 w 1936750"/>
                <a:gd name="connsiteY3" fmla="*/ 209819 h 1258887"/>
                <a:gd name="connsiteX4" fmla="*/ 1936750 w 1936750"/>
                <a:gd name="connsiteY4" fmla="*/ 1049068 h 1258887"/>
                <a:gd name="connsiteX5" fmla="*/ 1726931 w 1936750"/>
                <a:gd name="connsiteY5" fmla="*/ 1258887 h 1258887"/>
                <a:gd name="connsiteX6" fmla="*/ 209819 w 1936750"/>
                <a:gd name="connsiteY6" fmla="*/ 1258887 h 1258887"/>
                <a:gd name="connsiteX7" fmla="*/ 0 w 1936750"/>
                <a:gd name="connsiteY7" fmla="*/ 1049068 h 1258887"/>
                <a:gd name="connsiteX8" fmla="*/ 0 w 1936750"/>
                <a:gd name="connsiteY8" fmla="*/ 209819 h 12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50" h="1258887">
                  <a:moveTo>
                    <a:pt x="0" y="209819"/>
                  </a:moveTo>
                  <a:cubicBezTo>
                    <a:pt x="0" y="93939"/>
                    <a:pt x="93939" y="0"/>
                    <a:pt x="209819" y="0"/>
                  </a:cubicBezTo>
                  <a:lnTo>
                    <a:pt x="1726931" y="0"/>
                  </a:lnTo>
                  <a:cubicBezTo>
                    <a:pt x="1842811" y="0"/>
                    <a:pt x="1936750" y="93939"/>
                    <a:pt x="1936750" y="209819"/>
                  </a:cubicBezTo>
                  <a:lnTo>
                    <a:pt x="1936750" y="1049068"/>
                  </a:lnTo>
                  <a:cubicBezTo>
                    <a:pt x="1936750" y="1164948"/>
                    <a:pt x="1842811" y="1258887"/>
                    <a:pt x="1726931" y="1258887"/>
                  </a:cubicBezTo>
                  <a:lnTo>
                    <a:pt x="209819" y="1258887"/>
                  </a:lnTo>
                  <a:cubicBezTo>
                    <a:pt x="93939" y="1258887"/>
                    <a:pt x="0" y="1164948"/>
                    <a:pt x="0" y="1049068"/>
                  </a:cubicBezTo>
                  <a:lnTo>
                    <a:pt x="0" y="2098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24" tIns="164324" rIns="164324" bIns="16432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700" kern="1200"/>
                <a:t>PÍSNIČKA V ROZHLASE</a:t>
              </a:r>
              <a:endParaRPr lang="cs-CZ" sz="2700" kern="1200" dirty="0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63C72C2C-5552-4A0D-8753-317C1D239124}"/>
                </a:ext>
              </a:extLst>
            </p:cNvPr>
            <p:cNvSpPr/>
            <p:nvPr/>
          </p:nvSpPr>
          <p:spPr>
            <a:xfrm>
              <a:off x="4016342" y="1349342"/>
              <a:ext cx="4159314" cy="4159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056933" y="2724134"/>
                  </a:moveTo>
                  <a:arcTo wR="2079657" hR="2079657" stAng="1083178" swAng="262561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9E093970-C2AD-4C7F-B248-5D0890C170D6}"/>
                </a:ext>
              </a:extLst>
            </p:cNvPr>
            <p:cNvSpPr/>
            <p:nvPr/>
          </p:nvSpPr>
          <p:spPr>
            <a:xfrm>
              <a:off x="5127625" y="4879212"/>
              <a:ext cx="1936750" cy="1258887"/>
            </a:xfrm>
            <a:custGeom>
              <a:avLst/>
              <a:gdLst>
                <a:gd name="connsiteX0" fmla="*/ 0 w 1936750"/>
                <a:gd name="connsiteY0" fmla="*/ 209819 h 1258887"/>
                <a:gd name="connsiteX1" fmla="*/ 209819 w 1936750"/>
                <a:gd name="connsiteY1" fmla="*/ 0 h 1258887"/>
                <a:gd name="connsiteX2" fmla="*/ 1726931 w 1936750"/>
                <a:gd name="connsiteY2" fmla="*/ 0 h 1258887"/>
                <a:gd name="connsiteX3" fmla="*/ 1936750 w 1936750"/>
                <a:gd name="connsiteY3" fmla="*/ 209819 h 1258887"/>
                <a:gd name="connsiteX4" fmla="*/ 1936750 w 1936750"/>
                <a:gd name="connsiteY4" fmla="*/ 1049068 h 1258887"/>
                <a:gd name="connsiteX5" fmla="*/ 1726931 w 1936750"/>
                <a:gd name="connsiteY5" fmla="*/ 1258887 h 1258887"/>
                <a:gd name="connsiteX6" fmla="*/ 209819 w 1936750"/>
                <a:gd name="connsiteY6" fmla="*/ 1258887 h 1258887"/>
                <a:gd name="connsiteX7" fmla="*/ 0 w 1936750"/>
                <a:gd name="connsiteY7" fmla="*/ 1049068 h 1258887"/>
                <a:gd name="connsiteX8" fmla="*/ 0 w 1936750"/>
                <a:gd name="connsiteY8" fmla="*/ 209819 h 12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50" h="1258887">
                  <a:moveTo>
                    <a:pt x="0" y="209819"/>
                  </a:moveTo>
                  <a:cubicBezTo>
                    <a:pt x="0" y="93939"/>
                    <a:pt x="93939" y="0"/>
                    <a:pt x="209819" y="0"/>
                  </a:cubicBezTo>
                  <a:lnTo>
                    <a:pt x="1726931" y="0"/>
                  </a:lnTo>
                  <a:cubicBezTo>
                    <a:pt x="1842811" y="0"/>
                    <a:pt x="1936750" y="93939"/>
                    <a:pt x="1936750" y="209819"/>
                  </a:cubicBezTo>
                  <a:lnTo>
                    <a:pt x="1936750" y="1049068"/>
                  </a:lnTo>
                  <a:cubicBezTo>
                    <a:pt x="1936750" y="1164948"/>
                    <a:pt x="1842811" y="1258887"/>
                    <a:pt x="1726931" y="1258887"/>
                  </a:cubicBezTo>
                  <a:lnTo>
                    <a:pt x="209819" y="1258887"/>
                  </a:lnTo>
                  <a:cubicBezTo>
                    <a:pt x="93939" y="1258887"/>
                    <a:pt x="0" y="1164948"/>
                    <a:pt x="0" y="1049068"/>
                  </a:cubicBezTo>
                  <a:lnTo>
                    <a:pt x="0" y="2098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24" tIns="164324" rIns="164324" bIns="16432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700" kern="1200"/>
                <a:t>PÍSNIČKA NA DESCE</a:t>
              </a:r>
              <a:endParaRPr lang="cs-CZ" sz="2700" kern="1200" dirty="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609AD657-1AC3-4F47-B76E-6EC13B9BB4CD}"/>
                </a:ext>
              </a:extLst>
            </p:cNvPr>
            <p:cNvSpPr/>
            <p:nvPr/>
          </p:nvSpPr>
          <p:spPr>
            <a:xfrm>
              <a:off x="4016342" y="1349342"/>
              <a:ext cx="4159314" cy="4159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97333" y="3912691"/>
                  </a:moveTo>
                  <a:arcTo wR="2079657" hR="2079657" stAng="7091212" swAng="262561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EF230BC8-9F9A-4A62-B223-B052ECA1F63C}"/>
                </a:ext>
              </a:extLst>
            </p:cNvPr>
            <p:cNvSpPr/>
            <p:nvPr/>
          </p:nvSpPr>
          <p:spPr>
            <a:xfrm>
              <a:off x="3047967" y="2799555"/>
              <a:ext cx="1936750" cy="1258887"/>
            </a:xfrm>
            <a:custGeom>
              <a:avLst/>
              <a:gdLst>
                <a:gd name="connsiteX0" fmla="*/ 0 w 1936750"/>
                <a:gd name="connsiteY0" fmla="*/ 209819 h 1258887"/>
                <a:gd name="connsiteX1" fmla="*/ 209819 w 1936750"/>
                <a:gd name="connsiteY1" fmla="*/ 0 h 1258887"/>
                <a:gd name="connsiteX2" fmla="*/ 1726931 w 1936750"/>
                <a:gd name="connsiteY2" fmla="*/ 0 h 1258887"/>
                <a:gd name="connsiteX3" fmla="*/ 1936750 w 1936750"/>
                <a:gd name="connsiteY3" fmla="*/ 209819 h 1258887"/>
                <a:gd name="connsiteX4" fmla="*/ 1936750 w 1936750"/>
                <a:gd name="connsiteY4" fmla="*/ 1049068 h 1258887"/>
                <a:gd name="connsiteX5" fmla="*/ 1726931 w 1936750"/>
                <a:gd name="connsiteY5" fmla="*/ 1258887 h 1258887"/>
                <a:gd name="connsiteX6" fmla="*/ 209819 w 1936750"/>
                <a:gd name="connsiteY6" fmla="*/ 1258887 h 1258887"/>
                <a:gd name="connsiteX7" fmla="*/ 0 w 1936750"/>
                <a:gd name="connsiteY7" fmla="*/ 1049068 h 1258887"/>
                <a:gd name="connsiteX8" fmla="*/ 0 w 1936750"/>
                <a:gd name="connsiteY8" fmla="*/ 209819 h 12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50" h="1258887">
                  <a:moveTo>
                    <a:pt x="0" y="209819"/>
                  </a:moveTo>
                  <a:cubicBezTo>
                    <a:pt x="0" y="93939"/>
                    <a:pt x="93939" y="0"/>
                    <a:pt x="209819" y="0"/>
                  </a:cubicBezTo>
                  <a:lnTo>
                    <a:pt x="1726931" y="0"/>
                  </a:lnTo>
                  <a:cubicBezTo>
                    <a:pt x="1842811" y="0"/>
                    <a:pt x="1936750" y="93939"/>
                    <a:pt x="1936750" y="209819"/>
                  </a:cubicBezTo>
                  <a:lnTo>
                    <a:pt x="1936750" y="1049068"/>
                  </a:lnTo>
                  <a:cubicBezTo>
                    <a:pt x="1936750" y="1164948"/>
                    <a:pt x="1842811" y="1258887"/>
                    <a:pt x="1726931" y="1258887"/>
                  </a:cubicBezTo>
                  <a:lnTo>
                    <a:pt x="209819" y="1258887"/>
                  </a:lnTo>
                  <a:cubicBezTo>
                    <a:pt x="93939" y="1258887"/>
                    <a:pt x="0" y="1164948"/>
                    <a:pt x="0" y="1049068"/>
                  </a:cubicBezTo>
                  <a:lnTo>
                    <a:pt x="0" y="2098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24" tIns="164324" rIns="164324" bIns="16432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700" kern="1200" dirty="0"/>
                <a:t>PÍSNIČKA FILMOVÁ TELEVIZNÍ</a:t>
              </a:r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C65E99D7-A8F7-4719-8A49-59BF43D61AEF}"/>
                </a:ext>
              </a:extLst>
            </p:cNvPr>
            <p:cNvSpPr/>
            <p:nvPr/>
          </p:nvSpPr>
          <p:spPr>
            <a:xfrm>
              <a:off x="4016342" y="1349342"/>
              <a:ext cx="4159314" cy="4159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2380" y="1435179"/>
                  </a:moveTo>
                  <a:arcTo wR="2079657" hR="2079657" stAng="11883178" swAng="262561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61630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313E5-00DE-4B5B-A2AD-E0671287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Archivy a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187772-C53C-4874-A9F3-A41D5FA8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Supraphon</a:t>
            </a:r>
          </a:p>
          <a:p>
            <a:pPr lvl="1"/>
            <a:r>
              <a:rPr lang="cs-CZ" dirty="0"/>
              <a:t>podnikový archiv, neakreditovaný, soukromý vlastník</a:t>
            </a:r>
          </a:p>
          <a:p>
            <a:pPr lvl="1"/>
            <a:r>
              <a:rPr lang="cs-CZ" dirty="0"/>
              <a:t>nezpracovaný, výběr pramenů probíhá na základě interního seznamu</a:t>
            </a:r>
          </a:p>
          <a:p>
            <a:pPr lvl="1"/>
            <a:r>
              <a:rPr lang="cs-CZ" dirty="0"/>
              <a:t>písemné archiválie, nahrávky, obaly</a:t>
            </a:r>
          </a:p>
          <a:p>
            <a:pPr lvl="1"/>
            <a:r>
              <a:rPr lang="cs-CZ" dirty="0"/>
              <a:t>situace se ale vyvíjí a mění snad k lepšímu</a:t>
            </a:r>
          </a:p>
          <a:p>
            <a:pPr lvl="1"/>
            <a:r>
              <a:rPr lang="cs-CZ" dirty="0"/>
              <a:t>podílí se na projektu Virtuální národní fonotéka: </a:t>
            </a:r>
            <a:r>
              <a:rPr lang="cs-CZ" dirty="0">
                <a:hlinkClick r:id="rId2"/>
              </a:rPr>
              <a:t>https://www.narodnifonoteka.cz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https://www.supraphonline.cz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Český rozhlas</a:t>
            </a:r>
          </a:p>
          <a:p>
            <a:pPr lvl="1"/>
            <a:r>
              <a:rPr lang="cs-CZ" dirty="0"/>
              <a:t>písemné archiválie – nezpracované, bez soupisu</a:t>
            </a:r>
          </a:p>
          <a:p>
            <a:pPr lvl="1"/>
            <a:r>
              <a:rPr lang="cs-CZ" dirty="0"/>
              <a:t>audiovizuální záznamy a nahrávky</a:t>
            </a:r>
          </a:p>
          <a:p>
            <a:pPr lvl="1"/>
            <a:endParaRPr lang="cs-CZ" dirty="0"/>
          </a:p>
          <a:p>
            <a:r>
              <a:rPr lang="cs-CZ" dirty="0"/>
              <a:t>něco z těchto, ale i z dalších příkladů se může nacházet v jiných sbírkách</a:t>
            </a:r>
          </a:p>
          <a:p>
            <a:pPr lvl="1"/>
            <a:r>
              <a:rPr lang="cs-CZ" dirty="0">
                <a:hlinkClick r:id="rId4"/>
              </a:rPr>
              <a:t>http://www.badatelna.eu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12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muž, stojící, chůze&#10;&#10;Popis byl vytvořen automaticky">
            <a:hlinkClick r:id="rId2"/>
            <a:extLst>
              <a:ext uri="{FF2B5EF4-FFF2-40B4-BE49-F238E27FC236}">
                <a16:creationId xmlns:a16="http://schemas.microsoft.com/office/drawing/2014/main" id="{8A2760AF-E254-4407-85A4-6A135B586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BE194-DB28-4871-B076-94A396EE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televize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46DE5-8A5A-4D74-9CB9-D33B458CB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Spisový archiv</a:t>
            </a:r>
          </a:p>
          <a:p>
            <a:pPr lvl="1"/>
            <a:r>
              <a:rPr lang="cs-CZ" dirty="0"/>
              <a:t>tabulky: Prozatímní inventární seznam a další</a:t>
            </a:r>
          </a:p>
          <a:p>
            <a:pPr lvl="1"/>
            <a:r>
              <a:rPr lang="cs-CZ" dirty="0"/>
              <a:t>scénáře</a:t>
            </a:r>
          </a:p>
          <a:p>
            <a:pPr lvl="1"/>
            <a:r>
              <a:rPr lang="cs-CZ" dirty="0"/>
              <a:t>postupná digitalizace archivních pramenů</a:t>
            </a:r>
          </a:p>
          <a:p>
            <a:r>
              <a:rPr lang="cs-CZ" dirty="0"/>
              <a:t>PROVYS</a:t>
            </a:r>
          </a:p>
          <a:p>
            <a:r>
              <a:rPr lang="cs-CZ" dirty="0"/>
              <a:t>Mediální badatelna</a:t>
            </a:r>
          </a:p>
          <a:p>
            <a:r>
              <a:rPr lang="cs-CZ" dirty="0"/>
              <a:t>Knihovna na Kavčích horách</a:t>
            </a:r>
          </a:p>
          <a:p>
            <a:pPr lvl="1"/>
            <a:r>
              <a:rPr lang="cs-CZ" dirty="0"/>
              <a:t>Ideově tematické plány, interní materiály, brožury, publikace, které </a:t>
            </a:r>
            <a:r>
              <a:rPr lang="cs-CZ" dirty="0" err="1"/>
              <a:t>ČsT</a:t>
            </a:r>
            <a:r>
              <a:rPr lang="cs-CZ" dirty="0"/>
              <a:t> vydávala pro interní potřeby</a:t>
            </a:r>
          </a:p>
          <a:p>
            <a:pPr lvl="1"/>
            <a:r>
              <a:rPr lang="cs-CZ" dirty="0"/>
              <a:t>tipy na literaturu: Jarmila </a:t>
            </a:r>
            <a:r>
              <a:rPr lang="cs-CZ" dirty="0" err="1"/>
              <a:t>Cysařová</a:t>
            </a:r>
            <a:r>
              <a:rPr lang="cs-CZ" dirty="0"/>
              <a:t>, Milan Kruml, Martin </a:t>
            </a:r>
            <a:r>
              <a:rPr lang="cs-CZ" dirty="0" err="1"/>
              <a:t>Štoll</a:t>
            </a:r>
            <a:endParaRPr lang="cs-CZ" dirty="0"/>
          </a:p>
          <a:p>
            <a:pPr lvl="1"/>
            <a:r>
              <a:rPr lang="cs-CZ" dirty="0"/>
              <a:t>týdeník Československá televize</a:t>
            </a:r>
          </a:p>
          <a:p>
            <a:pPr lvl="1"/>
            <a:endParaRPr lang="cs-CZ" dirty="0"/>
          </a:p>
          <a:p>
            <a:r>
              <a:rPr lang="cs-CZ" dirty="0"/>
              <a:t>TS Brno, Ostrava, Bratislava, Košice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72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79C2C-337D-424F-A761-ED49E6D0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archivy a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E2374-CC23-45BB-94C7-788BDB12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494"/>
            <a:ext cx="10515600" cy="471583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Barrandov</a:t>
            </a:r>
          </a:p>
          <a:p>
            <a:pPr lvl="1"/>
            <a:r>
              <a:rPr lang="cs-CZ" dirty="0"/>
              <a:t>soukromý majitel, neakreditovaný archiv</a:t>
            </a:r>
          </a:p>
          <a:p>
            <a:pPr lvl="1"/>
            <a:r>
              <a:rPr lang="cs-CZ" dirty="0"/>
              <a:t>momentálně pro badatele uzavřený (GDPR), ve vyjednávání</a:t>
            </a:r>
          </a:p>
          <a:p>
            <a:r>
              <a:rPr lang="cs-CZ" dirty="0"/>
              <a:t>Národní filmový archiv</a:t>
            </a:r>
          </a:p>
          <a:p>
            <a:r>
              <a:rPr lang="cs-CZ" dirty="0"/>
              <a:t>Krátký film</a:t>
            </a:r>
          </a:p>
          <a:p>
            <a:r>
              <a:rPr lang="cs-CZ" dirty="0"/>
              <a:t>Institut Divadelního ústavu</a:t>
            </a:r>
          </a:p>
          <a:p>
            <a:pPr lvl="1"/>
            <a:r>
              <a:rPr lang="cs-CZ" dirty="0"/>
              <a:t>Informačně-dokumentační oddělení</a:t>
            </a:r>
          </a:p>
          <a:p>
            <a:pPr lvl="1"/>
            <a:r>
              <a:rPr lang="cs-CZ" dirty="0"/>
              <a:t>Virtuální studovna: </a:t>
            </a:r>
            <a:r>
              <a:rPr lang="cs-CZ" dirty="0">
                <a:hlinkClick r:id="rId2"/>
              </a:rPr>
              <a:t>https://vis.idu.cz/Default.aspx</a:t>
            </a:r>
            <a:r>
              <a:rPr lang="cs-CZ" dirty="0"/>
              <a:t> </a:t>
            </a:r>
          </a:p>
          <a:p>
            <a:r>
              <a:rPr lang="cs-CZ" dirty="0"/>
              <a:t>Archivní a spisová služba Ministerstva vnitra České republiky </a:t>
            </a:r>
            <a:r>
              <a:rPr lang="cs-CZ" dirty="0">
                <a:hlinkClick r:id="rId3"/>
              </a:rPr>
              <a:t>https://www.mvcr.cz/clanek/archivni-fondy-a-sbirky-v-ceske-republice-386553.aspx</a:t>
            </a:r>
            <a:endParaRPr lang="cs-CZ" dirty="0"/>
          </a:p>
          <a:p>
            <a:r>
              <a:rPr lang="cs-CZ" dirty="0"/>
              <a:t>muzea – různě, tematicky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43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fotka, pózování, hráč&#10;&#10;Popis byl vytvořen automaticky">
            <a:hlinkClick r:id="rId3"/>
            <a:extLst>
              <a:ext uri="{FF2B5EF4-FFF2-40B4-BE49-F238E27FC236}">
                <a16:creationId xmlns:a16="http://schemas.microsoft.com/office/drawing/2014/main" id="{577B3A62-62CA-4474-9BA1-037CFBE28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" y="626442"/>
            <a:ext cx="9964649" cy="56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5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331</Words>
  <Application>Microsoft Office PowerPoint</Application>
  <PresentationFormat>Širokoúhlá obrazovka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Office Theme</vt:lpstr>
      <vt:lpstr>Historický výzkum téma: televizní písnička</vt:lpstr>
      <vt:lpstr>Prezentace aplikace PowerPoint</vt:lpstr>
      <vt:lpstr>Dáme si do bytu</vt:lpstr>
      <vt:lpstr>Prezentace aplikace PowerPoint</vt:lpstr>
      <vt:lpstr>Archivy a instituce</vt:lpstr>
      <vt:lpstr>Prezentace aplikace PowerPoint</vt:lpstr>
      <vt:lpstr>Česká televize</vt:lpstr>
      <vt:lpstr>Další archivy a instituce</vt:lpstr>
      <vt:lpstr>Prezentace aplikace PowerPoint</vt:lpstr>
      <vt:lpstr>Pamětníci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Historický výzkum téma: televizní písnička</dc:title>
  <dc:creator>papezovm@ff.cuni.cz</dc:creator>
  <cp:lastModifiedBy>papezovm@ff.cuni.cz</cp:lastModifiedBy>
  <cp:revision>3</cp:revision>
  <dcterms:created xsi:type="dcterms:W3CDTF">2019-11-20T08:39:23Z</dcterms:created>
  <dcterms:modified xsi:type="dcterms:W3CDTF">2019-11-20T09:08:43Z</dcterms:modified>
</cp:coreProperties>
</file>