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35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1819F9-8CAC-4A6C-8F06-0482027F97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3DA3BE-393E-2F45-A786-833A18DA4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73062" y="1864865"/>
            <a:ext cx="8131550" cy="22627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Úvod do metodologie historického výzkumu</a:t>
            </a:r>
            <a:br>
              <a:rPr lang="cs-CZ" sz="5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5000" b="1">
                <a:latin typeface="Times New Roman" panose="02020603050405020304" pitchFamily="18" charset="0"/>
                <a:cs typeface="Times New Roman" panose="02020603050405020304" pitchFamily="18" charset="0"/>
              </a:rPr>
              <a:t>FAVBPa100</a:t>
            </a:r>
            <a:endParaRPr lang="cs-CZ" sz="500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205482-4613-D445-A662-B49322031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73062" y="4127644"/>
            <a:ext cx="8131550" cy="11262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Mgr. Šárka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Gmiterková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Ph.D. </a:t>
            </a:r>
          </a:p>
          <a:p>
            <a:pPr>
              <a:lnSpc>
                <a:spcPct val="9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13. 1.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cs-CZ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A98CC08-AEC2-4E8F-8F52-0F5C6372DB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D1545E6-EB3C-4478-A661-A2CA963F12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B2E5B960-0C5D-4F77-8E9F-9F3D883D8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258E44FC-92AD-43A0-BB05-DB268C82D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C63D3083-A56C-4199-8DE0-63C8BE9EDF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C7CD3581-635D-438F-A64F-68404E7AE0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D6904C0-211C-41A2-BDB8-3B07C90BB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B0837DA6-CAF9-4E78-A39E-6358EDE2B1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0A99DD7D-3AB3-471E-842F-8AFEA09D07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9C70B0D4-92FE-478F-86BD-93BA2C4DF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C9156BE6-11D4-4696-9E3F-C325BFAC81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4E667226-1D20-4A9D-BBE3-AC17EA436F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2F87E3B6-5202-4434-9B26-42B46774F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AEA5E85F-F1F4-40E4-A62C-95324F6749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40A75861-F6C5-44A9-B161-B03701CBD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2EE642D-4F69-47C0-99BA-CE43503573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26178CE4-DA2D-46EA-AB8D-341C5AC563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698E9F53-8381-4FA5-A510-846925D242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B13CE284-F21E-411B-BB8E-9C03B853CE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23DF4578-4703-437C-A797-2A2D0CEE5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F878F330-AF64-4F8F-88FD-A4A408D6D3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AC9B00BF-4FB7-42FA-BBBD-7DB54ED3F0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BD3D64CA-2AAD-4609-8DAA-3EAD4609A6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C669E05A-8550-4E91-B29E-E1912228E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F8C1FD53-1E8F-46CA-BC2D-FCEC4DAE0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CC97A31F-CFDE-4EA3-98F1-13FDD16702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9E1540E7-E6C3-4907-B70A-B17568365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1310EFE2-B91D-47E7-B117-C2A802800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581260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51A1663-AECA-0B41-A303-D0A4F5F69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0" y="624110"/>
            <a:ext cx="9812455" cy="128089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Úkol č. 4 – práce se zvukovým záznamem 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E7CB35-8541-674E-984B-B3D5BE8FE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Téma: Sledování filmů během pandemie </a:t>
            </a:r>
          </a:p>
          <a:p>
            <a:pPr>
              <a:lnSpc>
                <a:spcPct val="9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Vyberte si ze svého příbuzenského nebo blízkého okruhu respondenta/respondentku, s nimiž budete vést rozhovor na téma jejich sledovacích návyků audiovizuálního obsahu (filmy, televizní seriály,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stream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během pandemie. </a:t>
            </a:r>
          </a:p>
          <a:p>
            <a:pPr>
              <a:lnSpc>
                <a:spcPct val="9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Možné otázky:</a:t>
            </a:r>
          </a:p>
          <a:p>
            <a:pPr lvl="1">
              <a:lnSpc>
                <a:spcPct val="9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se proměnily sledovací návyky respondenta/respondentky? </a:t>
            </a:r>
          </a:p>
          <a:p>
            <a:pPr lvl="1">
              <a:lnSpc>
                <a:spcPct val="9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Byli zvyklí chodit do kina/jezdit na festivaly? Chybí jim zážitek spojený s kolektivním sledováním? Využíval vámi oslovený respondent/respondentka projekcí v rámci Moje kino Live?</a:t>
            </a:r>
          </a:p>
          <a:p>
            <a:pPr lvl="1">
              <a:lnSpc>
                <a:spcPct val="9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Předplatili si některou ze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streamovacích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služeb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Netflix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HBO GO, Amazon Prime,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Alza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DAFilms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MUBI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 Začali ve zvýšené míře sledovat některou ze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streamovacích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platforem?</a:t>
            </a:r>
          </a:p>
          <a:p>
            <a:pPr lvl="1">
              <a:lnSpc>
                <a:spcPct val="9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Byla pro ně dostatečná nabídka českých televizních programů? Dovedla pokrýt výpadek návštěvy kina?</a:t>
            </a:r>
          </a:p>
          <a:p>
            <a:pPr lvl="1">
              <a:lnSpc>
                <a:spcPct val="9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Jaký filmový/audiovizuální zážitek roku 2020 považují za nejsilnější a proč?</a:t>
            </a:r>
          </a:p>
        </p:txBody>
      </p:sp>
    </p:spTree>
    <p:extLst>
      <p:ext uri="{BB962C8B-B14F-4D97-AF65-F5344CB8AC3E}">
        <p14:creationId xmlns:p14="http://schemas.microsoft.com/office/powerpoint/2010/main" val="494496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E5A652-C28C-534A-9DD4-D3CB16D4A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Zisk 10 bodů za:</a:t>
            </a:r>
          </a:p>
        </p:txBody>
      </p:sp>
      <p:sp>
        <p:nvSpPr>
          <p:cNvPr id="41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8FFDD8-083F-6449-8642-B9849AAAA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9699" y="1616927"/>
            <a:ext cx="8404913" cy="4616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Dodržení formálních pravidel (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body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text musí obsahovat odkazování na zdroje formou poznámek pod čarou a finální soupis všech použitých zdrojů) 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Dodržení rozsahu 5 až 8 NS (neboduje se – pokud nebude dodržený rozsah, text se vrací k přepracování)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Vztažení výpovědí k nějakému širšímu kontextu, který bude podložený zdrojem, například:</a:t>
            </a:r>
          </a:p>
          <a:p>
            <a:pPr lvl="1">
              <a:lnSpc>
                <a:spcPct val="90000"/>
              </a:lnSpc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Skrz zmíněná díla – jsou zážitky a významy, které si respondenti s filmem spojují, v souladu např. s jejich kritickým hodnocením/hodnocením dalších diváků?</a:t>
            </a:r>
          </a:p>
          <a:p>
            <a:pPr lvl="1">
              <a:lnSpc>
                <a:spcPct val="90000"/>
              </a:lnSpc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Skrz změny v chování diváků během pandemie – je váš respondent někým, komu domácí sledování nahrazuje výpadek jiných kulturních aktivit nebo ne?</a:t>
            </a:r>
          </a:p>
          <a:p>
            <a:pPr lvl="1">
              <a:lnSpc>
                <a:spcPct val="90000"/>
              </a:lnSpc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Skrz specifický kontext sledování – jak a v čem se může lišit domácí sledování od projekce v kině?</a:t>
            </a:r>
          </a:p>
          <a:p>
            <a:pPr lvl="1">
              <a:lnSpc>
                <a:spcPct val="90000"/>
              </a:lnSpc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Použijte alespoň tři dohledatelné zdroje mimo samotný rozhovor a to formou citace, parafráze či shrnutí (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body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Dodržení formálních náležitostí spojených s metodou orálně historického výzkumu (odkazování na zdroj, uvedení pramenu v přehledu zdrojů) (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body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Stylistická a jazyková stránka (</a:t>
            </a:r>
            <a:r>
              <a:rPr lang="cs-CZ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body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případě jazykové stránky (gramatické hrubky, překlepy) a v případě dodržování formálních pravidel tolerance maximálně 3 chyb, jinak přicházíte o bod.</a:t>
            </a:r>
          </a:p>
          <a:p>
            <a:pPr lvl="1">
              <a:lnSpc>
                <a:spcPct val="90000"/>
              </a:lnSpc>
            </a:pPr>
            <a:endParaRPr 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496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66BF9EE-F7AC-4FA5-AC7E-001B3A642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B48D182-44E3-4D8B-ACEF-F1A900BE4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355A535A-A489-477F-A314-593AA8CAFB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954C2D4C-FD83-4EF4-9312-04442ABD66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C20701C2-CD9A-4698-BC97-E1085820C2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62575C35-466F-42AE-87A1-D691849AB8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58236F37-6119-45AC-80A0-CD2C311B5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F3FDD799-39FE-4D6F-9A64-2F472B215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9820D241-1D49-442C-A95A-00BC1BF9E2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EBC2197C-B383-4866-8ABD-74222400BE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404B06AA-FC93-4471-9DE4-56A401E70A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E580600C-013F-4FAF-8FB7-4CC0FA80A9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9BFCF199-64B2-4AEE-88C4-E954ABF362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312DBA5-56D8-42B2-BA94-28168C2A6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7AD46C74-3117-46B0-B267-0F61B57CA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8C13B810-9664-45D8-8510-D6ED0ADD7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10306E52-A922-4458-BCCE-C3C840CC7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B578819-B7E7-4250-932F-52AE2A2A9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454B9C91-B623-424A-B16E-F764F189D3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EFD03C4A-8484-41E6-B458-032F1DCA7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DDC2F3C3-1D4E-4913-9C5C-F9A65B47E5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1E15BCA2-2420-4C53-ADE9-40FBAC2384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73D5FBF4-7129-4C51-B603-E3BC334195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0165B164-CE2A-494C-88FC-507232B37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87F127E5-B10B-4D18-BCF0-E7C3C7F40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FC692D59-F28D-4E42-B435-225F2C6CFA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1996130F-9AB5-4DE9-8574-3AF891C5C1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Freeform 11">
            <a:extLst>
              <a:ext uri="{FF2B5EF4-FFF2-40B4-BE49-F238E27FC236}">
                <a16:creationId xmlns:a16="http://schemas.microsoft.com/office/drawing/2014/main" id="{7326F4E6-9131-42DA-97B2-0BA8D1E25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3F4C104D-5F30-4811-9376-566B26E4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023E48F-0BC2-9742-9ADF-0BB71F7A8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45106"/>
            <a:ext cx="3650279" cy="1259894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360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0815E34B-5D02-4E01-A936-E8E1C0AB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C4F0FF9-70B5-1F43-9347-A14A78D503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9225" y="2133600"/>
            <a:ext cx="3650278" cy="3759253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Font typeface="Wingdings 3" charset="2"/>
              <a:buChar char="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Vypracovaný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úkol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vložte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vytvořené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odevzdávárny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nejpozději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10. 2.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vč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>
              <a:buFont typeface="Wingdings 3" charset="2"/>
              <a:buChar char="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Známkování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předmětu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zavírá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20. 2. </a:t>
            </a:r>
          </a:p>
          <a:p>
            <a:pPr>
              <a:buFont typeface="Wingdings 3" charset="2"/>
              <a:buChar char=""/>
            </a:pP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Nezapomeňte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vyplnit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své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hodnocení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předmětové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anketě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předem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děkuji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vaše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připomínky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komentáře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>
              <a:buFont typeface="Wingdings 3" charset="2"/>
              <a:buChar char="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Konzultace ve zkouškovém období – Středy 15:00 – 16:30 (od 18. 1. do 28. 2.)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3" charset="2"/>
              <a:buChar char="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Zástupný obsah 7">
            <a:extLst>
              <a:ext uri="{FF2B5EF4-FFF2-40B4-BE49-F238E27FC236}">
                <a16:creationId xmlns:a16="http://schemas.microsoft.com/office/drawing/2014/main" id="{E9FCD246-5AC6-5B4A-9E26-AB9EF9C71F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69945" y="640080"/>
            <a:ext cx="5252773" cy="5252773"/>
          </a:xfrm>
          <a:prstGeom prst="rect">
            <a:avLst/>
          </a:prstGeom>
        </p:spPr>
      </p:pic>
      <p:sp>
        <p:nvSpPr>
          <p:cNvPr id="49" name="Freeform 11">
            <a:extLst>
              <a:ext uri="{FF2B5EF4-FFF2-40B4-BE49-F238E27FC236}">
                <a16:creationId xmlns:a16="http://schemas.microsoft.com/office/drawing/2014/main" id="{7DE3414B-B032-4710-A468-D3285E38C5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061223"/>
            <a:ext cx="1038036" cy="506277"/>
          </a:xfrm>
          <a:custGeom>
            <a:avLst/>
            <a:gdLst>
              <a:gd name="connsiteX0" fmla="*/ 0 w 1038036"/>
              <a:gd name="connsiteY0" fmla="*/ 0 h 506277"/>
              <a:gd name="connsiteX1" fmla="*/ 182880 w 1038036"/>
              <a:gd name="connsiteY1" fmla="*/ 0 h 506277"/>
              <a:gd name="connsiteX2" fmla="*/ 291705 w 1038036"/>
              <a:gd name="connsiteY2" fmla="*/ 0 h 506277"/>
              <a:gd name="connsiteX3" fmla="*/ 291705 w 1038036"/>
              <a:gd name="connsiteY3" fmla="*/ 151 h 506277"/>
              <a:gd name="connsiteX4" fmla="*/ 692049 w 1038036"/>
              <a:gd name="connsiteY4" fmla="*/ 705 h 506277"/>
              <a:gd name="connsiteX5" fmla="*/ 782744 w 1038036"/>
              <a:gd name="connsiteY5" fmla="*/ 705 h 506277"/>
              <a:gd name="connsiteX6" fmla="*/ 797001 w 1038036"/>
              <a:gd name="connsiteY6" fmla="*/ 5473 h 506277"/>
              <a:gd name="connsiteX7" fmla="*/ 801982 w 1038036"/>
              <a:gd name="connsiteY7" fmla="*/ 10242 h 506277"/>
              <a:gd name="connsiteX8" fmla="*/ 1030951 w 1038036"/>
              <a:gd name="connsiteY8" fmla="*/ 239185 h 506277"/>
              <a:gd name="connsiteX9" fmla="*/ 1030951 w 1038036"/>
              <a:gd name="connsiteY9" fmla="*/ 267797 h 506277"/>
              <a:gd name="connsiteX10" fmla="*/ 801982 w 1038036"/>
              <a:gd name="connsiteY10" fmla="*/ 496740 h 506277"/>
              <a:gd name="connsiteX11" fmla="*/ 797001 w 1038036"/>
              <a:gd name="connsiteY11" fmla="*/ 501508 h 506277"/>
              <a:gd name="connsiteX12" fmla="*/ 782744 w 1038036"/>
              <a:gd name="connsiteY12" fmla="*/ 506277 h 506277"/>
              <a:gd name="connsiteX13" fmla="*/ 692049 w 1038036"/>
              <a:gd name="connsiteY13" fmla="*/ 506277 h 506277"/>
              <a:gd name="connsiteX14" fmla="*/ 291705 w 1038036"/>
              <a:gd name="connsiteY14" fmla="*/ 505140 h 506277"/>
              <a:gd name="connsiteX15" fmla="*/ 291705 w 1038036"/>
              <a:gd name="connsiteY15" fmla="*/ 506277 h 506277"/>
              <a:gd name="connsiteX16" fmla="*/ 0 w 1038036"/>
              <a:gd name="connsiteY16" fmla="*/ 506277 h 50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38036" h="506277">
                <a:moveTo>
                  <a:pt x="0" y="0"/>
                </a:moveTo>
                <a:lnTo>
                  <a:pt x="182880" y="0"/>
                </a:lnTo>
                <a:lnTo>
                  <a:pt x="291705" y="0"/>
                </a:lnTo>
                <a:lnTo>
                  <a:pt x="291705" y="151"/>
                </a:lnTo>
                <a:lnTo>
                  <a:pt x="692049" y="705"/>
                </a:lnTo>
                <a:lnTo>
                  <a:pt x="782744" y="705"/>
                </a:lnTo>
                <a:cubicBezTo>
                  <a:pt x="787553" y="705"/>
                  <a:pt x="792363" y="5473"/>
                  <a:pt x="797001" y="5473"/>
                </a:cubicBezTo>
                <a:cubicBezTo>
                  <a:pt x="797001" y="10242"/>
                  <a:pt x="801982" y="10242"/>
                  <a:pt x="801982" y="10242"/>
                </a:cubicBezTo>
                <a:lnTo>
                  <a:pt x="1030951" y="239185"/>
                </a:lnTo>
                <a:cubicBezTo>
                  <a:pt x="1040398" y="248722"/>
                  <a:pt x="1040398" y="258259"/>
                  <a:pt x="1030951" y="267797"/>
                </a:cubicBezTo>
                <a:lnTo>
                  <a:pt x="801982" y="496740"/>
                </a:lnTo>
                <a:cubicBezTo>
                  <a:pt x="800436" y="498363"/>
                  <a:pt x="798547" y="499885"/>
                  <a:pt x="797001" y="501508"/>
                </a:cubicBezTo>
                <a:cubicBezTo>
                  <a:pt x="792363" y="506277"/>
                  <a:pt x="787553" y="506277"/>
                  <a:pt x="782744" y="506277"/>
                </a:cubicBezTo>
                <a:lnTo>
                  <a:pt x="692049" y="506277"/>
                </a:lnTo>
                <a:lnTo>
                  <a:pt x="291705" y="505140"/>
                </a:lnTo>
                <a:lnTo>
                  <a:pt x="291705" y="506277"/>
                </a:lnTo>
                <a:lnTo>
                  <a:pt x="0" y="50627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69976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Širokoúhlá obrazovka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Stébla</vt:lpstr>
      <vt:lpstr>Úvod do metodologie historického výzkumu FAVBPa100</vt:lpstr>
      <vt:lpstr>Úkol č. 4 – práce se zvukovým záznamem </vt:lpstr>
      <vt:lpstr>Zisk 10 bodů za: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metodologie historického výzkumu FAVBPa100</dc:title>
  <dc:creator>Šárka Gmiterková</dc:creator>
  <cp:lastModifiedBy>Šárka Gmiterková</cp:lastModifiedBy>
  <cp:revision>8</cp:revision>
  <dcterms:created xsi:type="dcterms:W3CDTF">2019-12-11T22:17:45Z</dcterms:created>
  <dcterms:modified xsi:type="dcterms:W3CDTF">2021-01-13T16:43:53Z</dcterms:modified>
</cp:coreProperties>
</file>