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9" r:id="rId3"/>
    <p:sldId id="260" r:id="rId4"/>
    <p:sldId id="261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0"/>
    <p:restoredTop sz="94635"/>
  </p:normalViewPr>
  <p:slideViewPr>
    <p:cSldViewPr snapToGrid="0" snapToObjects="1">
      <p:cViewPr varScale="1">
        <p:scale>
          <a:sx n="114" d="100"/>
          <a:sy n="114" d="100"/>
        </p:scale>
        <p:origin x="438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1/13/2021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1/13/2021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1/13/2021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1/13/2021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1/13/2021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F81819F9-8CAC-4A6C-8F06-0482027F973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12191998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6E3DA3BE-393E-2F45-A786-833A18DA43E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373062" y="1864865"/>
            <a:ext cx="8131550" cy="2262781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cs-CZ" sz="5000" b="1">
                <a:latin typeface="Times New Roman" panose="02020603050405020304" pitchFamily="18" charset="0"/>
                <a:cs typeface="Times New Roman" panose="02020603050405020304" pitchFamily="18" charset="0"/>
              </a:rPr>
              <a:t>Úvod do metodologie historického výzkumu</a:t>
            </a:r>
            <a:br>
              <a:rPr lang="cs-CZ" sz="5000" b="1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5000" b="1">
                <a:latin typeface="Times New Roman" panose="02020603050405020304" pitchFamily="18" charset="0"/>
                <a:cs typeface="Times New Roman" panose="02020603050405020304" pitchFamily="18" charset="0"/>
              </a:rPr>
              <a:t>FAVBPa100</a:t>
            </a:r>
            <a:endParaRPr lang="cs-CZ" sz="500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0D205482-4613-D445-A662-B49322031F8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373062" y="4127644"/>
            <a:ext cx="8131550" cy="1126283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Mgr. Šárka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Gmiterková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Ph.D. </a:t>
            </a:r>
          </a:p>
          <a:p>
            <a:pPr>
              <a:lnSpc>
                <a:spcPct val="90000"/>
              </a:lnSpc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13. 1. </a:t>
            </a:r>
            <a:r>
              <a:rPr lang="cs-CZ">
                <a:latin typeface="Times New Roman" panose="02020603050405020304" pitchFamily="18" charset="0"/>
                <a:cs typeface="Times New Roman" panose="02020603050405020304" pitchFamily="18" charset="0"/>
              </a:rPr>
              <a:t>2020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</a:pPr>
            <a:endParaRPr lang="cs-CZ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A98CC08-AEC2-4E8F-8F52-0F5C6372DB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2851515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5D1545E6-EB3C-4478-A661-A2CA963F129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" y="228600"/>
            <a:ext cx="2851523" cy="6638625"/>
            <a:chOff x="2487613" y="285750"/>
            <a:chExt cx="2428875" cy="5654676"/>
          </a:xfrm>
          <a:solidFill>
            <a:schemeClr val="tx2">
              <a:lumMod val="60000"/>
              <a:lumOff val="40000"/>
              <a:alpha val="40000"/>
            </a:schemeClr>
          </a:solidFill>
        </p:grpSpPr>
        <p:sp>
          <p:nvSpPr>
            <p:cNvPr id="13" name="Freeform 11">
              <a:extLst>
                <a:ext uri="{FF2B5EF4-FFF2-40B4-BE49-F238E27FC236}">
                  <a16:creationId xmlns:a16="http://schemas.microsoft.com/office/drawing/2014/main" id="{B2E5B960-0C5D-4F77-8E9F-9F3D883D83C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4" name="Freeform 12">
              <a:extLst>
                <a:ext uri="{FF2B5EF4-FFF2-40B4-BE49-F238E27FC236}">
                  <a16:creationId xmlns:a16="http://schemas.microsoft.com/office/drawing/2014/main" id="{258E44FC-92AD-43A0-BB05-DB268C82D8B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5" name="Freeform 13">
              <a:extLst>
                <a:ext uri="{FF2B5EF4-FFF2-40B4-BE49-F238E27FC236}">
                  <a16:creationId xmlns:a16="http://schemas.microsoft.com/office/drawing/2014/main" id="{C63D3083-A56C-4199-8DE0-63C8BE9EDFE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6" name="Freeform 14">
              <a:extLst>
                <a:ext uri="{FF2B5EF4-FFF2-40B4-BE49-F238E27FC236}">
                  <a16:creationId xmlns:a16="http://schemas.microsoft.com/office/drawing/2014/main" id="{C7CD3581-635D-438F-A64F-68404E7AE0B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7" name="Freeform 15">
              <a:extLst>
                <a:ext uri="{FF2B5EF4-FFF2-40B4-BE49-F238E27FC236}">
                  <a16:creationId xmlns:a16="http://schemas.microsoft.com/office/drawing/2014/main" id="{AD6904C0-211C-41A2-BDB8-3B07C90BBB4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8" name="Freeform 16">
              <a:extLst>
                <a:ext uri="{FF2B5EF4-FFF2-40B4-BE49-F238E27FC236}">
                  <a16:creationId xmlns:a16="http://schemas.microsoft.com/office/drawing/2014/main" id="{B0837DA6-CAF9-4E78-A39E-6358EDE2B10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9" name="Freeform 17">
              <a:extLst>
                <a:ext uri="{FF2B5EF4-FFF2-40B4-BE49-F238E27FC236}">
                  <a16:creationId xmlns:a16="http://schemas.microsoft.com/office/drawing/2014/main" id="{0A99DD7D-3AB3-471E-842F-8AFEA09D07E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0" name="Freeform 18">
              <a:extLst>
                <a:ext uri="{FF2B5EF4-FFF2-40B4-BE49-F238E27FC236}">
                  <a16:creationId xmlns:a16="http://schemas.microsoft.com/office/drawing/2014/main" id="{9C70B0D4-92FE-478F-86BD-93BA2C4DFCD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1" name="Freeform 19">
              <a:extLst>
                <a:ext uri="{FF2B5EF4-FFF2-40B4-BE49-F238E27FC236}">
                  <a16:creationId xmlns:a16="http://schemas.microsoft.com/office/drawing/2014/main" id="{C9156BE6-11D4-4696-9E3F-C325BFAC81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2" name="Freeform 20">
              <a:extLst>
                <a:ext uri="{FF2B5EF4-FFF2-40B4-BE49-F238E27FC236}">
                  <a16:creationId xmlns:a16="http://schemas.microsoft.com/office/drawing/2014/main" id="{4E667226-1D20-4A9D-BBE3-AC17EA436F0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3" name="Freeform 21">
              <a:extLst>
                <a:ext uri="{FF2B5EF4-FFF2-40B4-BE49-F238E27FC236}">
                  <a16:creationId xmlns:a16="http://schemas.microsoft.com/office/drawing/2014/main" id="{2F87E3B6-5202-4434-9B26-42B46774F32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4" name="Freeform 22">
              <a:extLst>
                <a:ext uri="{FF2B5EF4-FFF2-40B4-BE49-F238E27FC236}">
                  <a16:creationId xmlns:a16="http://schemas.microsoft.com/office/drawing/2014/main" id="{AEA5E85F-F1F4-40E4-A62C-95324F6749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grpFill/>
            <a:ln>
              <a:noFill/>
            </a:ln>
          </p:spPr>
        </p:sp>
      </p:grpSp>
      <p:grpSp>
        <p:nvGrpSpPr>
          <p:cNvPr id="26" name="Group 25">
            <a:extLst>
              <a:ext uri="{FF2B5EF4-FFF2-40B4-BE49-F238E27FC236}">
                <a16:creationId xmlns:a16="http://schemas.microsoft.com/office/drawing/2014/main" id="{40A75861-F6C5-44A9-B161-B03701CBDE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27224" y="-786"/>
            <a:ext cx="2356675" cy="6854040"/>
            <a:chOff x="6627813" y="194833"/>
            <a:chExt cx="1952625" cy="5678918"/>
          </a:xfrm>
          <a:solidFill>
            <a:schemeClr val="tx2">
              <a:lumMod val="75000"/>
              <a:alpha val="70000"/>
            </a:schemeClr>
          </a:solidFill>
        </p:grpSpPr>
        <p:sp>
          <p:nvSpPr>
            <p:cNvPr id="27" name="Freeform 27">
              <a:extLst>
                <a:ext uri="{FF2B5EF4-FFF2-40B4-BE49-F238E27FC236}">
                  <a16:creationId xmlns:a16="http://schemas.microsoft.com/office/drawing/2014/main" id="{72EE642D-4F69-47C0-99BA-CE435035735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8" name="Freeform 28">
              <a:extLst>
                <a:ext uri="{FF2B5EF4-FFF2-40B4-BE49-F238E27FC236}">
                  <a16:creationId xmlns:a16="http://schemas.microsoft.com/office/drawing/2014/main" id="{26178CE4-DA2D-46EA-AB8D-341C5AC563D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9" name="Freeform 29">
              <a:extLst>
                <a:ext uri="{FF2B5EF4-FFF2-40B4-BE49-F238E27FC236}">
                  <a16:creationId xmlns:a16="http://schemas.microsoft.com/office/drawing/2014/main" id="{698E9F53-8381-4FA5-A510-846925D242C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0" name="Freeform 30">
              <a:extLst>
                <a:ext uri="{FF2B5EF4-FFF2-40B4-BE49-F238E27FC236}">
                  <a16:creationId xmlns:a16="http://schemas.microsoft.com/office/drawing/2014/main" id="{B13CE284-F21E-411B-BB8E-9C03B853CE4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1" name="Freeform 31">
              <a:extLst>
                <a:ext uri="{FF2B5EF4-FFF2-40B4-BE49-F238E27FC236}">
                  <a16:creationId xmlns:a16="http://schemas.microsoft.com/office/drawing/2014/main" id="{23DF4578-4703-437C-A797-2A2D0CEE5F4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2" name="Freeform 32">
              <a:extLst>
                <a:ext uri="{FF2B5EF4-FFF2-40B4-BE49-F238E27FC236}">
                  <a16:creationId xmlns:a16="http://schemas.microsoft.com/office/drawing/2014/main" id="{F878F330-AF64-4F8F-88FD-A4A408D6D3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3" name="Freeform 33">
              <a:extLst>
                <a:ext uri="{FF2B5EF4-FFF2-40B4-BE49-F238E27FC236}">
                  <a16:creationId xmlns:a16="http://schemas.microsoft.com/office/drawing/2014/main" id="{AC9B00BF-4FB7-42FA-BBBD-7DB54ED3F06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4" name="Freeform 34">
              <a:extLst>
                <a:ext uri="{FF2B5EF4-FFF2-40B4-BE49-F238E27FC236}">
                  <a16:creationId xmlns:a16="http://schemas.microsoft.com/office/drawing/2014/main" id="{BD3D64CA-2AAD-4609-8DAA-3EAD4609A6B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5" name="Freeform 35">
              <a:extLst>
                <a:ext uri="{FF2B5EF4-FFF2-40B4-BE49-F238E27FC236}">
                  <a16:creationId xmlns:a16="http://schemas.microsoft.com/office/drawing/2014/main" id="{C669E05A-8550-4E91-B29E-E1912228EC9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6" name="Freeform 36">
              <a:extLst>
                <a:ext uri="{FF2B5EF4-FFF2-40B4-BE49-F238E27FC236}">
                  <a16:creationId xmlns:a16="http://schemas.microsoft.com/office/drawing/2014/main" id="{F8C1FD53-1E8F-46CA-BC2D-FCEC4DAE07F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7" name="Freeform 37">
              <a:extLst>
                <a:ext uri="{FF2B5EF4-FFF2-40B4-BE49-F238E27FC236}">
                  <a16:creationId xmlns:a16="http://schemas.microsoft.com/office/drawing/2014/main" id="{CC97A31F-CFDE-4EA3-98F1-13FDD16702E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8" name="Freeform 38">
              <a:extLst>
                <a:ext uri="{FF2B5EF4-FFF2-40B4-BE49-F238E27FC236}">
                  <a16:creationId xmlns:a16="http://schemas.microsoft.com/office/drawing/2014/main" id="{9E1540E7-E6C3-4907-B70A-B1756836559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grpFill/>
            <a:ln>
              <a:noFill/>
            </a:ln>
          </p:spPr>
        </p:sp>
      </p:grpSp>
      <p:sp>
        <p:nvSpPr>
          <p:cNvPr id="40" name="Freeform 11">
            <a:extLst>
              <a:ext uri="{FF2B5EF4-FFF2-40B4-BE49-F238E27FC236}">
                <a16:creationId xmlns:a16="http://schemas.microsoft.com/office/drawing/2014/main" id="{1310EFE2-B91D-47E7-B117-C2A802800A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V="1">
            <a:off x="-159" y="3411452"/>
            <a:ext cx="1098194" cy="514066"/>
          </a:xfrm>
          <a:custGeom>
            <a:avLst/>
            <a:gdLst>
              <a:gd name="connsiteX0" fmla="*/ 10000 w 10044"/>
              <a:gd name="connsiteY0" fmla="*/ 4701 h 9966"/>
              <a:gd name="connsiteX1" fmla="*/ 8559 w 10044"/>
              <a:gd name="connsiteY1" fmla="*/ 188 h 9966"/>
              <a:gd name="connsiteX2" fmla="*/ 8527 w 10044"/>
              <a:gd name="connsiteY2" fmla="*/ 94 h 9966"/>
              <a:gd name="connsiteX3" fmla="*/ 8438 w 10044"/>
              <a:gd name="connsiteY3" fmla="*/ 0 h 9966"/>
              <a:gd name="connsiteX4" fmla="*/ 7867 w 10044"/>
              <a:gd name="connsiteY4" fmla="*/ 0 h 9966"/>
              <a:gd name="connsiteX5" fmla="*/ 0 w 10044"/>
              <a:gd name="connsiteY5" fmla="*/ 70 h 9966"/>
              <a:gd name="connsiteX6" fmla="*/ 3132 w 10044"/>
              <a:gd name="connsiteY6" fmla="*/ 9763 h 9966"/>
              <a:gd name="connsiteX7" fmla="*/ 7867 w 10044"/>
              <a:gd name="connsiteY7" fmla="*/ 9966 h 9966"/>
              <a:gd name="connsiteX8" fmla="*/ 8438 w 10044"/>
              <a:gd name="connsiteY8" fmla="*/ 9966 h 9966"/>
              <a:gd name="connsiteX9" fmla="*/ 8527 w 10044"/>
              <a:gd name="connsiteY9" fmla="*/ 9872 h 9966"/>
              <a:gd name="connsiteX10" fmla="*/ 8559 w 10044"/>
              <a:gd name="connsiteY10" fmla="*/ 9778 h 9966"/>
              <a:gd name="connsiteX11" fmla="*/ 10000 w 10044"/>
              <a:gd name="connsiteY11" fmla="*/ 5265 h 9966"/>
              <a:gd name="connsiteX12" fmla="*/ 10000 w 10044"/>
              <a:gd name="connsiteY12" fmla="*/ 4701 h 9966"/>
              <a:gd name="connsiteX0" fmla="*/ 6839 w 6883"/>
              <a:gd name="connsiteY0" fmla="*/ 4885 h 10168"/>
              <a:gd name="connsiteX1" fmla="*/ 5405 w 6883"/>
              <a:gd name="connsiteY1" fmla="*/ 357 h 10168"/>
              <a:gd name="connsiteX2" fmla="*/ 5373 w 6883"/>
              <a:gd name="connsiteY2" fmla="*/ 262 h 10168"/>
              <a:gd name="connsiteX3" fmla="*/ 5284 w 6883"/>
              <a:gd name="connsiteY3" fmla="*/ 168 h 10168"/>
              <a:gd name="connsiteX4" fmla="*/ 4716 w 6883"/>
              <a:gd name="connsiteY4" fmla="*/ 168 h 10168"/>
              <a:gd name="connsiteX5" fmla="*/ 50 w 6883"/>
              <a:gd name="connsiteY5" fmla="*/ 0 h 10168"/>
              <a:gd name="connsiteX6" fmla="*/ 1 w 6883"/>
              <a:gd name="connsiteY6" fmla="*/ 9964 h 10168"/>
              <a:gd name="connsiteX7" fmla="*/ 4716 w 6883"/>
              <a:gd name="connsiteY7" fmla="*/ 10168 h 10168"/>
              <a:gd name="connsiteX8" fmla="*/ 5284 w 6883"/>
              <a:gd name="connsiteY8" fmla="*/ 10168 h 10168"/>
              <a:gd name="connsiteX9" fmla="*/ 5373 w 6883"/>
              <a:gd name="connsiteY9" fmla="*/ 10074 h 10168"/>
              <a:gd name="connsiteX10" fmla="*/ 5405 w 6883"/>
              <a:gd name="connsiteY10" fmla="*/ 9979 h 10168"/>
              <a:gd name="connsiteX11" fmla="*/ 6839 w 6883"/>
              <a:gd name="connsiteY11" fmla="*/ 5451 h 10168"/>
              <a:gd name="connsiteX12" fmla="*/ 6839 w 6883"/>
              <a:gd name="connsiteY12" fmla="*/ 4885 h 101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6883" h="10168">
                <a:moveTo>
                  <a:pt x="6839" y="4885"/>
                </a:moveTo>
                <a:lnTo>
                  <a:pt x="5405" y="357"/>
                </a:lnTo>
                <a:cubicBezTo>
                  <a:pt x="5395" y="325"/>
                  <a:pt x="5383" y="294"/>
                  <a:pt x="5373" y="262"/>
                </a:cubicBezTo>
                <a:cubicBezTo>
                  <a:pt x="5344" y="168"/>
                  <a:pt x="5314" y="168"/>
                  <a:pt x="5284" y="168"/>
                </a:cubicBezTo>
                <a:lnTo>
                  <a:pt x="4716" y="168"/>
                </a:lnTo>
                <a:lnTo>
                  <a:pt x="50" y="0"/>
                </a:lnTo>
                <a:cubicBezTo>
                  <a:pt x="59" y="3322"/>
                  <a:pt x="-8" y="6643"/>
                  <a:pt x="1" y="9964"/>
                </a:cubicBezTo>
                <a:lnTo>
                  <a:pt x="4716" y="10168"/>
                </a:lnTo>
                <a:lnTo>
                  <a:pt x="5284" y="10168"/>
                </a:lnTo>
                <a:cubicBezTo>
                  <a:pt x="5314" y="10168"/>
                  <a:pt x="5344" y="10074"/>
                  <a:pt x="5373" y="10074"/>
                </a:cubicBezTo>
                <a:cubicBezTo>
                  <a:pt x="5373" y="9979"/>
                  <a:pt x="5405" y="9979"/>
                  <a:pt x="5405" y="9979"/>
                </a:cubicBezTo>
                <a:lnTo>
                  <a:pt x="6839" y="5451"/>
                </a:lnTo>
                <a:cubicBezTo>
                  <a:pt x="6898" y="5262"/>
                  <a:pt x="6898" y="5074"/>
                  <a:pt x="6839" y="488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</p:spTree>
    <p:extLst>
      <p:ext uri="{BB962C8B-B14F-4D97-AF65-F5344CB8AC3E}">
        <p14:creationId xmlns:p14="http://schemas.microsoft.com/office/powerpoint/2010/main" val="5812605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A3C2D7E-3F2E-404E-9B30-CB12DC972D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1F7FD00-BF97-4325-B7C2-E451F20840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2306695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751A1663-AECA-0B41-A303-D0A4F5F699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43390" y="624110"/>
            <a:ext cx="9812455" cy="1280890"/>
          </a:xfrm>
        </p:spPr>
        <p:txBody>
          <a:bodyPr>
            <a:normAutofit/>
          </a:bodyPr>
          <a:lstStyle/>
          <a:p>
            <a:r>
              <a:rPr lang="cs-CZ" b="1" dirty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Úkol č. 4 – práce se zvukovým záznamem </a:t>
            </a:r>
          </a:p>
        </p:txBody>
      </p:sp>
      <p:sp>
        <p:nvSpPr>
          <p:cNvPr id="12" name="Freeform 11">
            <a:extLst>
              <a:ext uri="{FF2B5EF4-FFF2-40B4-BE49-F238E27FC236}">
                <a16:creationId xmlns:a16="http://schemas.microsoft.com/office/drawing/2014/main" id="{179B5294-DA4E-4926-B14A-DD6E07A12F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CE7CB35-8541-674E-984B-B3D5BE8FE9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43392" y="2623930"/>
            <a:ext cx="9383408" cy="3287292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90000"/>
              </a:lnSpc>
            </a:pP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Téma: Sledování filmů během pandemie </a:t>
            </a:r>
          </a:p>
          <a:p>
            <a:pPr>
              <a:lnSpc>
                <a:spcPct val="90000"/>
              </a:lnSpc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Vyberte si ze svého příbuzenského nebo blízkého okruhu respondenta/respondentku, s nimiž budete vést rozhovor na téma jejich sledovacích návyků audiovizuálního obsahu (filmy, televizní seriály,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stream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během pandemie. </a:t>
            </a:r>
          </a:p>
          <a:p>
            <a:pPr>
              <a:lnSpc>
                <a:spcPct val="90000"/>
              </a:lnSpc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Možné otázky:</a:t>
            </a:r>
          </a:p>
          <a:p>
            <a:pPr lvl="1">
              <a:lnSpc>
                <a:spcPct val="90000"/>
              </a:lnSpc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Jak se proměnily sledovací návyky respondenta/respondentky? </a:t>
            </a:r>
          </a:p>
          <a:p>
            <a:pPr lvl="1">
              <a:lnSpc>
                <a:spcPct val="90000"/>
              </a:lnSpc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Byli zvyklí chodit do kina/jezdit na festivaly? Chybí jim zážitek spojený s kolektivním sledováním? Využíval vámi oslovený respondent/respondentka projekcí v rámci Moje kino Live?</a:t>
            </a:r>
          </a:p>
          <a:p>
            <a:pPr lvl="1">
              <a:lnSpc>
                <a:spcPct val="90000"/>
              </a:lnSpc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Předplatili si některou ze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streamovacích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služeb (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Netflix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HBO GO, Amazon Prime,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Alza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DAFilms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MUBI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atd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)? Začali ve zvýšené míře sledovat některou ze </a:t>
            </a:r>
            <a:r>
              <a:rPr lang="cs-CZ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streamovacích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platforem?</a:t>
            </a:r>
          </a:p>
          <a:p>
            <a:pPr lvl="1">
              <a:lnSpc>
                <a:spcPct val="90000"/>
              </a:lnSpc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Byla pro ně dostatečná nabídka českých televizních programů? Dovedla pokrýt výpadek návštěvy kina?</a:t>
            </a:r>
          </a:p>
          <a:p>
            <a:pPr lvl="1">
              <a:lnSpc>
                <a:spcPct val="90000"/>
              </a:lnSpc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Jaký filmový/audiovizuální zážitek roku 2020 považují za nejsilnější a proč?</a:t>
            </a:r>
          </a:p>
        </p:txBody>
      </p:sp>
    </p:spTree>
    <p:extLst>
      <p:ext uri="{BB962C8B-B14F-4D97-AF65-F5344CB8AC3E}">
        <p14:creationId xmlns:p14="http://schemas.microsoft.com/office/powerpoint/2010/main" val="4944961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9" name="Rectangle 7">
            <a:extLst>
              <a:ext uri="{FF2B5EF4-FFF2-40B4-BE49-F238E27FC236}">
                <a16:creationId xmlns:a16="http://schemas.microsoft.com/office/drawing/2014/main" id="{0A46F010-D160-4609-8979-FFD8C1EA6C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12191998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58E5A652-C28C-534A-9DD4-D3CB16D4A9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73062" y="624110"/>
            <a:ext cx="8131550" cy="1280890"/>
          </a:xfrm>
        </p:spPr>
        <p:txBody>
          <a:bodyPr>
            <a:normAutofit/>
          </a:bodyPr>
          <a:lstStyle/>
          <a:p>
            <a:pPr algn="ctr"/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Zisk 10 bodů za:</a:t>
            </a:r>
          </a:p>
        </p:txBody>
      </p:sp>
      <p:sp>
        <p:nvSpPr>
          <p:cNvPr id="41" name="Rectangle 9">
            <a:extLst>
              <a:ext uri="{FF2B5EF4-FFF2-40B4-BE49-F238E27FC236}">
                <a16:creationId xmlns:a16="http://schemas.microsoft.com/office/drawing/2014/main" id="{81B8C4F6-C3AC-4C94-8EC7-E4F7B7E9CD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2851515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2" name="Group 11">
            <a:extLst>
              <a:ext uri="{FF2B5EF4-FFF2-40B4-BE49-F238E27FC236}">
                <a16:creationId xmlns:a16="http://schemas.microsoft.com/office/drawing/2014/main" id="{0B789310-9859-4942-98C8-3D2F12AAAE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" y="228600"/>
            <a:ext cx="2851523" cy="6638625"/>
            <a:chOff x="2487613" y="285750"/>
            <a:chExt cx="2428875" cy="5654676"/>
          </a:xfrm>
          <a:solidFill>
            <a:schemeClr val="tx2">
              <a:lumMod val="60000"/>
              <a:lumOff val="40000"/>
              <a:alpha val="40000"/>
            </a:schemeClr>
          </a:solidFill>
        </p:grpSpPr>
        <p:sp>
          <p:nvSpPr>
            <p:cNvPr id="13" name="Freeform 11">
              <a:extLst>
                <a:ext uri="{FF2B5EF4-FFF2-40B4-BE49-F238E27FC236}">
                  <a16:creationId xmlns:a16="http://schemas.microsoft.com/office/drawing/2014/main" id="{FE9E5460-2AA9-4786-B69C-23DBEF3568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43" name="Freeform 12">
              <a:extLst>
                <a:ext uri="{FF2B5EF4-FFF2-40B4-BE49-F238E27FC236}">
                  <a16:creationId xmlns:a16="http://schemas.microsoft.com/office/drawing/2014/main" id="{E344A2AF-3860-4427-B13E-98021C17ABF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5" name="Freeform 13">
              <a:extLst>
                <a:ext uri="{FF2B5EF4-FFF2-40B4-BE49-F238E27FC236}">
                  <a16:creationId xmlns:a16="http://schemas.microsoft.com/office/drawing/2014/main" id="{DDBDD44E-1DC0-48AB-8FEC-E098D919740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6" name="Freeform 14">
              <a:extLst>
                <a:ext uri="{FF2B5EF4-FFF2-40B4-BE49-F238E27FC236}">
                  <a16:creationId xmlns:a16="http://schemas.microsoft.com/office/drawing/2014/main" id="{3151FF3E-5E3F-4D82-A684-0003BACEA8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7" name="Freeform 15">
              <a:extLst>
                <a:ext uri="{FF2B5EF4-FFF2-40B4-BE49-F238E27FC236}">
                  <a16:creationId xmlns:a16="http://schemas.microsoft.com/office/drawing/2014/main" id="{C6CBF27E-7F0C-4489-95A7-82DE1C0460A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8" name="Freeform 16">
              <a:extLst>
                <a:ext uri="{FF2B5EF4-FFF2-40B4-BE49-F238E27FC236}">
                  <a16:creationId xmlns:a16="http://schemas.microsoft.com/office/drawing/2014/main" id="{233BE304-221E-425E-A484-4B2E5F405B8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9" name="Freeform 17">
              <a:extLst>
                <a:ext uri="{FF2B5EF4-FFF2-40B4-BE49-F238E27FC236}">
                  <a16:creationId xmlns:a16="http://schemas.microsoft.com/office/drawing/2014/main" id="{10D5734E-EAEA-4A08-86A9-39BD5563EC2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0" name="Freeform 18">
              <a:extLst>
                <a:ext uri="{FF2B5EF4-FFF2-40B4-BE49-F238E27FC236}">
                  <a16:creationId xmlns:a16="http://schemas.microsoft.com/office/drawing/2014/main" id="{4D47FE86-98D1-4E35-86E4-16E9A19A64E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1" name="Freeform 19">
              <a:extLst>
                <a:ext uri="{FF2B5EF4-FFF2-40B4-BE49-F238E27FC236}">
                  <a16:creationId xmlns:a16="http://schemas.microsoft.com/office/drawing/2014/main" id="{F00661F9-B224-4DB1-8EFB-ABF9402BDEF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2" name="Freeform 20">
              <a:extLst>
                <a:ext uri="{FF2B5EF4-FFF2-40B4-BE49-F238E27FC236}">
                  <a16:creationId xmlns:a16="http://schemas.microsoft.com/office/drawing/2014/main" id="{679DCB4E-8D36-4B7A-AF0C-8399F113AE9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3" name="Freeform 21">
              <a:extLst>
                <a:ext uri="{FF2B5EF4-FFF2-40B4-BE49-F238E27FC236}">
                  <a16:creationId xmlns:a16="http://schemas.microsoft.com/office/drawing/2014/main" id="{4FAD51F6-D24C-4FD6-BEAE-41F0E5A8253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4" name="Freeform 22">
              <a:extLst>
                <a:ext uri="{FF2B5EF4-FFF2-40B4-BE49-F238E27FC236}">
                  <a16:creationId xmlns:a16="http://schemas.microsoft.com/office/drawing/2014/main" id="{87AC773F-6D31-458A-9DD7-76566C8A9CA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grpFill/>
            <a:ln>
              <a:noFill/>
            </a:ln>
          </p:spPr>
        </p:sp>
      </p:grpSp>
      <p:grpSp>
        <p:nvGrpSpPr>
          <p:cNvPr id="26" name="Group 25">
            <a:extLst>
              <a:ext uri="{FF2B5EF4-FFF2-40B4-BE49-F238E27FC236}">
                <a16:creationId xmlns:a16="http://schemas.microsoft.com/office/drawing/2014/main" id="{6F1CEC7A-E419-4950-AA57-B00546C29C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27224" y="-786"/>
            <a:ext cx="2356675" cy="6854040"/>
            <a:chOff x="6627813" y="194833"/>
            <a:chExt cx="1952625" cy="5678918"/>
          </a:xfrm>
          <a:solidFill>
            <a:schemeClr val="tx2">
              <a:lumMod val="75000"/>
              <a:alpha val="70000"/>
            </a:schemeClr>
          </a:solidFill>
        </p:grpSpPr>
        <p:sp>
          <p:nvSpPr>
            <p:cNvPr id="27" name="Freeform 27">
              <a:extLst>
                <a:ext uri="{FF2B5EF4-FFF2-40B4-BE49-F238E27FC236}">
                  <a16:creationId xmlns:a16="http://schemas.microsoft.com/office/drawing/2014/main" id="{7AE7DCD1-5235-45E8-B229-15A3E3962E7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8" name="Freeform 28">
              <a:extLst>
                <a:ext uri="{FF2B5EF4-FFF2-40B4-BE49-F238E27FC236}">
                  <a16:creationId xmlns:a16="http://schemas.microsoft.com/office/drawing/2014/main" id="{C82E58C3-65A5-4079-BF94-E675AA410CD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9" name="Freeform 29">
              <a:extLst>
                <a:ext uri="{FF2B5EF4-FFF2-40B4-BE49-F238E27FC236}">
                  <a16:creationId xmlns:a16="http://schemas.microsoft.com/office/drawing/2014/main" id="{7AABE1FA-6DC8-4A47-AC5C-F05B9C111C2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0" name="Freeform 30">
              <a:extLst>
                <a:ext uri="{FF2B5EF4-FFF2-40B4-BE49-F238E27FC236}">
                  <a16:creationId xmlns:a16="http://schemas.microsoft.com/office/drawing/2014/main" id="{17BB7298-8900-4C67-B800-BD241F0199B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1" name="Freeform 31">
              <a:extLst>
                <a:ext uri="{FF2B5EF4-FFF2-40B4-BE49-F238E27FC236}">
                  <a16:creationId xmlns:a16="http://schemas.microsoft.com/office/drawing/2014/main" id="{EE3442F8-53C2-490C-94EF-E423ECB957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2" name="Freeform 32">
              <a:extLst>
                <a:ext uri="{FF2B5EF4-FFF2-40B4-BE49-F238E27FC236}">
                  <a16:creationId xmlns:a16="http://schemas.microsoft.com/office/drawing/2014/main" id="{3DBEA916-8B10-493A-8CBF-9B5FA2A4A02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3" name="Freeform 33">
              <a:extLst>
                <a:ext uri="{FF2B5EF4-FFF2-40B4-BE49-F238E27FC236}">
                  <a16:creationId xmlns:a16="http://schemas.microsoft.com/office/drawing/2014/main" id="{248DB27B-F9EA-4F81-A746-7D57B768E0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4" name="Freeform 34">
              <a:extLst>
                <a:ext uri="{FF2B5EF4-FFF2-40B4-BE49-F238E27FC236}">
                  <a16:creationId xmlns:a16="http://schemas.microsoft.com/office/drawing/2014/main" id="{998E5C90-2A81-4013-AE09-2023B4407C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5" name="Freeform 35">
              <a:extLst>
                <a:ext uri="{FF2B5EF4-FFF2-40B4-BE49-F238E27FC236}">
                  <a16:creationId xmlns:a16="http://schemas.microsoft.com/office/drawing/2014/main" id="{86A8318B-7607-4519-8EEB-C7DD509653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6" name="Freeform 36">
              <a:extLst>
                <a:ext uri="{FF2B5EF4-FFF2-40B4-BE49-F238E27FC236}">
                  <a16:creationId xmlns:a16="http://schemas.microsoft.com/office/drawing/2014/main" id="{5009FB1B-4865-45DB-8727-F012E3ACA55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7" name="Freeform 37">
              <a:extLst>
                <a:ext uri="{FF2B5EF4-FFF2-40B4-BE49-F238E27FC236}">
                  <a16:creationId xmlns:a16="http://schemas.microsoft.com/office/drawing/2014/main" id="{5B209B64-3A98-4B1A-857A-2368AFED67C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8" name="Freeform 38">
              <a:extLst>
                <a:ext uri="{FF2B5EF4-FFF2-40B4-BE49-F238E27FC236}">
                  <a16:creationId xmlns:a16="http://schemas.microsoft.com/office/drawing/2014/main" id="{EB3B5D03-7AE3-411C-A820-6844E7D0C61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grpFill/>
            <a:ln>
              <a:noFill/>
            </a:ln>
          </p:spPr>
        </p:sp>
      </p:grpSp>
      <p:sp>
        <p:nvSpPr>
          <p:cNvPr id="40" name="Freeform 11">
            <a:extLst>
              <a:ext uri="{FF2B5EF4-FFF2-40B4-BE49-F238E27FC236}">
                <a16:creationId xmlns:a16="http://schemas.microsoft.com/office/drawing/2014/main" id="{91328346-8BAD-4616-B50B-5CFDA5648D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V="1">
            <a:off x="-159" y="3411452"/>
            <a:ext cx="1098194" cy="514066"/>
          </a:xfrm>
          <a:custGeom>
            <a:avLst/>
            <a:gdLst>
              <a:gd name="connsiteX0" fmla="*/ 10000 w 10044"/>
              <a:gd name="connsiteY0" fmla="*/ 4701 h 9966"/>
              <a:gd name="connsiteX1" fmla="*/ 8559 w 10044"/>
              <a:gd name="connsiteY1" fmla="*/ 188 h 9966"/>
              <a:gd name="connsiteX2" fmla="*/ 8527 w 10044"/>
              <a:gd name="connsiteY2" fmla="*/ 94 h 9966"/>
              <a:gd name="connsiteX3" fmla="*/ 8438 w 10044"/>
              <a:gd name="connsiteY3" fmla="*/ 0 h 9966"/>
              <a:gd name="connsiteX4" fmla="*/ 7867 w 10044"/>
              <a:gd name="connsiteY4" fmla="*/ 0 h 9966"/>
              <a:gd name="connsiteX5" fmla="*/ 0 w 10044"/>
              <a:gd name="connsiteY5" fmla="*/ 70 h 9966"/>
              <a:gd name="connsiteX6" fmla="*/ 3132 w 10044"/>
              <a:gd name="connsiteY6" fmla="*/ 9763 h 9966"/>
              <a:gd name="connsiteX7" fmla="*/ 7867 w 10044"/>
              <a:gd name="connsiteY7" fmla="*/ 9966 h 9966"/>
              <a:gd name="connsiteX8" fmla="*/ 8438 w 10044"/>
              <a:gd name="connsiteY8" fmla="*/ 9966 h 9966"/>
              <a:gd name="connsiteX9" fmla="*/ 8527 w 10044"/>
              <a:gd name="connsiteY9" fmla="*/ 9872 h 9966"/>
              <a:gd name="connsiteX10" fmla="*/ 8559 w 10044"/>
              <a:gd name="connsiteY10" fmla="*/ 9778 h 9966"/>
              <a:gd name="connsiteX11" fmla="*/ 10000 w 10044"/>
              <a:gd name="connsiteY11" fmla="*/ 5265 h 9966"/>
              <a:gd name="connsiteX12" fmla="*/ 10000 w 10044"/>
              <a:gd name="connsiteY12" fmla="*/ 4701 h 9966"/>
              <a:gd name="connsiteX0" fmla="*/ 6839 w 6883"/>
              <a:gd name="connsiteY0" fmla="*/ 4885 h 10168"/>
              <a:gd name="connsiteX1" fmla="*/ 5405 w 6883"/>
              <a:gd name="connsiteY1" fmla="*/ 357 h 10168"/>
              <a:gd name="connsiteX2" fmla="*/ 5373 w 6883"/>
              <a:gd name="connsiteY2" fmla="*/ 262 h 10168"/>
              <a:gd name="connsiteX3" fmla="*/ 5284 w 6883"/>
              <a:gd name="connsiteY3" fmla="*/ 168 h 10168"/>
              <a:gd name="connsiteX4" fmla="*/ 4716 w 6883"/>
              <a:gd name="connsiteY4" fmla="*/ 168 h 10168"/>
              <a:gd name="connsiteX5" fmla="*/ 50 w 6883"/>
              <a:gd name="connsiteY5" fmla="*/ 0 h 10168"/>
              <a:gd name="connsiteX6" fmla="*/ 1 w 6883"/>
              <a:gd name="connsiteY6" fmla="*/ 9964 h 10168"/>
              <a:gd name="connsiteX7" fmla="*/ 4716 w 6883"/>
              <a:gd name="connsiteY7" fmla="*/ 10168 h 10168"/>
              <a:gd name="connsiteX8" fmla="*/ 5284 w 6883"/>
              <a:gd name="connsiteY8" fmla="*/ 10168 h 10168"/>
              <a:gd name="connsiteX9" fmla="*/ 5373 w 6883"/>
              <a:gd name="connsiteY9" fmla="*/ 10074 h 10168"/>
              <a:gd name="connsiteX10" fmla="*/ 5405 w 6883"/>
              <a:gd name="connsiteY10" fmla="*/ 9979 h 10168"/>
              <a:gd name="connsiteX11" fmla="*/ 6839 w 6883"/>
              <a:gd name="connsiteY11" fmla="*/ 5451 h 10168"/>
              <a:gd name="connsiteX12" fmla="*/ 6839 w 6883"/>
              <a:gd name="connsiteY12" fmla="*/ 4885 h 101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6883" h="10168">
                <a:moveTo>
                  <a:pt x="6839" y="4885"/>
                </a:moveTo>
                <a:lnTo>
                  <a:pt x="5405" y="357"/>
                </a:lnTo>
                <a:cubicBezTo>
                  <a:pt x="5395" y="325"/>
                  <a:pt x="5383" y="294"/>
                  <a:pt x="5373" y="262"/>
                </a:cubicBezTo>
                <a:cubicBezTo>
                  <a:pt x="5344" y="168"/>
                  <a:pt x="5314" y="168"/>
                  <a:pt x="5284" y="168"/>
                </a:cubicBezTo>
                <a:lnTo>
                  <a:pt x="4716" y="168"/>
                </a:lnTo>
                <a:lnTo>
                  <a:pt x="50" y="0"/>
                </a:lnTo>
                <a:cubicBezTo>
                  <a:pt x="59" y="3322"/>
                  <a:pt x="-8" y="6643"/>
                  <a:pt x="1" y="9964"/>
                </a:cubicBezTo>
                <a:lnTo>
                  <a:pt x="4716" y="10168"/>
                </a:lnTo>
                <a:lnTo>
                  <a:pt x="5284" y="10168"/>
                </a:lnTo>
                <a:cubicBezTo>
                  <a:pt x="5314" y="10168"/>
                  <a:pt x="5344" y="10074"/>
                  <a:pt x="5373" y="10074"/>
                </a:cubicBezTo>
                <a:cubicBezTo>
                  <a:pt x="5373" y="9979"/>
                  <a:pt x="5405" y="9979"/>
                  <a:pt x="5405" y="9979"/>
                </a:cubicBezTo>
                <a:lnTo>
                  <a:pt x="6839" y="5451"/>
                </a:lnTo>
                <a:cubicBezTo>
                  <a:pt x="6898" y="5262"/>
                  <a:pt x="6898" y="5074"/>
                  <a:pt x="6839" y="488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A8FFDD8-083F-6449-8642-B9849AAAA1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99699" y="1616927"/>
            <a:ext cx="8404913" cy="4616963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cs-CZ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Dodržení formálních pravidel (</a:t>
            </a:r>
            <a:r>
              <a:rPr lang="cs-CZ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 body </a:t>
            </a:r>
            <a:r>
              <a:rPr lang="cs-CZ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text musí obsahovat odkazování na zdroje formou poznámek pod čarou a finální soupis všech použitých zdrojů) </a:t>
            </a:r>
          </a:p>
          <a:p>
            <a:pPr>
              <a:lnSpc>
                <a:spcPct val="90000"/>
              </a:lnSpc>
            </a:pPr>
            <a:r>
              <a:rPr lang="cs-CZ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Dodržení rozsahu 5 až 8 NS (neboduje se – pokud nebude dodržený rozsah, text se vrací k přepracování)</a:t>
            </a:r>
          </a:p>
          <a:p>
            <a:pPr>
              <a:lnSpc>
                <a:spcPct val="90000"/>
              </a:lnSpc>
            </a:pPr>
            <a:r>
              <a:rPr lang="cs-CZ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Vztažení výpovědí k nějakému širšímu kontextu, který bude podložený zdrojem, například:</a:t>
            </a:r>
          </a:p>
          <a:p>
            <a:pPr lvl="1">
              <a:lnSpc>
                <a:spcPct val="90000"/>
              </a:lnSpc>
            </a:pPr>
            <a:r>
              <a:rPr lang="cs-CZ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Skrz zmíněná díla – jsou zážitky a významy, které si respondenti s filmem spojují, v souladu např. s jejich kritickým hodnocením/hodnocením dalších diváků?</a:t>
            </a:r>
          </a:p>
          <a:p>
            <a:pPr lvl="1">
              <a:lnSpc>
                <a:spcPct val="90000"/>
              </a:lnSpc>
            </a:pPr>
            <a:r>
              <a:rPr lang="cs-CZ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Skrz změny v chování diváků během pandemie – je váš respondent někým, komu domácí sledování nahrazuje výpadek jiných kulturních aktivit nebo ne?</a:t>
            </a:r>
          </a:p>
          <a:p>
            <a:pPr lvl="1">
              <a:lnSpc>
                <a:spcPct val="90000"/>
              </a:lnSpc>
            </a:pPr>
            <a:r>
              <a:rPr lang="cs-CZ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Skrz specifický kontext sledování – jak a v čem se může lišit domácí sledování od projekce v kině?</a:t>
            </a:r>
          </a:p>
          <a:p>
            <a:pPr lvl="1">
              <a:lnSpc>
                <a:spcPct val="90000"/>
              </a:lnSpc>
            </a:pPr>
            <a:r>
              <a:rPr lang="cs-CZ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Použijte alespoň tři dohledatelné zdroje mimo samotný rozhovor a to formou citace, parafráze či shrnutí (</a:t>
            </a:r>
            <a:r>
              <a:rPr lang="cs-CZ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 body</a:t>
            </a:r>
            <a:r>
              <a:rPr lang="cs-CZ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>
              <a:lnSpc>
                <a:spcPct val="90000"/>
              </a:lnSpc>
            </a:pPr>
            <a:r>
              <a:rPr lang="cs-CZ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Dodržení formálních náležitostí spojených s metodou orálně historického výzkumu (odkazování na zdroj, uvedení pramenu v přehledu zdrojů) (</a:t>
            </a:r>
            <a:r>
              <a:rPr lang="cs-CZ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 body</a:t>
            </a:r>
            <a:r>
              <a:rPr lang="cs-CZ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>
              <a:lnSpc>
                <a:spcPct val="90000"/>
              </a:lnSpc>
            </a:pPr>
            <a:r>
              <a:rPr lang="cs-CZ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Stylistická a jazyková stránka (</a:t>
            </a:r>
            <a:r>
              <a:rPr lang="cs-CZ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 body</a:t>
            </a:r>
            <a:r>
              <a:rPr lang="cs-CZ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>
              <a:lnSpc>
                <a:spcPct val="90000"/>
              </a:lnSpc>
            </a:pPr>
            <a:r>
              <a:rPr lang="cs-CZ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 případě jazykové stránky (gramatické hrubky, překlepy) a v případě dodržování formálních pravidel tolerance maximálně 3 chyb, jinak přicházíte o bod.</a:t>
            </a:r>
          </a:p>
          <a:p>
            <a:pPr lvl="1">
              <a:lnSpc>
                <a:spcPct val="90000"/>
              </a:lnSpc>
            </a:pPr>
            <a:endParaRPr lang="cs-CZ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24966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>
            <a:extLst>
              <a:ext uri="{FF2B5EF4-FFF2-40B4-BE49-F238E27FC236}">
                <a16:creationId xmlns:a16="http://schemas.microsoft.com/office/drawing/2014/main" id="{166BF9EE-F7AC-4FA5-AC7E-001B3A642F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" y="228600"/>
            <a:ext cx="2851523" cy="6638625"/>
            <a:chOff x="2487613" y="285750"/>
            <a:chExt cx="2428875" cy="5654676"/>
          </a:xfrm>
        </p:grpSpPr>
        <p:sp>
          <p:nvSpPr>
            <p:cNvPr id="14" name="Freeform 11">
              <a:extLst>
                <a:ext uri="{FF2B5EF4-FFF2-40B4-BE49-F238E27FC236}">
                  <a16:creationId xmlns:a16="http://schemas.microsoft.com/office/drawing/2014/main" id="{3B48D182-44E3-4D8B-ACEF-F1A900BE443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5" name="Freeform 12">
              <a:extLst>
                <a:ext uri="{FF2B5EF4-FFF2-40B4-BE49-F238E27FC236}">
                  <a16:creationId xmlns:a16="http://schemas.microsoft.com/office/drawing/2014/main" id="{355A535A-A489-477F-A314-593AA8CAFB2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6" name="Freeform 13">
              <a:extLst>
                <a:ext uri="{FF2B5EF4-FFF2-40B4-BE49-F238E27FC236}">
                  <a16:creationId xmlns:a16="http://schemas.microsoft.com/office/drawing/2014/main" id="{954C2D4C-FD83-4EF4-9312-04442ABD66B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7" name="Freeform 14">
              <a:extLst>
                <a:ext uri="{FF2B5EF4-FFF2-40B4-BE49-F238E27FC236}">
                  <a16:creationId xmlns:a16="http://schemas.microsoft.com/office/drawing/2014/main" id="{C20701C2-CD9A-4698-BC97-E1085820C2C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8" name="Freeform 15">
              <a:extLst>
                <a:ext uri="{FF2B5EF4-FFF2-40B4-BE49-F238E27FC236}">
                  <a16:creationId xmlns:a16="http://schemas.microsoft.com/office/drawing/2014/main" id="{62575C35-466F-42AE-87A1-D691849AB8C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19" name="Freeform 16">
              <a:extLst>
                <a:ext uri="{FF2B5EF4-FFF2-40B4-BE49-F238E27FC236}">
                  <a16:creationId xmlns:a16="http://schemas.microsoft.com/office/drawing/2014/main" id="{58236F37-6119-45AC-80A0-CD2C311B505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0" name="Freeform 17">
              <a:extLst>
                <a:ext uri="{FF2B5EF4-FFF2-40B4-BE49-F238E27FC236}">
                  <a16:creationId xmlns:a16="http://schemas.microsoft.com/office/drawing/2014/main" id="{F3FDD799-39FE-4D6F-9A64-2F472B21507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1" name="Freeform 18">
              <a:extLst>
                <a:ext uri="{FF2B5EF4-FFF2-40B4-BE49-F238E27FC236}">
                  <a16:creationId xmlns:a16="http://schemas.microsoft.com/office/drawing/2014/main" id="{9820D241-1D49-442C-A95A-00BC1BF9E29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2" name="Freeform 19">
              <a:extLst>
                <a:ext uri="{FF2B5EF4-FFF2-40B4-BE49-F238E27FC236}">
                  <a16:creationId xmlns:a16="http://schemas.microsoft.com/office/drawing/2014/main" id="{EBC2197C-B383-4866-8ABD-74222400BE8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3" name="Freeform 20">
              <a:extLst>
                <a:ext uri="{FF2B5EF4-FFF2-40B4-BE49-F238E27FC236}">
                  <a16:creationId xmlns:a16="http://schemas.microsoft.com/office/drawing/2014/main" id="{404B06AA-FC93-4471-9DE4-56A401E70A5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4" name="Freeform 21">
              <a:extLst>
                <a:ext uri="{FF2B5EF4-FFF2-40B4-BE49-F238E27FC236}">
                  <a16:creationId xmlns:a16="http://schemas.microsoft.com/office/drawing/2014/main" id="{E580600C-013F-4FAF-8FB7-4CC0FA80A9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22">
              <a:extLst>
                <a:ext uri="{FF2B5EF4-FFF2-40B4-BE49-F238E27FC236}">
                  <a16:creationId xmlns:a16="http://schemas.microsoft.com/office/drawing/2014/main" id="{9BFCF199-64B2-4AEE-88C4-E954ABF3627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27" name="Group 26">
            <a:extLst>
              <a:ext uri="{FF2B5EF4-FFF2-40B4-BE49-F238E27FC236}">
                <a16:creationId xmlns:a16="http://schemas.microsoft.com/office/drawing/2014/main" id="{E312DBA5-56D8-42B2-BA94-28168C2A67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27224" y="-786"/>
            <a:ext cx="2356675" cy="6854040"/>
            <a:chOff x="6627813" y="194833"/>
            <a:chExt cx="1952625" cy="5678918"/>
          </a:xfrm>
        </p:grpSpPr>
        <p:sp>
          <p:nvSpPr>
            <p:cNvPr id="28" name="Freeform 27">
              <a:extLst>
                <a:ext uri="{FF2B5EF4-FFF2-40B4-BE49-F238E27FC236}">
                  <a16:creationId xmlns:a16="http://schemas.microsoft.com/office/drawing/2014/main" id="{7AD46C74-3117-46B0-B267-0F61B57CACE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9" name="Freeform 28">
              <a:extLst>
                <a:ext uri="{FF2B5EF4-FFF2-40B4-BE49-F238E27FC236}">
                  <a16:creationId xmlns:a16="http://schemas.microsoft.com/office/drawing/2014/main" id="{8C13B810-9664-45D8-8510-D6ED0ADD72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0" name="Freeform 29">
              <a:extLst>
                <a:ext uri="{FF2B5EF4-FFF2-40B4-BE49-F238E27FC236}">
                  <a16:creationId xmlns:a16="http://schemas.microsoft.com/office/drawing/2014/main" id="{10306E52-A922-4458-BCCE-C3C840CC75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1" name="Freeform 30">
              <a:extLst>
                <a:ext uri="{FF2B5EF4-FFF2-40B4-BE49-F238E27FC236}">
                  <a16:creationId xmlns:a16="http://schemas.microsoft.com/office/drawing/2014/main" id="{CB578819-B7E7-4250-932F-52AE2A2A9A5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2" name="Freeform 31">
              <a:extLst>
                <a:ext uri="{FF2B5EF4-FFF2-40B4-BE49-F238E27FC236}">
                  <a16:creationId xmlns:a16="http://schemas.microsoft.com/office/drawing/2014/main" id="{454B9C91-B623-424A-B16E-F764F189D30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3" name="Freeform 32">
              <a:extLst>
                <a:ext uri="{FF2B5EF4-FFF2-40B4-BE49-F238E27FC236}">
                  <a16:creationId xmlns:a16="http://schemas.microsoft.com/office/drawing/2014/main" id="{EFD03C4A-8484-41E6-B458-032F1DCA70A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4" name="Freeform 33">
              <a:extLst>
                <a:ext uri="{FF2B5EF4-FFF2-40B4-BE49-F238E27FC236}">
                  <a16:creationId xmlns:a16="http://schemas.microsoft.com/office/drawing/2014/main" id="{DDC2F3C3-1D4E-4913-9C5C-F9A65B47E5C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5" name="Freeform 34">
              <a:extLst>
                <a:ext uri="{FF2B5EF4-FFF2-40B4-BE49-F238E27FC236}">
                  <a16:creationId xmlns:a16="http://schemas.microsoft.com/office/drawing/2014/main" id="{1E15BCA2-2420-4C53-ADE9-40FBAC23844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6" name="Freeform 35">
              <a:extLst>
                <a:ext uri="{FF2B5EF4-FFF2-40B4-BE49-F238E27FC236}">
                  <a16:creationId xmlns:a16="http://schemas.microsoft.com/office/drawing/2014/main" id="{73D5FBF4-7129-4C51-B603-E3BC3341951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7" name="Freeform 36">
              <a:extLst>
                <a:ext uri="{FF2B5EF4-FFF2-40B4-BE49-F238E27FC236}">
                  <a16:creationId xmlns:a16="http://schemas.microsoft.com/office/drawing/2014/main" id="{0165B164-CE2A-494C-88FC-507232B37C0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8" name="Freeform 37">
              <a:extLst>
                <a:ext uri="{FF2B5EF4-FFF2-40B4-BE49-F238E27FC236}">
                  <a16:creationId xmlns:a16="http://schemas.microsoft.com/office/drawing/2014/main" id="{87F127E5-B10B-4D18-BCF0-E7C3C7F401E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39" name="Freeform 38">
              <a:extLst>
                <a:ext uri="{FF2B5EF4-FFF2-40B4-BE49-F238E27FC236}">
                  <a16:creationId xmlns:a16="http://schemas.microsoft.com/office/drawing/2014/main" id="{FC692D59-F28D-4E42-B435-225F2C6CFA3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41" name="Rectangle 40">
            <a:extLst>
              <a:ext uri="{FF2B5EF4-FFF2-40B4-BE49-F238E27FC236}">
                <a16:creationId xmlns:a16="http://schemas.microsoft.com/office/drawing/2014/main" id="{1996130F-9AB5-4DE9-8574-3AF891C5C17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3" name="Freeform 11">
            <a:extLst>
              <a:ext uri="{FF2B5EF4-FFF2-40B4-BE49-F238E27FC236}">
                <a16:creationId xmlns:a16="http://schemas.microsoft.com/office/drawing/2014/main" id="{7326F4E6-9131-42DA-97B2-0BA8D1E258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 useBgFill="1">
        <p:nvSpPr>
          <p:cNvPr id="45" name="Rectangle 44">
            <a:extLst>
              <a:ext uri="{FF2B5EF4-FFF2-40B4-BE49-F238E27FC236}">
                <a16:creationId xmlns:a16="http://schemas.microsoft.com/office/drawing/2014/main" id="{3F4C104D-5F30-4811-9376-566B26E4719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786"/>
            <a:ext cx="12192000" cy="685403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023E48F-0BC2-9742-9ADF-0BB71F7A8D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9224" y="645106"/>
            <a:ext cx="3650279" cy="1259894"/>
          </a:xfrm>
        </p:spPr>
        <p:txBody>
          <a:bodyPr vert="horz" lIns="91440" tIns="45720" rIns="91440" bIns="45720" rtlCol="0" anchor="t">
            <a:normAutofit/>
          </a:bodyPr>
          <a:lstStyle/>
          <a:p>
            <a:endParaRPr lang="en-US" sz="3600"/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0815E34B-5D02-4E01-A936-E8E1C0AB6F1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Zástupný text 5">
            <a:extLst>
              <a:ext uri="{FF2B5EF4-FFF2-40B4-BE49-F238E27FC236}">
                <a16:creationId xmlns:a16="http://schemas.microsoft.com/office/drawing/2014/main" id="{AC4F0FF9-70B5-1F43-9347-A14A78D5038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49225" y="2133600"/>
            <a:ext cx="3650278" cy="3759253"/>
          </a:xfrm>
        </p:spPr>
        <p:txBody>
          <a:bodyPr vert="horz" lIns="91440" tIns="45720" rIns="91440" bIns="45720" rtlCol="0">
            <a:normAutofit/>
          </a:bodyPr>
          <a:lstStyle/>
          <a:p>
            <a:pPr>
              <a:buFont typeface="Wingdings 3" charset="2"/>
              <a:buChar char=""/>
            </a:pP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Vypracovaný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úkol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vložte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do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vytvořené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odevzdávárny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nejpozději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do 10. 2. (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vč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.)</a:t>
            </a:r>
          </a:p>
          <a:p>
            <a:pPr>
              <a:buFont typeface="Wingdings 3" charset="2"/>
              <a:buChar char=""/>
            </a:pP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Známkování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předmětu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se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zavírá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20. 2. </a:t>
            </a:r>
          </a:p>
          <a:p>
            <a:pPr>
              <a:buFont typeface="Wingdings 3" charset="2"/>
              <a:buChar char=""/>
            </a:pP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Nezapomeňte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vyplnit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své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hodnocení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předmětové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anketě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předem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děkuji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za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vaše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připomínky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komentáře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</a:p>
          <a:p>
            <a:pPr>
              <a:buFont typeface="Wingdings 3" charset="2"/>
              <a:buChar char=""/>
            </a:pPr>
            <a:r>
              <a:rPr lang="cs-C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Konzultace ve zkouškovém období – Středy 15:00 – 16:30 (od 18. 1. do 28. 2.)</a:t>
            </a:r>
          </a:p>
          <a:p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 3" charset="2"/>
              <a:buChar char=""/>
            </a:pP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Zástupný obsah 7">
            <a:extLst>
              <a:ext uri="{FF2B5EF4-FFF2-40B4-BE49-F238E27FC236}">
                <a16:creationId xmlns:a16="http://schemas.microsoft.com/office/drawing/2014/main" id="{E9FCD246-5AC6-5B4A-9E26-AB9EF9C71F9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469945" y="640080"/>
            <a:ext cx="5252773" cy="5252773"/>
          </a:xfrm>
          <a:prstGeom prst="rect">
            <a:avLst/>
          </a:prstGeom>
        </p:spPr>
      </p:pic>
      <p:sp>
        <p:nvSpPr>
          <p:cNvPr id="49" name="Freeform 11">
            <a:extLst>
              <a:ext uri="{FF2B5EF4-FFF2-40B4-BE49-F238E27FC236}">
                <a16:creationId xmlns:a16="http://schemas.microsoft.com/office/drawing/2014/main" id="{7DE3414B-B032-4710-A468-D3285E38C5F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6061223"/>
            <a:ext cx="1038036" cy="506277"/>
          </a:xfrm>
          <a:custGeom>
            <a:avLst/>
            <a:gdLst>
              <a:gd name="connsiteX0" fmla="*/ 0 w 1038036"/>
              <a:gd name="connsiteY0" fmla="*/ 0 h 506277"/>
              <a:gd name="connsiteX1" fmla="*/ 182880 w 1038036"/>
              <a:gd name="connsiteY1" fmla="*/ 0 h 506277"/>
              <a:gd name="connsiteX2" fmla="*/ 291705 w 1038036"/>
              <a:gd name="connsiteY2" fmla="*/ 0 h 506277"/>
              <a:gd name="connsiteX3" fmla="*/ 291705 w 1038036"/>
              <a:gd name="connsiteY3" fmla="*/ 151 h 506277"/>
              <a:gd name="connsiteX4" fmla="*/ 692049 w 1038036"/>
              <a:gd name="connsiteY4" fmla="*/ 705 h 506277"/>
              <a:gd name="connsiteX5" fmla="*/ 782744 w 1038036"/>
              <a:gd name="connsiteY5" fmla="*/ 705 h 506277"/>
              <a:gd name="connsiteX6" fmla="*/ 797001 w 1038036"/>
              <a:gd name="connsiteY6" fmla="*/ 5473 h 506277"/>
              <a:gd name="connsiteX7" fmla="*/ 801982 w 1038036"/>
              <a:gd name="connsiteY7" fmla="*/ 10242 h 506277"/>
              <a:gd name="connsiteX8" fmla="*/ 1030951 w 1038036"/>
              <a:gd name="connsiteY8" fmla="*/ 239185 h 506277"/>
              <a:gd name="connsiteX9" fmla="*/ 1030951 w 1038036"/>
              <a:gd name="connsiteY9" fmla="*/ 267797 h 506277"/>
              <a:gd name="connsiteX10" fmla="*/ 801982 w 1038036"/>
              <a:gd name="connsiteY10" fmla="*/ 496740 h 506277"/>
              <a:gd name="connsiteX11" fmla="*/ 797001 w 1038036"/>
              <a:gd name="connsiteY11" fmla="*/ 501508 h 506277"/>
              <a:gd name="connsiteX12" fmla="*/ 782744 w 1038036"/>
              <a:gd name="connsiteY12" fmla="*/ 506277 h 506277"/>
              <a:gd name="connsiteX13" fmla="*/ 692049 w 1038036"/>
              <a:gd name="connsiteY13" fmla="*/ 506277 h 506277"/>
              <a:gd name="connsiteX14" fmla="*/ 291705 w 1038036"/>
              <a:gd name="connsiteY14" fmla="*/ 505140 h 506277"/>
              <a:gd name="connsiteX15" fmla="*/ 291705 w 1038036"/>
              <a:gd name="connsiteY15" fmla="*/ 506277 h 506277"/>
              <a:gd name="connsiteX16" fmla="*/ 0 w 1038036"/>
              <a:gd name="connsiteY16" fmla="*/ 506277 h 5062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038036" h="506277">
                <a:moveTo>
                  <a:pt x="0" y="0"/>
                </a:moveTo>
                <a:lnTo>
                  <a:pt x="182880" y="0"/>
                </a:lnTo>
                <a:lnTo>
                  <a:pt x="291705" y="0"/>
                </a:lnTo>
                <a:lnTo>
                  <a:pt x="291705" y="151"/>
                </a:lnTo>
                <a:lnTo>
                  <a:pt x="692049" y="705"/>
                </a:lnTo>
                <a:lnTo>
                  <a:pt x="782744" y="705"/>
                </a:lnTo>
                <a:cubicBezTo>
                  <a:pt x="787553" y="705"/>
                  <a:pt x="792363" y="5473"/>
                  <a:pt x="797001" y="5473"/>
                </a:cubicBezTo>
                <a:cubicBezTo>
                  <a:pt x="797001" y="10242"/>
                  <a:pt x="801982" y="10242"/>
                  <a:pt x="801982" y="10242"/>
                </a:cubicBezTo>
                <a:lnTo>
                  <a:pt x="1030951" y="239185"/>
                </a:lnTo>
                <a:cubicBezTo>
                  <a:pt x="1040398" y="248722"/>
                  <a:pt x="1040398" y="258259"/>
                  <a:pt x="1030951" y="267797"/>
                </a:cubicBezTo>
                <a:lnTo>
                  <a:pt x="801982" y="496740"/>
                </a:lnTo>
                <a:cubicBezTo>
                  <a:pt x="800436" y="498363"/>
                  <a:pt x="798547" y="499885"/>
                  <a:pt x="797001" y="501508"/>
                </a:cubicBezTo>
                <a:cubicBezTo>
                  <a:pt x="792363" y="506277"/>
                  <a:pt x="787553" y="506277"/>
                  <a:pt x="782744" y="506277"/>
                </a:cubicBezTo>
                <a:lnTo>
                  <a:pt x="692049" y="506277"/>
                </a:lnTo>
                <a:lnTo>
                  <a:pt x="291705" y="505140"/>
                </a:lnTo>
                <a:lnTo>
                  <a:pt x="291705" y="506277"/>
                </a:lnTo>
                <a:lnTo>
                  <a:pt x="0" y="506277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0769976"/>
      </p:ext>
    </p:extLst>
  </p:cSld>
  <p:clrMapOvr>
    <a:masterClrMapping/>
  </p:clrMapOvr>
</p:sld>
</file>

<file path=ppt/theme/theme1.xml><?xml version="1.0" encoding="utf-8"?>
<a:theme xmlns:a="http://schemas.openxmlformats.org/drawingml/2006/main" name="Stébla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447</Words>
  <Application>Microsoft Office PowerPoint</Application>
  <PresentationFormat>Širokoúhlá obrazovka</PresentationFormat>
  <Paragraphs>28</Paragraphs>
  <Slides>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9" baseType="lpstr">
      <vt:lpstr>Arial</vt:lpstr>
      <vt:lpstr>Century Gothic</vt:lpstr>
      <vt:lpstr>Times New Roman</vt:lpstr>
      <vt:lpstr>Wingdings 3</vt:lpstr>
      <vt:lpstr>Stébla</vt:lpstr>
      <vt:lpstr>Úvod do metodologie historického výzkumu FAVBPa100</vt:lpstr>
      <vt:lpstr>Úkol č. 4 – práce se zvukovým záznamem </vt:lpstr>
      <vt:lpstr>Zisk 10 bodů za: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Úvod do metodologie historického výzkumu FAVBPa100</dc:title>
  <dc:creator>Šárka Gmiterková</dc:creator>
  <cp:lastModifiedBy>Šárka Gmiterková</cp:lastModifiedBy>
  <cp:revision>8</cp:revision>
  <dcterms:created xsi:type="dcterms:W3CDTF">2019-12-11T22:17:45Z</dcterms:created>
  <dcterms:modified xsi:type="dcterms:W3CDTF">2021-01-13T16:43:53Z</dcterms:modified>
</cp:coreProperties>
</file>