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8"/>
  </p:notesMasterIdLst>
  <p:sldIdLst>
    <p:sldId id="281" r:id="rId2"/>
    <p:sldId id="634" r:id="rId3"/>
    <p:sldId id="635" r:id="rId4"/>
    <p:sldId id="280" r:id="rId5"/>
    <p:sldId id="632" r:id="rId6"/>
    <p:sldId id="631" r:id="rId7"/>
    <p:sldId id="616" r:id="rId8"/>
    <p:sldId id="633" r:id="rId9"/>
    <p:sldId id="618" r:id="rId10"/>
    <p:sldId id="619" r:id="rId11"/>
    <p:sldId id="620" r:id="rId12"/>
    <p:sldId id="636" r:id="rId13"/>
    <p:sldId id="638" r:id="rId14"/>
    <p:sldId id="637" r:id="rId15"/>
    <p:sldId id="621" r:id="rId16"/>
    <p:sldId id="628" r:id="rId17"/>
    <p:sldId id="629" r:id="rId18"/>
    <p:sldId id="283" r:id="rId19"/>
    <p:sldId id="622" r:id="rId20"/>
    <p:sldId id="656" r:id="rId21"/>
    <p:sldId id="639" r:id="rId22"/>
    <p:sldId id="640" r:id="rId23"/>
    <p:sldId id="655" r:id="rId24"/>
    <p:sldId id="641" r:id="rId25"/>
    <p:sldId id="642" r:id="rId26"/>
    <p:sldId id="647" r:id="rId27"/>
    <p:sldId id="648" r:id="rId28"/>
    <p:sldId id="649" r:id="rId29"/>
    <p:sldId id="650" r:id="rId30"/>
    <p:sldId id="643" r:id="rId31"/>
    <p:sldId id="644" r:id="rId32"/>
    <p:sldId id="645" r:id="rId33"/>
    <p:sldId id="646" r:id="rId34"/>
    <p:sldId id="651" r:id="rId35"/>
    <p:sldId id="653" r:id="rId36"/>
    <p:sldId id="658" r:id="rId3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ra" initials="C" lastIdx="1" clrIdx="0">
    <p:extLst>
      <p:ext uri="{19B8F6BF-5375-455C-9EA6-DF929625EA0E}">
        <p15:presenceInfo xmlns:p15="http://schemas.microsoft.com/office/powerpoint/2012/main" userId="Cla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609C0-6CEC-4C96-BCF3-BA03D8D701C2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C00AD-3F9F-4641-8DD8-47605BB81B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8161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C00AD-3F9F-4641-8DD8-47605BB81BCD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147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337300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333724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24365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725689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501990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697927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335643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376201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188485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75125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353257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405665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48381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959400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820968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015144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552515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12BEE79-BFFE-49F6-859D-CE1B39332B7D}" type="datetime1">
              <a:rPr lang="nl-NL" smtClean="0"/>
              <a:t>4-1-2021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 Gomery &amp; Pafort, HoMER  06-26-2019 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32FC5-F566-488C-BAA8-F65468CCEF8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99826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  <p:sldLayoutId id="2147484002" r:id="rId12"/>
    <p:sldLayoutId id="2147484003" r:id="rId13"/>
    <p:sldLayoutId id="2147484004" r:id="rId14"/>
    <p:sldLayoutId id="2147484005" r:id="rId15"/>
    <p:sldLayoutId id="2147484006" r:id="rId16"/>
    <p:sldLayoutId id="2147484007" r:id="rId17"/>
  </p:sldLayoutIdLst>
  <p:hf sldNum="0"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arl.nfa.cz/arl-nfa/cs/prihlaseni/?opal=ssearch&amp;" TargetMode="External"/><Relationship Id="rId2" Type="http://schemas.openxmlformats.org/officeDocument/2006/relationships/hyperlink" Target="http://kramerius.nkp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hil.muni.cz/filmovebrno/" TargetMode="External"/><Relationship Id="rId4" Type="http://schemas.openxmlformats.org/officeDocument/2006/relationships/hyperlink" Target="https://is.muni.cz/el/fi/test/s_zakazky/ode17/038_skopal/fk/pages/databaze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FCD2EA-0848-4A2A-A0F7-32F89A9D2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548680"/>
            <a:ext cx="7772400" cy="914400"/>
          </a:xfrm>
        </p:spPr>
        <p:txBody>
          <a:bodyPr/>
          <a:lstStyle/>
          <a:p>
            <a:r>
              <a:rPr lang="cs-CZ" sz="3200" dirty="0" smtClean="0"/>
              <a:t>Kulturní dějiny (kinematografie)</a:t>
            </a:r>
            <a:endParaRPr lang="nl-NL" sz="32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7C55FF-389D-41D7-B2A2-1F3BF242D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63080"/>
            <a:ext cx="7772400" cy="489248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Robert C. Allen – </a:t>
            </a:r>
            <a:r>
              <a:rPr lang="cs-CZ" dirty="0" err="1"/>
              <a:t>Douglas</a:t>
            </a:r>
            <a:r>
              <a:rPr lang="cs-CZ" dirty="0"/>
              <a:t> </a:t>
            </a:r>
            <a:r>
              <a:rPr lang="cs-CZ" dirty="0" err="1"/>
              <a:t>Gomery</a:t>
            </a:r>
            <a:r>
              <a:rPr lang="cs-CZ" dirty="0"/>
              <a:t>: Film </a:t>
            </a:r>
            <a:r>
              <a:rPr lang="cs-CZ" dirty="0" err="1"/>
              <a:t>History</a:t>
            </a:r>
            <a:r>
              <a:rPr lang="cs-CZ" dirty="0"/>
              <a:t>. </a:t>
            </a:r>
            <a:r>
              <a:rPr lang="cs-CZ" dirty="0" err="1"/>
              <a:t>Theory</a:t>
            </a:r>
            <a:r>
              <a:rPr lang="cs-CZ" dirty="0"/>
              <a:t> and </a:t>
            </a:r>
            <a:r>
              <a:rPr lang="cs-CZ" dirty="0" err="1"/>
              <a:t>Practice</a:t>
            </a:r>
            <a:r>
              <a:rPr lang="cs-CZ" dirty="0"/>
              <a:t>. </a:t>
            </a:r>
            <a:r>
              <a:rPr lang="cs-CZ" dirty="0" err="1"/>
              <a:t>McGraw.Hill</a:t>
            </a:r>
            <a:r>
              <a:rPr lang="cs-CZ" dirty="0"/>
              <a:t>, </a:t>
            </a:r>
            <a:r>
              <a:rPr lang="cs-CZ" dirty="0" smtClean="0"/>
              <a:t>1985</a:t>
            </a:r>
          </a:p>
          <a:p>
            <a:pPr marL="0" indent="0">
              <a:buNone/>
            </a:pPr>
            <a:r>
              <a:rPr lang="cs-CZ" dirty="0" smtClean="0"/>
              <a:t>Estetické</a:t>
            </a:r>
            <a:r>
              <a:rPr lang="cs-CZ" dirty="0"/>
              <a:t>, technologické, ekonomické a sociální dějiny</a:t>
            </a:r>
            <a:endParaRPr lang="en-GB" dirty="0"/>
          </a:p>
          <a:p>
            <a:pPr marL="0" indent="0">
              <a:buNone/>
            </a:pPr>
            <a:r>
              <a:rPr lang="cs-CZ" b="1" dirty="0" smtClean="0"/>
              <a:t>Sociální </a:t>
            </a:r>
            <a:r>
              <a:rPr lang="cs-CZ" b="1" dirty="0"/>
              <a:t>dějiny </a:t>
            </a:r>
            <a:r>
              <a:rPr lang="cs-CZ" b="1" dirty="0" smtClean="0"/>
              <a:t>kinematografie: </a:t>
            </a:r>
            <a:endParaRPr lang="en-GB" dirty="0"/>
          </a:p>
          <a:p>
            <a:pPr marL="68580" indent="0">
              <a:buNone/>
            </a:pPr>
            <a:r>
              <a:rPr lang="cs-CZ" dirty="0"/>
              <a:t>- </a:t>
            </a:r>
            <a:r>
              <a:rPr lang="cs-CZ" b="1" dirty="0"/>
              <a:t>Kdo</a:t>
            </a:r>
            <a:r>
              <a:rPr lang="cs-CZ" dirty="0"/>
              <a:t> natáčel filmy – a proč? Sociální dějiny produkce</a:t>
            </a:r>
            <a:endParaRPr lang="en-GB" dirty="0"/>
          </a:p>
          <a:p>
            <a:pPr marL="68580" indent="0">
              <a:buNone/>
            </a:pPr>
            <a:r>
              <a:rPr lang="cs-CZ" dirty="0"/>
              <a:t>- </a:t>
            </a:r>
            <a:r>
              <a:rPr lang="cs-CZ" b="1" dirty="0"/>
              <a:t>Kdo</a:t>
            </a:r>
            <a:r>
              <a:rPr lang="cs-CZ" dirty="0"/>
              <a:t> se díval na filmy – a proč? Dějiny chození do kina</a:t>
            </a:r>
            <a:endParaRPr lang="en-GB" dirty="0"/>
          </a:p>
          <a:p>
            <a:pPr marL="68580" indent="0">
              <a:buNone/>
            </a:pPr>
            <a:r>
              <a:rPr lang="cs-CZ" dirty="0"/>
              <a:t>- Co film zachytil, jak a proč? Dějiny filmu jako kulturního dokumentu</a:t>
            </a:r>
            <a:endParaRPr lang="en-GB" dirty="0"/>
          </a:p>
          <a:p>
            <a:pPr marL="68580" indent="0">
              <a:buNone/>
            </a:pPr>
            <a:r>
              <a:rPr lang="cs-CZ" dirty="0"/>
              <a:t>- Co bylo o filmu řečeno – </a:t>
            </a:r>
            <a:r>
              <a:rPr lang="cs-CZ" b="1" dirty="0"/>
              <a:t>kým a proč</a:t>
            </a:r>
            <a:r>
              <a:rPr lang="cs-CZ" dirty="0"/>
              <a:t>? </a:t>
            </a:r>
            <a:endParaRPr lang="en-GB" dirty="0"/>
          </a:p>
          <a:p>
            <a:pPr marL="411480" indent="-342900">
              <a:buFontTx/>
              <a:buChar char="-"/>
            </a:pPr>
            <a:r>
              <a:rPr lang="cs-CZ" dirty="0" smtClean="0"/>
              <a:t>Jaký </a:t>
            </a:r>
            <a:r>
              <a:rPr lang="cs-CZ" dirty="0"/>
              <a:t>byl vztah kinematografie coby sociální instituce k ostatním institucím? </a:t>
            </a:r>
            <a:endParaRPr lang="cs-CZ" dirty="0" smtClean="0"/>
          </a:p>
          <a:p>
            <a:pPr marL="411480" indent="-342900">
              <a:buFont typeface="Wingdings" panose="05000000000000000000" pitchFamily="2" charset="2"/>
              <a:buChar char="Ø"/>
            </a:pPr>
            <a:r>
              <a:rPr lang="cs-CZ" dirty="0" err="1" smtClean="0"/>
              <a:t>Michéle</a:t>
            </a:r>
            <a:r>
              <a:rPr lang="cs-CZ" dirty="0" smtClean="0"/>
              <a:t> </a:t>
            </a:r>
            <a:r>
              <a:rPr lang="cs-CZ" dirty="0" err="1" smtClean="0"/>
              <a:t>Lagnyová</a:t>
            </a:r>
            <a:r>
              <a:rPr lang="cs-CZ" dirty="0" smtClean="0"/>
              <a:t>: Staveniště nové filmové historie: sociálně-kulturní praxe. In: Petr </a:t>
            </a:r>
            <a:r>
              <a:rPr lang="cs-CZ" dirty="0" err="1" smtClean="0"/>
              <a:t>Szczepanik</a:t>
            </a:r>
            <a:r>
              <a:rPr lang="cs-CZ" dirty="0" smtClean="0"/>
              <a:t> (</a:t>
            </a:r>
            <a:r>
              <a:rPr lang="cs-CZ" dirty="0" err="1" smtClean="0"/>
              <a:t>ed</a:t>
            </a:r>
            <a:r>
              <a:rPr lang="cs-CZ" dirty="0" smtClean="0"/>
              <a:t>.), Nová filmová </a:t>
            </a:r>
            <a:r>
              <a:rPr lang="cs-CZ" dirty="0" err="1" smtClean="0"/>
              <a:t>historie.Praha</a:t>
            </a:r>
            <a:r>
              <a:rPr lang="cs-CZ" dirty="0" smtClean="0"/>
              <a:t>: </a:t>
            </a:r>
            <a:r>
              <a:rPr lang="cs-CZ" dirty="0" err="1" smtClean="0"/>
              <a:t>Herrmann</a:t>
            </a:r>
            <a:r>
              <a:rPr lang="cs-CZ" dirty="0" smtClean="0"/>
              <a:t> a synové 2004, 45-86 (</a:t>
            </a:r>
            <a:r>
              <a:rPr lang="cs-CZ" dirty="0" err="1" smtClean="0"/>
              <a:t>orig</a:t>
            </a:r>
            <a:r>
              <a:rPr lang="cs-CZ" dirty="0" smtClean="0"/>
              <a:t>. 1992)</a:t>
            </a:r>
          </a:p>
          <a:p>
            <a:pPr marL="68580" indent="0">
              <a:buNone/>
            </a:pPr>
            <a:r>
              <a:rPr lang="cs-CZ" dirty="0" smtClean="0"/>
              <a:t>     „kulturní dějiny se snaží umístit myšlenky, díla a chování zpět do sociálních podmínek, v nichž se objevily“</a:t>
            </a:r>
            <a:endParaRPr lang="en-GB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606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710" y="1124745"/>
            <a:ext cx="7471666" cy="512366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/>
              <a:t>Richard </a:t>
            </a:r>
            <a:r>
              <a:rPr lang="cs-CZ" b="1" dirty="0" err="1"/>
              <a:t>Maltby</a:t>
            </a:r>
            <a:r>
              <a:rPr lang="cs-CZ" b="1" dirty="0"/>
              <a:t>: </a:t>
            </a:r>
            <a:r>
              <a:rPr lang="cs-CZ" b="1" i="1" dirty="0" err="1"/>
              <a:t>I´m</a:t>
            </a:r>
            <a:r>
              <a:rPr lang="cs-CZ" b="1" i="1" dirty="0"/>
              <a:t> a </a:t>
            </a:r>
            <a:r>
              <a:rPr lang="cs-CZ" b="1" i="1" dirty="0" err="1"/>
              <a:t>Fugitive</a:t>
            </a:r>
            <a:r>
              <a:rPr lang="cs-CZ" b="1" i="1" dirty="0"/>
              <a:t> </a:t>
            </a:r>
            <a:r>
              <a:rPr lang="cs-CZ" b="1" i="1" dirty="0" err="1"/>
              <a:t>from</a:t>
            </a:r>
            <a:r>
              <a:rPr lang="cs-CZ" b="1" i="1" dirty="0"/>
              <a:t> a </a:t>
            </a:r>
            <a:r>
              <a:rPr lang="cs-CZ" b="1" i="1" dirty="0" err="1"/>
              <a:t>Chain</a:t>
            </a:r>
            <a:r>
              <a:rPr lang="cs-CZ" b="1" i="1" dirty="0"/>
              <a:t> Gang </a:t>
            </a:r>
            <a:r>
              <a:rPr lang="cs-CZ" b="1" dirty="0"/>
              <a:t>and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Politics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1932</a:t>
            </a:r>
          </a:p>
          <a:p>
            <a:r>
              <a:rPr lang="cs-CZ" b="1" dirty="0" err="1"/>
              <a:t>Chad</a:t>
            </a:r>
            <a:r>
              <a:rPr lang="cs-CZ" b="1" dirty="0"/>
              <a:t> </a:t>
            </a:r>
            <a:r>
              <a:rPr lang="cs-CZ" b="1" dirty="0" err="1"/>
              <a:t>Bryant</a:t>
            </a:r>
            <a:r>
              <a:rPr lang="cs-CZ" b="1" dirty="0"/>
              <a:t>: Praha v černém. Nacistická vláda a český nacionalismus. Praha: Argo 2012</a:t>
            </a:r>
          </a:p>
          <a:p>
            <a:r>
              <a:rPr lang="cs-CZ" b="1" dirty="0" smtClean="0"/>
              <a:t>Mary-Elizabeth </a:t>
            </a:r>
            <a:r>
              <a:rPr lang="cs-CZ" b="1" dirty="0" err="1"/>
              <a:t>O´Brien</a:t>
            </a:r>
            <a:r>
              <a:rPr lang="cs-CZ" b="1" dirty="0"/>
              <a:t>: </a:t>
            </a:r>
            <a:r>
              <a:rPr lang="cs-CZ" b="1" dirty="0" err="1" smtClean="0"/>
              <a:t>History</a:t>
            </a:r>
            <a:r>
              <a:rPr lang="cs-CZ" b="1" dirty="0" smtClean="0"/>
              <a:t>, Utopia, and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Social</a:t>
            </a:r>
            <a:r>
              <a:rPr lang="cs-CZ" b="1" dirty="0" smtClean="0"/>
              <a:t> </a:t>
            </a:r>
            <a:r>
              <a:rPr lang="cs-CZ" b="1" dirty="0" err="1" smtClean="0"/>
              <a:t>Construction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Happiness</a:t>
            </a:r>
            <a:r>
              <a:rPr lang="cs-CZ" b="1" dirty="0" smtClean="0"/>
              <a:t>: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Historical</a:t>
            </a:r>
            <a:r>
              <a:rPr lang="cs-CZ" b="1" dirty="0" smtClean="0"/>
              <a:t> Musical. In: </a:t>
            </a:r>
            <a:r>
              <a:rPr lang="cs-CZ" b="1" dirty="0" err="1" smtClean="0"/>
              <a:t>Nazi</a:t>
            </a:r>
            <a:r>
              <a:rPr lang="cs-CZ" b="1" dirty="0" smtClean="0"/>
              <a:t> </a:t>
            </a:r>
            <a:r>
              <a:rPr lang="cs-CZ" b="1" dirty="0" err="1"/>
              <a:t>Cinema</a:t>
            </a:r>
            <a:r>
              <a:rPr lang="cs-CZ" b="1" dirty="0"/>
              <a:t> as </a:t>
            </a:r>
            <a:r>
              <a:rPr lang="cs-CZ" b="1" dirty="0" err="1"/>
              <a:t>Enchantment</a:t>
            </a:r>
            <a:r>
              <a:rPr lang="cs-CZ" b="1" dirty="0"/>
              <a:t>.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Politics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Entertainment</a:t>
            </a:r>
            <a:r>
              <a:rPr lang="cs-CZ" b="1" dirty="0"/>
              <a:t> in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Third</a:t>
            </a:r>
            <a:r>
              <a:rPr lang="cs-CZ" b="1" dirty="0"/>
              <a:t> Reich. </a:t>
            </a:r>
            <a:r>
              <a:rPr lang="cs-CZ" b="1" dirty="0" err="1"/>
              <a:t>Camden</a:t>
            </a:r>
            <a:r>
              <a:rPr lang="cs-CZ" b="1" dirty="0"/>
              <a:t> House 2004, </a:t>
            </a:r>
            <a:endParaRPr lang="cs-CZ" b="1" dirty="0" smtClean="0"/>
          </a:p>
          <a:p>
            <a:r>
              <a:rPr lang="cs-CZ" b="1" dirty="0" smtClean="0"/>
              <a:t>David </a:t>
            </a:r>
            <a:r>
              <a:rPr lang="cs-CZ" b="1" dirty="0"/>
              <a:t>Frey: Která cesta vede ke křesťanskému nacionalismu? Iluminace 30, č. 4, 2018, s. 61-87</a:t>
            </a:r>
            <a:endParaRPr lang="en-GB" b="1" dirty="0"/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30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88050"/>
          </a:xfrm>
        </p:spPr>
        <p:txBody>
          <a:bodyPr/>
          <a:lstStyle/>
          <a:p>
            <a:r>
              <a:rPr lang="cs-CZ" dirty="0" smtClean="0"/>
              <a:t>Seminář 3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700" y="1484784"/>
            <a:ext cx="7272692" cy="4763623"/>
          </a:xfrm>
        </p:spPr>
        <p:txBody>
          <a:bodyPr>
            <a:normAutofit/>
          </a:bodyPr>
          <a:lstStyle/>
          <a:p>
            <a:r>
              <a:rPr lang="cs-CZ" dirty="0" smtClean="0"/>
              <a:t>3 skupiny po 12 studentech; krátká prezentace projektu (ca 5 min), cíl výzkumu, sekundární literatura, prameny; </a:t>
            </a:r>
          </a:p>
          <a:p>
            <a:endParaRPr lang="cs-CZ" dirty="0"/>
          </a:p>
          <a:p>
            <a:r>
              <a:rPr lang="cs-CZ" dirty="0" smtClean="0"/>
              <a:t>11.1</a:t>
            </a:r>
            <a:r>
              <a:rPr lang="cs-CZ" dirty="0"/>
              <a:t>. </a:t>
            </a:r>
            <a:r>
              <a:rPr lang="cs-CZ" dirty="0" smtClean="0"/>
              <a:t>2021</a:t>
            </a:r>
            <a:endParaRPr lang="en-GB" dirty="0"/>
          </a:p>
          <a:p>
            <a:pPr marL="0" indent="0">
              <a:buNone/>
            </a:pPr>
            <a:r>
              <a:rPr lang="cs-CZ" dirty="0" smtClean="0"/>
              <a:t>9.00-10.40; 11.00-12.40</a:t>
            </a:r>
          </a:p>
          <a:p>
            <a:pPr marL="0" indent="0">
              <a:buNone/>
            </a:pPr>
            <a:r>
              <a:rPr lang="cs-CZ" dirty="0" smtClean="0"/>
              <a:t>(Film a ekologie)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cs-CZ" dirty="0"/>
              <a:t>12.1</a:t>
            </a:r>
            <a:r>
              <a:rPr lang="cs-CZ" dirty="0" smtClean="0"/>
              <a:t>. 2021</a:t>
            </a:r>
            <a:endParaRPr lang="en-GB" dirty="0"/>
          </a:p>
          <a:p>
            <a:pPr marL="0" indent="0">
              <a:buNone/>
            </a:pPr>
            <a:r>
              <a:rPr lang="cs-CZ" dirty="0" smtClean="0"/>
              <a:t>11.00-13.40</a:t>
            </a:r>
          </a:p>
          <a:p>
            <a:pPr marL="0" indent="0">
              <a:buNone/>
            </a:pPr>
            <a:r>
              <a:rPr lang="cs-CZ" dirty="0" smtClean="0"/>
              <a:t>KS?</a:t>
            </a:r>
          </a:p>
        </p:txBody>
      </p:sp>
    </p:spTree>
    <p:extLst>
      <p:ext uri="{BB962C8B-B14F-4D97-AF65-F5344CB8AC3E}">
        <p14:creationId xmlns:p14="http://schemas.microsoft.com/office/powerpoint/2010/main" val="1665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Skupina 1 - </a:t>
            </a:r>
            <a:r>
              <a:rPr lang="cs-CZ" dirty="0"/>
              <a:t>11.1. 2021</a:t>
            </a:r>
            <a:r>
              <a:rPr lang="en-GB" dirty="0"/>
              <a:t/>
            </a:r>
            <a:br>
              <a:rPr lang="en-GB" dirty="0"/>
            </a:br>
            <a:r>
              <a:rPr lang="cs-CZ" dirty="0"/>
              <a:t>9.00-10.40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cs-CZ" dirty="0" smtClean="0"/>
              <a:t>Filip Zbyněk</a:t>
            </a:r>
          </a:p>
          <a:p>
            <a:r>
              <a:rPr lang="cs-CZ" dirty="0" smtClean="0"/>
              <a:t>Jiří Rynda</a:t>
            </a:r>
          </a:p>
          <a:p>
            <a:r>
              <a:rPr lang="cs-CZ" dirty="0" smtClean="0"/>
              <a:t>Marcela Fabiánová</a:t>
            </a:r>
          </a:p>
          <a:p>
            <a:r>
              <a:rPr lang="cs-CZ" dirty="0" smtClean="0"/>
              <a:t>Petr Veselka</a:t>
            </a:r>
          </a:p>
          <a:p>
            <a:r>
              <a:rPr lang="cs-CZ" dirty="0" smtClean="0"/>
              <a:t>Tomáš Uzel</a:t>
            </a:r>
          </a:p>
          <a:p>
            <a:r>
              <a:rPr lang="cs-CZ" dirty="0" smtClean="0"/>
              <a:t>Patrik </a:t>
            </a:r>
            <a:r>
              <a:rPr lang="cs-CZ" dirty="0" err="1" smtClean="0"/>
              <a:t>Trachtulec</a:t>
            </a:r>
            <a:endParaRPr lang="cs-CZ" dirty="0" smtClean="0"/>
          </a:p>
          <a:p>
            <a:r>
              <a:rPr lang="cs-CZ" dirty="0" smtClean="0"/>
              <a:t>Martina Šteflová</a:t>
            </a:r>
          </a:p>
          <a:p>
            <a:r>
              <a:rPr lang="cs-CZ" dirty="0" smtClean="0"/>
              <a:t>Viktor Strmiska</a:t>
            </a:r>
          </a:p>
          <a:p>
            <a:r>
              <a:rPr lang="cs-CZ" dirty="0"/>
              <a:t>Tomáš Janota</a:t>
            </a:r>
          </a:p>
          <a:p>
            <a:r>
              <a:rPr lang="cs-CZ" dirty="0"/>
              <a:t>Jaroslav Knápek</a:t>
            </a:r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29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Skupina </a:t>
            </a:r>
            <a:r>
              <a:rPr lang="cs-CZ" dirty="0" smtClean="0"/>
              <a:t>2 </a:t>
            </a:r>
            <a:r>
              <a:rPr lang="cs-CZ" dirty="0"/>
              <a:t>- 11.1. 2021 </a:t>
            </a:r>
            <a:r>
              <a:rPr lang="cs-CZ" dirty="0" smtClean="0"/>
              <a:t>11.00-12.40</a:t>
            </a:r>
            <a:r>
              <a:rPr lang="cs-CZ" dirty="0"/>
              <a:t/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cs-CZ" dirty="0" smtClean="0"/>
              <a:t>Kateřina Sochová</a:t>
            </a:r>
          </a:p>
          <a:p>
            <a:r>
              <a:rPr lang="cs-CZ" dirty="0" smtClean="0"/>
              <a:t>Šimon Sedlák</a:t>
            </a:r>
          </a:p>
          <a:p>
            <a:r>
              <a:rPr lang="cs-CZ" dirty="0" smtClean="0"/>
              <a:t>Kryštof Podaný</a:t>
            </a:r>
          </a:p>
          <a:p>
            <a:r>
              <a:rPr lang="cs-CZ" dirty="0" smtClean="0"/>
              <a:t>Andrea Pešková</a:t>
            </a:r>
            <a:endParaRPr lang="cs-CZ" dirty="0"/>
          </a:p>
          <a:p>
            <a:r>
              <a:rPr lang="cs-CZ" dirty="0"/>
              <a:t>Eliška Novosadová</a:t>
            </a:r>
          </a:p>
          <a:p>
            <a:r>
              <a:rPr lang="cs-CZ" dirty="0"/>
              <a:t>Štěpán Nezbeda</a:t>
            </a:r>
          </a:p>
          <a:p>
            <a:r>
              <a:rPr lang="cs-CZ" dirty="0"/>
              <a:t>Benedikt Kyselka</a:t>
            </a:r>
          </a:p>
          <a:p>
            <a:r>
              <a:rPr lang="cs-CZ" dirty="0"/>
              <a:t>Anna Kopačková</a:t>
            </a:r>
          </a:p>
          <a:p>
            <a:r>
              <a:rPr lang="cs-CZ" dirty="0"/>
              <a:t>Veronika Adamová</a:t>
            </a:r>
          </a:p>
          <a:p>
            <a:r>
              <a:rPr lang="cs-CZ" dirty="0"/>
              <a:t>Kristýna Friedrichová</a:t>
            </a:r>
          </a:p>
          <a:p>
            <a:r>
              <a:rPr lang="cs-CZ" dirty="0"/>
              <a:t>Ondřej </a:t>
            </a:r>
            <a:r>
              <a:rPr lang="cs-CZ" dirty="0" err="1"/>
              <a:t>Badošek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56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Skupina 3 - 12.1</a:t>
            </a:r>
            <a:r>
              <a:rPr lang="cs-CZ" dirty="0"/>
              <a:t>. 2021</a:t>
            </a:r>
            <a:r>
              <a:rPr lang="en-GB" dirty="0"/>
              <a:t/>
            </a:r>
            <a:br>
              <a:rPr lang="en-GB" dirty="0"/>
            </a:br>
            <a:r>
              <a:rPr lang="cs-CZ" dirty="0"/>
              <a:t>11.00-13.40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cs-CZ" dirty="0" smtClean="0"/>
              <a:t>Karolína </a:t>
            </a:r>
            <a:r>
              <a:rPr lang="cs-CZ" dirty="0" err="1" smtClean="0"/>
              <a:t>Žánová</a:t>
            </a:r>
            <a:endParaRPr lang="cs-CZ" dirty="0" smtClean="0"/>
          </a:p>
          <a:p>
            <a:r>
              <a:rPr lang="cs-CZ" dirty="0"/>
              <a:t>Simona </a:t>
            </a:r>
            <a:r>
              <a:rPr lang="cs-CZ" dirty="0" smtClean="0"/>
              <a:t>Zajíčková</a:t>
            </a:r>
          </a:p>
          <a:p>
            <a:r>
              <a:rPr lang="cs-CZ" dirty="0" smtClean="0"/>
              <a:t>Kryštof </a:t>
            </a:r>
            <a:r>
              <a:rPr lang="cs-CZ" dirty="0" err="1" smtClean="0"/>
              <a:t>Kočtář</a:t>
            </a:r>
            <a:endParaRPr lang="cs-CZ" dirty="0" smtClean="0"/>
          </a:p>
          <a:p>
            <a:r>
              <a:rPr lang="cs-CZ" dirty="0" smtClean="0"/>
              <a:t>Josef Klimeš</a:t>
            </a:r>
          </a:p>
          <a:p>
            <a:r>
              <a:rPr lang="cs-CZ" dirty="0" smtClean="0"/>
              <a:t>Ema </a:t>
            </a:r>
            <a:r>
              <a:rPr lang="cs-CZ" dirty="0" err="1" smtClean="0"/>
              <a:t>Šašalová</a:t>
            </a:r>
            <a:endParaRPr lang="cs-CZ" dirty="0" smtClean="0"/>
          </a:p>
          <a:p>
            <a:r>
              <a:rPr lang="cs-CZ" dirty="0" smtClean="0"/>
              <a:t>Hana Šanderová</a:t>
            </a:r>
          </a:p>
          <a:p>
            <a:r>
              <a:rPr lang="cs-CZ" dirty="0" smtClean="0"/>
              <a:t>Markéta Holmanová</a:t>
            </a:r>
          </a:p>
          <a:p>
            <a:r>
              <a:rPr lang="cs-CZ" dirty="0" smtClean="0"/>
              <a:t>Dominik </a:t>
            </a:r>
            <a:r>
              <a:rPr lang="cs-CZ" dirty="0" err="1" smtClean="0"/>
              <a:t>Misák</a:t>
            </a:r>
            <a:endParaRPr lang="cs-CZ" dirty="0" smtClean="0"/>
          </a:p>
          <a:p>
            <a:r>
              <a:rPr lang="cs-CZ" dirty="0"/>
              <a:t>Anna </a:t>
            </a:r>
            <a:r>
              <a:rPr lang="cs-CZ" dirty="0" err="1" smtClean="0"/>
              <a:t>Shagarova</a:t>
            </a:r>
            <a:endParaRPr lang="cs-CZ" dirty="0" smtClean="0"/>
          </a:p>
          <a:p>
            <a:r>
              <a:rPr lang="cs-CZ" dirty="0"/>
              <a:t>Aneta </a:t>
            </a:r>
            <a:r>
              <a:rPr lang="cs-CZ" dirty="0" smtClean="0"/>
              <a:t>Petrová</a:t>
            </a:r>
          </a:p>
          <a:p>
            <a:r>
              <a:rPr lang="cs-CZ" dirty="0"/>
              <a:t>Zuzana Tesaříková</a:t>
            </a:r>
          </a:p>
          <a:p>
            <a:r>
              <a:rPr lang="cs-CZ" dirty="0"/>
              <a:t>Matouš </a:t>
            </a:r>
            <a:r>
              <a:rPr lang="cs-CZ" dirty="0" err="1"/>
              <a:t>Vaďura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03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a sekundární literatura: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hlinkClick r:id="rId2"/>
              </a:rPr>
              <a:t>https://biblio.hiu.cas.cz/#!/</a:t>
            </a:r>
          </a:p>
          <a:p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://kramerius.nkp.cz/</a:t>
            </a:r>
            <a:endParaRPr lang="en-GB" dirty="0"/>
          </a:p>
          <a:p>
            <a:r>
              <a:rPr lang="cs-CZ" u="sng" dirty="0">
                <a:hlinkClick r:id="rId3"/>
              </a:rPr>
              <a:t>https://arl.nfa.cz/</a:t>
            </a:r>
            <a:r>
              <a:rPr lang="cs-CZ" u="sng" dirty="0" err="1">
                <a:hlinkClick r:id="rId3"/>
              </a:rPr>
              <a:t>arl-nfa</a:t>
            </a:r>
            <a:r>
              <a:rPr lang="cs-CZ" u="sng" dirty="0">
                <a:hlinkClick r:id="rId3"/>
              </a:rPr>
              <a:t>/</a:t>
            </a:r>
            <a:r>
              <a:rPr lang="cs-CZ" u="sng" dirty="0" err="1">
                <a:hlinkClick r:id="rId3"/>
              </a:rPr>
              <a:t>cs</a:t>
            </a:r>
            <a:r>
              <a:rPr lang="cs-CZ" u="sng" dirty="0">
                <a:hlinkClick r:id="rId3"/>
              </a:rPr>
              <a:t>/</a:t>
            </a:r>
            <a:r>
              <a:rPr lang="cs-CZ" u="sng" dirty="0" err="1">
                <a:hlinkClick r:id="rId3"/>
              </a:rPr>
              <a:t>prihlaseni</a:t>
            </a:r>
            <a:r>
              <a:rPr lang="cs-CZ" u="sng" dirty="0">
                <a:hlinkClick r:id="rId3"/>
              </a:rPr>
              <a:t>/?opal=</a:t>
            </a:r>
            <a:r>
              <a:rPr lang="cs-CZ" u="sng" dirty="0" err="1">
                <a:hlinkClick r:id="rId3"/>
              </a:rPr>
              <a:t>ssearch</a:t>
            </a:r>
            <a:r>
              <a:rPr lang="cs-CZ" u="sng" dirty="0">
                <a:hlinkClick r:id="rId3"/>
              </a:rPr>
              <a:t>&amp;</a:t>
            </a:r>
            <a:endParaRPr lang="en-GB" dirty="0"/>
          </a:p>
          <a:p>
            <a:pPr marL="0" indent="0">
              <a:buNone/>
            </a:pPr>
            <a:r>
              <a:rPr lang="cs-CZ" dirty="0"/>
              <a:t>000989  </a:t>
            </a:r>
            <a:r>
              <a:rPr lang="cs-CZ" dirty="0" err="1"/>
              <a:t>filmovykuryr</a:t>
            </a:r>
            <a:endParaRPr lang="en-GB" dirty="0"/>
          </a:p>
          <a:p>
            <a:r>
              <a:rPr lang="cs-CZ" u="sng" dirty="0">
                <a:hlinkClick r:id="rId4"/>
              </a:rPr>
              <a:t>https://is.muni.cz/el/fi/test/s_zakazky/ode17/038_skopal/fk/pages/databaze.html</a:t>
            </a:r>
            <a:endParaRPr lang="en-GB" dirty="0"/>
          </a:p>
          <a:p>
            <a:r>
              <a:rPr lang="en-GB" dirty="0">
                <a:hlinkClick r:id="rId5"/>
              </a:rPr>
              <a:t>https://www.phil.muni.cz/filmovebrno</a:t>
            </a:r>
            <a:r>
              <a:rPr lang="en-GB" dirty="0" smtClean="0">
                <a:hlinkClick r:id="rId5"/>
              </a:rPr>
              <a:t>/</a:t>
            </a: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69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700" y="548681"/>
            <a:ext cx="7272692" cy="569972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500" dirty="0" smtClean="0"/>
              <a:t>Sociální dějiny:</a:t>
            </a:r>
            <a:endParaRPr lang="cs-CZ" sz="2500" dirty="0"/>
          </a:p>
          <a:p>
            <a:pPr marL="0" indent="0">
              <a:buNone/>
            </a:pPr>
            <a:r>
              <a:rPr lang="cs-CZ" sz="2500" dirty="0" smtClean="0"/>
              <a:t>40</a:t>
            </a:r>
            <a:r>
              <a:rPr lang="cs-CZ" sz="2500" dirty="0"/>
              <a:t>. a 50. léta 20. století: škola </a:t>
            </a:r>
            <a:r>
              <a:rPr lang="cs-CZ" sz="2500" dirty="0" err="1"/>
              <a:t>Annales</a:t>
            </a:r>
            <a:r>
              <a:rPr lang="cs-CZ" sz="2500" dirty="0"/>
              <a:t>; </a:t>
            </a:r>
            <a:r>
              <a:rPr lang="cs-CZ" sz="2500" dirty="0" err="1"/>
              <a:t>Fernand</a:t>
            </a:r>
            <a:r>
              <a:rPr lang="cs-CZ" sz="2500" dirty="0"/>
              <a:t> </a:t>
            </a:r>
            <a:r>
              <a:rPr lang="cs-CZ" sz="2500" dirty="0" err="1"/>
              <a:t>Braudel</a:t>
            </a:r>
            <a:r>
              <a:rPr lang="cs-CZ" sz="2500" dirty="0"/>
              <a:t> – dlouhé trvání (</a:t>
            </a:r>
            <a:r>
              <a:rPr lang="cs-CZ" sz="2500" dirty="0" err="1"/>
              <a:t>longue</a:t>
            </a:r>
            <a:r>
              <a:rPr lang="cs-CZ" sz="2500" dirty="0"/>
              <a:t> </a:t>
            </a:r>
            <a:r>
              <a:rPr lang="cs-CZ" sz="2500" dirty="0" err="1"/>
              <a:t>durée</a:t>
            </a:r>
            <a:r>
              <a:rPr lang="cs-CZ" sz="2500" dirty="0"/>
              <a:t>)</a:t>
            </a:r>
            <a:endParaRPr lang="en-GB" sz="2500" dirty="0"/>
          </a:p>
          <a:p>
            <a:pPr marL="0" indent="0">
              <a:buNone/>
            </a:pPr>
            <a:r>
              <a:rPr lang="en-GB" sz="2500" dirty="0" smtClean="0"/>
              <a:t>1929</a:t>
            </a:r>
            <a:r>
              <a:rPr lang="en-GB" sz="2500" dirty="0"/>
              <a:t>: </a:t>
            </a:r>
            <a:r>
              <a:rPr lang="en-GB" sz="2500" dirty="0" err="1"/>
              <a:t>časopis</a:t>
            </a:r>
            <a:r>
              <a:rPr lang="en-GB" sz="2500" dirty="0"/>
              <a:t> </a:t>
            </a:r>
            <a:r>
              <a:rPr lang="en-GB" sz="2500" dirty="0" err="1"/>
              <a:t>Annales</a:t>
            </a:r>
            <a:r>
              <a:rPr lang="en-GB" sz="2500" dirty="0"/>
              <a:t>; March Bloch</a:t>
            </a:r>
            <a:br>
              <a:rPr lang="en-GB" sz="2500" dirty="0"/>
            </a:br>
            <a:r>
              <a:rPr lang="en-GB" sz="2500" dirty="0"/>
              <a:t>V </a:t>
            </a:r>
            <a:r>
              <a:rPr lang="en-GB" sz="2500" dirty="0" err="1"/>
              <a:t>roce</a:t>
            </a:r>
            <a:r>
              <a:rPr lang="en-GB" sz="2500" dirty="0"/>
              <a:t> 1946 </a:t>
            </a:r>
            <a:r>
              <a:rPr lang="en-GB" sz="2500" dirty="0" err="1"/>
              <a:t>utvořena</a:t>
            </a:r>
            <a:r>
              <a:rPr lang="en-GB" sz="2500" dirty="0"/>
              <a:t> </a:t>
            </a:r>
            <a:r>
              <a:rPr lang="en-GB" sz="2500" dirty="0" err="1"/>
              <a:t>Šestá</a:t>
            </a:r>
            <a:r>
              <a:rPr lang="en-GB" sz="2500" dirty="0"/>
              <a:t> </a:t>
            </a:r>
            <a:r>
              <a:rPr lang="en-GB" sz="2500" dirty="0" err="1"/>
              <a:t>sekce</a:t>
            </a:r>
            <a:r>
              <a:rPr lang="en-GB" sz="2500" dirty="0"/>
              <a:t> </a:t>
            </a:r>
            <a:r>
              <a:rPr lang="en-GB" sz="2500" dirty="0" err="1"/>
              <a:t>Praktické</a:t>
            </a:r>
            <a:r>
              <a:rPr lang="en-GB" sz="2500" dirty="0"/>
              <a:t> </a:t>
            </a:r>
            <a:r>
              <a:rPr lang="en-GB" sz="2500" dirty="0" err="1"/>
              <a:t>školy</a:t>
            </a:r>
            <a:r>
              <a:rPr lang="en-GB" sz="2500" dirty="0"/>
              <a:t> </a:t>
            </a:r>
            <a:r>
              <a:rPr lang="en-GB" sz="2500" dirty="0" err="1"/>
              <a:t>vysokých</a:t>
            </a:r>
            <a:r>
              <a:rPr lang="en-GB" sz="2500" dirty="0"/>
              <a:t> </a:t>
            </a:r>
            <a:r>
              <a:rPr lang="en-GB" sz="2500" dirty="0" err="1"/>
              <a:t>studií</a:t>
            </a:r>
            <a:r>
              <a:rPr lang="en-GB" sz="2500" dirty="0"/>
              <a:t> (</a:t>
            </a:r>
            <a:r>
              <a:rPr lang="en-GB" sz="2500" dirty="0" err="1"/>
              <a:t>École</a:t>
            </a:r>
            <a:r>
              <a:rPr lang="en-GB" sz="2500" dirty="0"/>
              <a:t> </a:t>
            </a:r>
            <a:r>
              <a:rPr lang="en-GB" sz="2500" dirty="0" err="1"/>
              <a:t>Pratique</a:t>
            </a:r>
            <a:r>
              <a:rPr lang="en-GB" sz="2500" dirty="0"/>
              <a:t> des </a:t>
            </a:r>
            <a:r>
              <a:rPr lang="en-GB" sz="2500" dirty="0" err="1"/>
              <a:t>Hautes</a:t>
            </a:r>
            <a:r>
              <a:rPr lang="en-GB" sz="2500" dirty="0"/>
              <a:t> </a:t>
            </a:r>
            <a:r>
              <a:rPr lang="en-GB" sz="2500" dirty="0" err="1"/>
              <a:t>Études</a:t>
            </a:r>
            <a:r>
              <a:rPr lang="en-GB" sz="2500" dirty="0"/>
              <a:t>)</a:t>
            </a:r>
          </a:p>
          <a:p>
            <a:r>
              <a:rPr lang="en-GB" sz="2500" dirty="0"/>
              <a:t>Fernand </a:t>
            </a:r>
            <a:r>
              <a:rPr lang="en-GB" sz="2500" dirty="0" err="1"/>
              <a:t>Braudel</a:t>
            </a:r>
            <a:r>
              <a:rPr lang="en-GB" sz="2500" dirty="0"/>
              <a:t>: </a:t>
            </a:r>
            <a:r>
              <a:rPr lang="en-GB" sz="2500" dirty="0" err="1"/>
              <a:t>Středomoří</a:t>
            </a:r>
            <a:r>
              <a:rPr lang="en-GB" sz="2500" dirty="0"/>
              <a:t> </a:t>
            </a:r>
            <a:r>
              <a:rPr lang="en-GB" sz="2500" dirty="0" err="1"/>
              <a:t>za</a:t>
            </a:r>
            <a:r>
              <a:rPr lang="en-GB" sz="2500" dirty="0"/>
              <a:t> </a:t>
            </a:r>
            <a:r>
              <a:rPr lang="en-GB" sz="2500" dirty="0" err="1"/>
              <a:t>vlády</a:t>
            </a:r>
            <a:r>
              <a:rPr lang="en-GB" sz="2500" dirty="0"/>
              <a:t> </a:t>
            </a:r>
            <a:r>
              <a:rPr lang="en-GB" sz="2500" dirty="0" err="1"/>
              <a:t>Filipa</a:t>
            </a:r>
            <a:r>
              <a:rPr lang="en-GB" sz="2500" dirty="0"/>
              <a:t> II. (1949)</a:t>
            </a:r>
            <a:br>
              <a:rPr lang="en-GB" sz="2500" dirty="0"/>
            </a:br>
            <a:endParaRPr lang="en-GB" sz="2500" dirty="0"/>
          </a:p>
          <a:p>
            <a:r>
              <a:rPr lang="en-GB" sz="2500" dirty="0" err="1" smtClean="0"/>
              <a:t>Braudelovo</a:t>
            </a:r>
            <a:r>
              <a:rPr lang="en-GB" sz="2500" dirty="0" smtClean="0"/>
              <a:t> </a:t>
            </a:r>
            <a:r>
              <a:rPr lang="en-GB" sz="2500" dirty="0" err="1"/>
              <a:t>pojetí</a:t>
            </a:r>
            <a:r>
              <a:rPr lang="en-GB" sz="2500" dirty="0"/>
              <a:t> </a:t>
            </a:r>
            <a:r>
              <a:rPr lang="en-GB" sz="2500" dirty="0" err="1"/>
              <a:t>času</a:t>
            </a:r>
            <a:r>
              <a:rPr lang="en-GB" sz="2500" dirty="0"/>
              <a:t> v </a:t>
            </a:r>
            <a:r>
              <a:rPr lang="en-GB" sz="2500" dirty="0" err="1"/>
              <a:t>knize</a:t>
            </a:r>
            <a:r>
              <a:rPr lang="en-GB" sz="2500" dirty="0"/>
              <a:t> </a:t>
            </a:r>
            <a:r>
              <a:rPr lang="en-GB" sz="2500" dirty="0" err="1"/>
              <a:t>Středomoří</a:t>
            </a:r>
            <a:r>
              <a:rPr lang="en-GB" sz="2500" dirty="0"/>
              <a:t>: </a:t>
            </a:r>
            <a:r>
              <a:rPr lang="en-GB" sz="2500" dirty="0" err="1"/>
              <a:t>téměř</a:t>
            </a:r>
            <a:r>
              <a:rPr lang="en-GB" sz="2500" dirty="0"/>
              <a:t> </a:t>
            </a:r>
            <a:r>
              <a:rPr lang="en-GB" sz="2500" dirty="0" err="1"/>
              <a:t>nehybný</a:t>
            </a:r>
            <a:r>
              <a:rPr lang="en-GB" sz="2500" dirty="0"/>
              <a:t> </a:t>
            </a:r>
            <a:r>
              <a:rPr lang="en-GB" sz="2500" dirty="0" err="1"/>
              <a:t>čas</a:t>
            </a:r>
            <a:r>
              <a:rPr lang="en-GB" sz="2500" dirty="0"/>
              <a:t> </a:t>
            </a:r>
            <a:r>
              <a:rPr lang="en-GB" sz="2500" dirty="0" err="1"/>
              <a:t>Středomoří</a:t>
            </a:r>
            <a:r>
              <a:rPr lang="en-GB" sz="2500" dirty="0"/>
              <a:t> </a:t>
            </a:r>
            <a:r>
              <a:rPr lang="en-GB" sz="2500" dirty="0" err="1"/>
              <a:t>jako</a:t>
            </a:r>
            <a:r>
              <a:rPr lang="en-GB" sz="2500" dirty="0"/>
              <a:t> </a:t>
            </a:r>
            <a:r>
              <a:rPr lang="en-GB" sz="2500" dirty="0" err="1"/>
              <a:t>zeměpisného</a:t>
            </a:r>
            <a:r>
              <a:rPr lang="en-GB" sz="2500" dirty="0"/>
              <a:t> </a:t>
            </a:r>
            <a:r>
              <a:rPr lang="en-GB" sz="2500" dirty="0" err="1"/>
              <a:t>prostoru</a:t>
            </a:r>
            <a:r>
              <a:rPr lang="en-GB" sz="2500" dirty="0"/>
              <a:t> (long </a:t>
            </a:r>
            <a:r>
              <a:rPr lang="en-GB" sz="2500" dirty="0" err="1"/>
              <a:t>durée</a:t>
            </a:r>
            <a:r>
              <a:rPr lang="en-GB" sz="2500" dirty="0"/>
              <a:t>); </a:t>
            </a:r>
            <a:r>
              <a:rPr lang="en-GB" sz="2500" dirty="0" err="1"/>
              <a:t>pomalý</a:t>
            </a:r>
            <a:r>
              <a:rPr lang="en-GB" sz="2500" dirty="0"/>
              <a:t> </a:t>
            </a:r>
            <a:r>
              <a:rPr lang="en-GB" sz="2500" dirty="0" err="1"/>
              <a:t>čas</a:t>
            </a:r>
            <a:r>
              <a:rPr lang="en-GB" sz="2500" dirty="0"/>
              <a:t> </a:t>
            </a:r>
            <a:r>
              <a:rPr lang="en-GB" sz="2500" dirty="0" err="1"/>
              <a:t>změn</a:t>
            </a:r>
            <a:r>
              <a:rPr lang="en-GB" sz="2500" dirty="0"/>
              <a:t> </a:t>
            </a:r>
            <a:r>
              <a:rPr lang="en-GB" sz="2500" dirty="0" err="1"/>
              <a:t>vve</a:t>
            </a:r>
            <a:r>
              <a:rPr lang="en-GB" sz="2500" dirty="0"/>
              <a:t> </a:t>
            </a:r>
            <a:r>
              <a:rPr lang="en-GB" sz="2500" dirty="0" err="1"/>
              <a:t>společenských</a:t>
            </a:r>
            <a:r>
              <a:rPr lang="en-GB" sz="2500" dirty="0"/>
              <a:t> a </a:t>
            </a:r>
            <a:r>
              <a:rPr lang="en-GB" sz="2500" dirty="0" err="1"/>
              <a:t>hospodářských</a:t>
            </a:r>
            <a:r>
              <a:rPr lang="en-GB" sz="2500" dirty="0"/>
              <a:t> </a:t>
            </a:r>
            <a:r>
              <a:rPr lang="en-GB" sz="2500" dirty="0" err="1"/>
              <a:t>strukturách</a:t>
            </a:r>
            <a:r>
              <a:rPr lang="en-GB" sz="2500" dirty="0"/>
              <a:t> (</a:t>
            </a:r>
            <a:r>
              <a:rPr lang="en-GB" sz="2500" dirty="0" err="1"/>
              <a:t>conjonctures</a:t>
            </a:r>
            <a:r>
              <a:rPr lang="en-GB" sz="2500" dirty="0"/>
              <a:t> - trendy), </a:t>
            </a:r>
            <a:r>
              <a:rPr lang="en-GB" sz="2500" dirty="0" err="1"/>
              <a:t>rychlý</a:t>
            </a:r>
            <a:r>
              <a:rPr lang="en-GB" sz="2500" dirty="0"/>
              <a:t> </a:t>
            </a:r>
            <a:r>
              <a:rPr lang="en-GB" sz="2500" dirty="0" err="1"/>
              <a:t>čas</a:t>
            </a:r>
            <a:r>
              <a:rPr lang="en-GB" sz="2500" dirty="0"/>
              <a:t> </a:t>
            </a:r>
            <a:r>
              <a:rPr lang="en-GB" sz="2500" dirty="0" err="1"/>
              <a:t>politických</a:t>
            </a:r>
            <a:r>
              <a:rPr lang="en-GB" sz="2500" dirty="0"/>
              <a:t> </a:t>
            </a:r>
            <a:r>
              <a:rPr lang="en-GB" sz="2500" dirty="0" err="1"/>
              <a:t>událostí</a:t>
            </a:r>
            <a:r>
              <a:rPr lang="en-GB" sz="2500" dirty="0"/>
              <a:t> (</a:t>
            </a:r>
            <a:r>
              <a:rPr lang="en-GB" sz="2500" dirty="0" err="1"/>
              <a:t>évenements</a:t>
            </a:r>
            <a:r>
              <a:rPr lang="en-GB" sz="2500" dirty="0"/>
              <a:t>)</a:t>
            </a:r>
            <a:br>
              <a:rPr lang="en-GB" sz="2500" dirty="0"/>
            </a:br>
            <a:endParaRPr lang="en-GB" sz="2500" dirty="0"/>
          </a:p>
          <a:p>
            <a:r>
              <a:rPr lang="en-GB" sz="2500" dirty="0" smtClean="0"/>
              <a:t>60</a:t>
            </a:r>
            <a:r>
              <a:rPr lang="en-GB" sz="2500" dirty="0"/>
              <a:t>. </a:t>
            </a:r>
            <a:r>
              <a:rPr lang="en-GB" sz="2500" dirty="0" err="1"/>
              <a:t>léta</a:t>
            </a:r>
            <a:r>
              <a:rPr lang="en-GB" sz="2500" dirty="0"/>
              <a:t> - </a:t>
            </a:r>
            <a:r>
              <a:rPr lang="en-GB" sz="2500" dirty="0" err="1"/>
              <a:t>okouzlení</a:t>
            </a:r>
            <a:r>
              <a:rPr lang="en-GB" sz="2500" dirty="0"/>
              <a:t> </a:t>
            </a:r>
            <a:r>
              <a:rPr lang="en-GB" sz="2500" dirty="0" err="1"/>
              <a:t>kvantifikací</a:t>
            </a:r>
            <a:r>
              <a:rPr lang="en-GB" sz="2500" dirty="0"/>
              <a:t>; </a:t>
            </a:r>
            <a:r>
              <a:rPr lang="en-GB" sz="2500" dirty="0" err="1"/>
              <a:t>snaha</a:t>
            </a:r>
            <a:r>
              <a:rPr lang="en-GB" sz="2500" dirty="0"/>
              <a:t> o </a:t>
            </a:r>
            <a:r>
              <a:rPr lang="en-GB" sz="2500" dirty="0" err="1"/>
              <a:t>zvědečtění</a:t>
            </a:r>
            <a:r>
              <a:rPr lang="en-GB" sz="2500" dirty="0"/>
              <a:t> </a:t>
            </a:r>
            <a:r>
              <a:rPr lang="en-GB" sz="2500" dirty="0" err="1"/>
              <a:t>historie</a:t>
            </a:r>
            <a:r>
              <a:rPr lang="en-GB" sz="2500" dirty="0"/>
              <a:t>; </a:t>
            </a:r>
            <a:r>
              <a:rPr lang="en-GB" sz="2500" dirty="0" err="1"/>
              <a:t>historické</a:t>
            </a:r>
            <a:r>
              <a:rPr lang="en-GB" sz="2500" dirty="0"/>
              <a:t> </a:t>
            </a:r>
            <a:r>
              <a:rPr lang="en-GB" sz="2500" dirty="0" err="1"/>
              <a:t>ústavy</a:t>
            </a:r>
            <a:r>
              <a:rPr lang="en-GB" sz="2500" dirty="0"/>
              <a:t> - "</a:t>
            </a:r>
            <a:r>
              <a:rPr lang="en-GB" sz="2500" dirty="0" err="1"/>
              <a:t>laboratoře</a:t>
            </a:r>
            <a:r>
              <a:rPr lang="en-GB" sz="2500" dirty="0"/>
              <a:t>"; </a:t>
            </a:r>
            <a:r>
              <a:rPr lang="en-GB" sz="2500" dirty="0" err="1"/>
              <a:t>kvantitativní</a:t>
            </a:r>
            <a:r>
              <a:rPr lang="en-GB" sz="2500" dirty="0"/>
              <a:t> </a:t>
            </a:r>
            <a:r>
              <a:rPr lang="en-GB" sz="2500" dirty="0" err="1"/>
              <a:t>metody</a:t>
            </a:r>
            <a:r>
              <a:rPr lang="en-GB" sz="2500" dirty="0"/>
              <a:t>, </a:t>
            </a:r>
            <a:r>
              <a:rPr lang="en-GB" sz="2500" dirty="0" err="1"/>
              <a:t>demografický</a:t>
            </a:r>
            <a:r>
              <a:rPr lang="en-GB" sz="2500" dirty="0"/>
              <a:t> </a:t>
            </a:r>
            <a:r>
              <a:rPr lang="en-GB" sz="2500" dirty="0" err="1"/>
              <a:t>výzkum</a:t>
            </a:r>
            <a:r>
              <a:rPr lang="en-GB" sz="2500" dirty="0"/>
              <a:t>, </a:t>
            </a:r>
            <a:r>
              <a:rPr lang="en-GB" sz="2500" dirty="0" err="1"/>
              <a:t>cíl</a:t>
            </a:r>
            <a:r>
              <a:rPr lang="en-GB" sz="2500" dirty="0"/>
              <a:t>: </a:t>
            </a:r>
            <a:r>
              <a:rPr lang="en-GB" sz="2500" dirty="0" err="1"/>
              <a:t>totální</a:t>
            </a:r>
            <a:r>
              <a:rPr lang="en-GB" sz="2500" dirty="0"/>
              <a:t> </a:t>
            </a:r>
            <a:r>
              <a:rPr lang="en-GB" sz="2500" dirty="0" err="1"/>
              <a:t>dějiny</a:t>
            </a:r>
            <a:r>
              <a:rPr lang="en-GB" sz="2500" dirty="0"/>
              <a:t> (histoire </a:t>
            </a:r>
            <a:r>
              <a:rPr lang="en-GB" sz="2500" dirty="0" err="1"/>
              <a:t>totale</a:t>
            </a:r>
            <a:r>
              <a:rPr lang="en-GB" sz="2500" dirty="0"/>
              <a:t>) </a:t>
            </a:r>
            <a:r>
              <a:rPr lang="en-GB" sz="2500" dirty="0" err="1"/>
              <a:t>určitého</a:t>
            </a:r>
            <a:r>
              <a:rPr lang="en-GB" sz="2500" dirty="0"/>
              <a:t> </a:t>
            </a:r>
            <a:r>
              <a:rPr lang="en-GB" sz="2500" dirty="0" err="1"/>
              <a:t>regionu</a:t>
            </a:r>
            <a:endParaRPr lang="en-GB" sz="2500" dirty="0"/>
          </a:p>
          <a:p>
            <a:r>
              <a:rPr lang="en-GB" sz="2500" dirty="0" err="1"/>
              <a:t>často</a:t>
            </a:r>
            <a:r>
              <a:rPr lang="en-GB" sz="2500" dirty="0"/>
              <a:t> </a:t>
            </a:r>
            <a:r>
              <a:rPr lang="en-GB" sz="2500" dirty="0" err="1"/>
              <a:t>statistické</a:t>
            </a:r>
            <a:r>
              <a:rPr lang="en-GB" sz="2500" dirty="0"/>
              <a:t> </a:t>
            </a:r>
            <a:r>
              <a:rPr lang="en-GB" sz="2500" dirty="0" err="1"/>
              <a:t>analýzy</a:t>
            </a:r>
            <a:r>
              <a:rPr lang="en-GB" sz="2500" dirty="0"/>
              <a:t> </a:t>
            </a:r>
            <a:r>
              <a:rPr lang="en-GB" sz="2500" dirty="0" err="1"/>
              <a:t>dat</a:t>
            </a:r>
            <a:r>
              <a:rPr lang="en-GB" sz="2500" dirty="0"/>
              <a:t> </a:t>
            </a:r>
            <a:br>
              <a:rPr lang="en-GB" sz="2500" dirty="0"/>
            </a:br>
            <a:endParaRPr lang="en-GB" sz="2500" dirty="0"/>
          </a:p>
          <a:p>
            <a:r>
              <a:rPr lang="en-GB" sz="2500" dirty="0" err="1"/>
              <a:t>postupně</a:t>
            </a:r>
            <a:r>
              <a:rPr lang="en-GB" sz="2500" dirty="0"/>
              <a:t> </a:t>
            </a:r>
            <a:r>
              <a:rPr lang="en-GB" sz="2500" dirty="0" err="1"/>
              <a:t>přechod</a:t>
            </a:r>
            <a:r>
              <a:rPr lang="en-GB" sz="2500" dirty="0"/>
              <a:t> k </a:t>
            </a:r>
            <a:r>
              <a:rPr lang="en-GB" sz="2500" dirty="0" err="1"/>
              <a:t>dějinám</a:t>
            </a:r>
            <a:r>
              <a:rPr lang="en-GB" sz="2500" dirty="0"/>
              <a:t> </a:t>
            </a:r>
            <a:r>
              <a:rPr lang="en-GB" sz="2500" dirty="0" err="1"/>
              <a:t>mentalit</a:t>
            </a:r>
            <a:r>
              <a:rPr lang="en-GB" sz="2500" dirty="0"/>
              <a:t> (</a:t>
            </a:r>
            <a:r>
              <a:rPr lang="en-GB" sz="2500" dirty="0" err="1"/>
              <a:t>třetí</a:t>
            </a:r>
            <a:r>
              <a:rPr lang="en-GB" sz="2500" dirty="0"/>
              <a:t> </a:t>
            </a:r>
            <a:r>
              <a:rPr lang="en-GB" sz="2500" dirty="0" err="1"/>
              <a:t>generace</a:t>
            </a:r>
            <a:r>
              <a:rPr lang="en-GB" sz="2500" dirty="0"/>
              <a:t> </a:t>
            </a:r>
            <a:r>
              <a:rPr lang="en-GB" sz="2500" dirty="0" err="1"/>
              <a:t>Annales</a:t>
            </a:r>
            <a:r>
              <a:rPr lang="en-GB" sz="2500" dirty="0"/>
              <a:t>) - Jacques Le Goff, George </a:t>
            </a:r>
            <a:r>
              <a:rPr lang="en-GB" sz="2500" dirty="0" err="1"/>
              <a:t>Duby</a:t>
            </a:r>
            <a:r>
              <a:rPr lang="en-GB" sz="2500" dirty="0"/>
              <a:t>; Michel </a:t>
            </a:r>
            <a:r>
              <a:rPr lang="en-GB" sz="2500" dirty="0" err="1" smtClean="0"/>
              <a:t>Vovell</a:t>
            </a:r>
            <a:r>
              <a:rPr lang="cs-CZ" sz="2500" dirty="0" smtClean="0"/>
              <a:t>e</a:t>
            </a:r>
            <a:r>
              <a:rPr lang="en-GB" sz="2500" dirty="0" smtClean="0"/>
              <a:t> </a:t>
            </a:r>
            <a:r>
              <a:rPr lang="en-GB" sz="2500" dirty="0"/>
              <a:t>- </a:t>
            </a:r>
            <a:r>
              <a:rPr lang="en-GB" sz="2500" dirty="0" err="1"/>
              <a:t>rekonstrukce</a:t>
            </a:r>
            <a:r>
              <a:rPr lang="en-GB" sz="2500" dirty="0"/>
              <a:t> </a:t>
            </a:r>
            <a:r>
              <a:rPr lang="en-GB" sz="2500" dirty="0" err="1"/>
              <a:t>mentalit</a:t>
            </a:r>
            <a:r>
              <a:rPr lang="en-GB" sz="2500" dirty="0"/>
              <a:t> </a:t>
            </a:r>
            <a:r>
              <a:rPr lang="en-GB" sz="2500" dirty="0" err="1"/>
              <a:t>na</a:t>
            </a:r>
            <a:r>
              <a:rPr lang="en-GB" sz="2500" dirty="0"/>
              <a:t> </a:t>
            </a:r>
            <a:r>
              <a:rPr lang="en-GB" sz="2500" dirty="0" err="1"/>
              <a:t>základě</a:t>
            </a:r>
            <a:r>
              <a:rPr lang="en-GB" sz="2500" dirty="0"/>
              <a:t> </a:t>
            </a:r>
            <a:r>
              <a:rPr lang="en-GB" sz="2500" dirty="0" err="1"/>
              <a:t>hromadné</a:t>
            </a:r>
            <a:r>
              <a:rPr lang="en-GB" sz="2500" dirty="0"/>
              <a:t> </a:t>
            </a:r>
            <a:r>
              <a:rPr lang="en-GB" sz="2500" dirty="0" err="1"/>
              <a:t>analýzy</a:t>
            </a:r>
            <a:r>
              <a:rPr lang="en-GB" sz="2500" dirty="0"/>
              <a:t> </a:t>
            </a:r>
            <a:r>
              <a:rPr lang="en-GB" sz="2500" dirty="0" err="1"/>
              <a:t>dat</a:t>
            </a:r>
            <a:r>
              <a:rPr lang="en-GB" sz="2500" dirty="0"/>
              <a:t> - </a:t>
            </a:r>
            <a:r>
              <a:rPr lang="en-GB" sz="2500" dirty="0" err="1"/>
              <a:t>např</a:t>
            </a:r>
            <a:r>
              <a:rPr lang="en-GB" sz="2500" dirty="0"/>
              <a:t>. </a:t>
            </a:r>
            <a:r>
              <a:rPr lang="en-GB" sz="2500" dirty="0" err="1"/>
              <a:t>závěti</a:t>
            </a:r>
            <a:r>
              <a:rPr lang="en-GB" sz="2500" dirty="0"/>
              <a:t> (</a:t>
            </a:r>
            <a:r>
              <a:rPr lang="en-GB" sz="2500" dirty="0" err="1"/>
              <a:t>doklad</a:t>
            </a:r>
            <a:r>
              <a:rPr lang="en-GB" sz="2500" dirty="0"/>
              <a:t> o </a:t>
            </a:r>
            <a:r>
              <a:rPr lang="en-GB" sz="2500" dirty="0" err="1"/>
              <a:t>pohledu</a:t>
            </a:r>
            <a:r>
              <a:rPr lang="en-GB" sz="2500" dirty="0"/>
              <a:t> </a:t>
            </a:r>
            <a:r>
              <a:rPr lang="en-GB" sz="2500" dirty="0" err="1"/>
              <a:t>na</a:t>
            </a:r>
            <a:r>
              <a:rPr lang="en-GB" sz="2500" dirty="0"/>
              <a:t> </a:t>
            </a:r>
            <a:r>
              <a:rPr lang="en-GB" sz="2500" dirty="0" err="1"/>
              <a:t>smrt</a:t>
            </a:r>
            <a:r>
              <a:rPr lang="en-GB" sz="2500" dirty="0"/>
              <a:t> </a:t>
            </a:r>
            <a:r>
              <a:rPr lang="en-GB" sz="2500" dirty="0" err="1"/>
              <a:t>nebo</a:t>
            </a:r>
            <a:r>
              <a:rPr lang="en-GB" sz="2500" dirty="0"/>
              <a:t> </a:t>
            </a:r>
            <a:r>
              <a:rPr lang="en-GB" sz="2500" dirty="0" err="1"/>
              <a:t>na</a:t>
            </a:r>
            <a:r>
              <a:rPr lang="en-GB" sz="2500" dirty="0"/>
              <a:t> </a:t>
            </a:r>
            <a:r>
              <a:rPr lang="en-GB" sz="2500" dirty="0" err="1"/>
              <a:t>náboženství</a:t>
            </a:r>
            <a:r>
              <a:rPr lang="en-GB" sz="2500" dirty="0"/>
              <a:t>). Le Goff a </a:t>
            </a:r>
            <a:r>
              <a:rPr lang="en-GB" sz="2500" dirty="0" err="1"/>
              <a:t>středověká</a:t>
            </a:r>
            <a:r>
              <a:rPr lang="en-GB" sz="2500" dirty="0"/>
              <a:t> </a:t>
            </a:r>
            <a:r>
              <a:rPr lang="en-GB" sz="2500" dirty="0" err="1"/>
              <a:t>imaginace</a:t>
            </a:r>
            <a:r>
              <a:rPr lang="en-GB" sz="2500" dirty="0"/>
              <a:t>: </a:t>
            </a:r>
            <a:r>
              <a:rPr lang="en-GB" sz="2500" dirty="0" err="1"/>
              <a:t>kniha</a:t>
            </a:r>
            <a:r>
              <a:rPr lang="en-GB" sz="2500" dirty="0"/>
              <a:t> </a:t>
            </a:r>
            <a:r>
              <a:rPr lang="en-GB" sz="2500" dirty="0" err="1"/>
              <a:t>Zrození</a:t>
            </a:r>
            <a:r>
              <a:rPr lang="en-GB" sz="2500" dirty="0"/>
              <a:t> </a:t>
            </a:r>
            <a:r>
              <a:rPr lang="en-GB" sz="2500" dirty="0" err="1"/>
              <a:t>očistce</a:t>
            </a:r>
            <a:r>
              <a:rPr lang="en-GB" sz="2500" dirty="0"/>
              <a:t> (</a:t>
            </a:r>
            <a:r>
              <a:rPr lang="en-GB" sz="2500" dirty="0" err="1"/>
              <a:t>představa</a:t>
            </a:r>
            <a:r>
              <a:rPr lang="en-GB" sz="2500" dirty="0"/>
              <a:t> </a:t>
            </a:r>
            <a:r>
              <a:rPr lang="en-GB" sz="2500" dirty="0" err="1"/>
              <a:t>očistce</a:t>
            </a:r>
            <a:r>
              <a:rPr lang="en-GB" sz="2500" dirty="0"/>
              <a:t> </a:t>
            </a:r>
            <a:r>
              <a:rPr lang="en-GB" sz="2500" dirty="0" err="1"/>
              <a:t>souvisí</a:t>
            </a:r>
            <a:r>
              <a:rPr lang="en-GB" sz="2500" dirty="0"/>
              <a:t> se </a:t>
            </a:r>
            <a:r>
              <a:rPr lang="en-GB" sz="2500" dirty="0" err="1"/>
              <a:t>sociálními</a:t>
            </a:r>
            <a:r>
              <a:rPr lang="en-GB" sz="2500" dirty="0"/>
              <a:t> </a:t>
            </a:r>
            <a:r>
              <a:rPr lang="en-GB" sz="2500" dirty="0" err="1"/>
              <a:t>změnami</a:t>
            </a:r>
            <a:r>
              <a:rPr lang="en-GB" sz="2500" dirty="0"/>
              <a:t>, </a:t>
            </a:r>
            <a:r>
              <a:rPr lang="en-GB" sz="2500" dirty="0" err="1"/>
              <a:t>proměnou</a:t>
            </a:r>
            <a:r>
              <a:rPr lang="en-GB" sz="2500" dirty="0"/>
              <a:t> </a:t>
            </a:r>
            <a:r>
              <a:rPr lang="en-GB" sz="2500" dirty="0" err="1"/>
              <a:t>feudálního</a:t>
            </a:r>
            <a:r>
              <a:rPr lang="en-GB" sz="2500" dirty="0"/>
              <a:t> </a:t>
            </a:r>
            <a:r>
              <a:rPr lang="en-GB" sz="2500" dirty="0" err="1"/>
              <a:t>křesťanstva</a:t>
            </a:r>
            <a:r>
              <a:rPr lang="en-GB" sz="2500" dirty="0"/>
              <a:t>)</a:t>
            </a:r>
            <a:br>
              <a:rPr lang="en-GB" sz="2500" dirty="0"/>
            </a:br>
            <a:endParaRPr lang="en-GB" sz="2500" dirty="0"/>
          </a:p>
          <a:p>
            <a:r>
              <a:rPr lang="en-GB" sz="2500" dirty="0"/>
              <a:t>Tato </a:t>
            </a:r>
            <a:r>
              <a:rPr lang="en-GB" sz="2500" dirty="0" err="1"/>
              <a:t>třetí</a:t>
            </a:r>
            <a:r>
              <a:rPr lang="en-GB" sz="2500" dirty="0"/>
              <a:t> </a:t>
            </a:r>
            <a:r>
              <a:rPr lang="en-GB" sz="2500" dirty="0" err="1"/>
              <a:t>generace</a:t>
            </a:r>
            <a:r>
              <a:rPr lang="en-GB" sz="2500" dirty="0"/>
              <a:t> v 60. </a:t>
            </a:r>
            <a:r>
              <a:rPr lang="en-GB" sz="2500" dirty="0" err="1"/>
              <a:t>letech</a:t>
            </a:r>
            <a:r>
              <a:rPr lang="en-GB" sz="2500" dirty="0"/>
              <a:t> </a:t>
            </a:r>
            <a:r>
              <a:rPr lang="en-GB" sz="2500" dirty="0" err="1"/>
              <a:t>nadšeně</a:t>
            </a:r>
            <a:r>
              <a:rPr lang="en-GB" sz="2500" dirty="0"/>
              <a:t> </a:t>
            </a:r>
            <a:r>
              <a:rPr lang="en-GB" sz="2500" dirty="0" err="1"/>
              <a:t>přijímala</a:t>
            </a:r>
            <a:r>
              <a:rPr lang="en-GB" sz="2500" dirty="0"/>
              <a:t> </a:t>
            </a:r>
            <a:r>
              <a:rPr lang="en-GB" sz="2500" dirty="0" err="1"/>
              <a:t>kvantifikující</a:t>
            </a:r>
            <a:r>
              <a:rPr lang="en-GB" sz="2500" dirty="0"/>
              <a:t> </a:t>
            </a:r>
            <a:r>
              <a:rPr lang="en-GB" sz="2500" dirty="0" err="1"/>
              <a:t>metody</a:t>
            </a:r>
            <a:r>
              <a:rPr lang="en-GB" sz="2500" dirty="0"/>
              <a:t>, v 70. </a:t>
            </a:r>
            <a:r>
              <a:rPr lang="en-GB" sz="2500" dirty="0" err="1"/>
              <a:t>letech</a:t>
            </a:r>
            <a:r>
              <a:rPr lang="en-GB" sz="2500" dirty="0"/>
              <a:t> se ale </a:t>
            </a:r>
            <a:r>
              <a:rPr lang="en-GB" sz="2500" dirty="0" err="1"/>
              <a:t>přiklonila</a:t>
            </a:r>
            <a:r>
              <a:rPr lang="en-GB" sz="2500" dirty="0"/>
              <a:t> k </a:t>
            </a:r>
            <a:r>
              <a:rPr lang="en-GB" sz="2500" dirty="0" err="1"/>
              <a:t>dějinám</a:t>
            </a:r>
            <a:r>
              <a:rPr lang="en-GB" sz="2500" dirty="0"/>
              <a:t> </a:t>
            </a:r>
            <a:r>
              <a:rPr lang="en-GB" sz="2500" dirty="0" err="1"/>
              <a:t>všedního</a:t>
            </a:r>
            <a:r>
              <a:rPr lang="en-GB" sz="2500" dirty="0"/>
              <a:t> </a:t>
            </a:r>
            <a:r>
              <a:rPr lang="en-GB" sz="2500" dirty="0" err="1"/>
              <a:t>dne</a:t>
            </a:r>
            <a:r>
              <a:rPr lang="en-GB" sz="2500" dirty="0"/>
              <a:t> a k </a:t>
            </a:r>
            <a:r>
              <a:rPr lang="en-GB" sz="2500" dirty="0" err="1"/>
              <a:t>historické</a:t>
            </a:r>
            <a:r>
              <a:rPr lang="en-GB" sz="2500" dirty="0"/>
              <a:t> </a:t>
            </a:r>
            <a:r>
              <a:rPr lang="en-GB" sz="2500" dirty="0" err="1"/>
              <a:t>antropologii</a:t>
            </a:r>
            <a:r>
              <a:rPr lang="en-GB" sz="2500" dirty="0"/>
              <a:t>. </a:t>
            </a:r>
            <a:br>
              <a:rPr lang="en-GB" sz="2500" dirty="0"/>
            </a:br>
            <a:endParaRPr lang="en-GB" sz="2500" dirty="0"/>
          </a:p>
          <a:p>
            <a:pPr marL="0" indent="0">
              <a:buNone/>
            </a:pP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412007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60. léta – marxistická </a:t>
            </a:r>
            <a:r>
              <a:rPr lang="cs-CZ" sz="3600" dirty="0" smtClean="0"/>
              <a:t>KH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Je </a:t>
            </a:r>
            <a:r>
              <a:rPr lang="cs-CZ" b="1" dirty="0"/>
              <a:t>potřeba rozšířit pojem kultury </a:t>
            </a:r>
            <a:r>
              <a:rPr lang="cs-CZ" dirty="0"/>
              <a:t>(ne jen vysoká kultura; ne jen výsledek činnosti – písně, umění atd., ale taky kolektivní reprezentace, praktiky; pro antropology je kultura taky: postoje, hodnoty, jejich vtělení do kolektivních reprezentací a praktik</a:t>
            </a:r>
            <a:r>
              <a:rPr lang="cs-CZ" dirty="0" smtClean="0"/>
              <a:t>); je nutné </a:t>
            </a:r>
            <a:r>
              <a:rPr lang="cs-CZ" dirty="0"/>
              <a:t>vzít v úvahu význam hospodářských, politických a sociálních struktur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sz="1800" i="1" dirty="0"/>
              <a:t>Raymond </a:t>
            </a:r>
            <a:r>
              <a:rPr lang="cs-CZ" sz="1800" i="1" dirty="0" err="1"/>
              <a:t>Williams</a:t>
            </a:r>
            <a:r>
              <a:rPr lang="cs-CZ" sz="1800" i="1" dirty="0"/>
              <a:t> – </a:t>
            </a:r>
            <a:r>
              <a:rPr lang="cs-CZ" sz="1800" i="1" dirty="0" err="1"/>
              <a:t>culture</a:t>
            </a:r>
            <a:r>
              <a:rPr lang="cs-CZ" sz="1800" i="1" dirty="0"/>
              <a:t> and society, 1958; </a:t>
            </a:r>
            <a:r>
              <a:rPr lang="cs-CZ" sz="1800" i="1" dirty="0" err="1"/>
              <a:t>the</a:t>
            </a:r>
            <a:r>
              <a:rPr lang="cs-CZ" sz="1800" i="1" dirty="0"/>
              <a:t> long </a:t>
            </a:r>
            <a:r>
              <a:rPr lang="cs-CZ" sz="1800" i="1" dirty="0" err="1"/>
              <a:t>revolution</a:t>
            </a:r>
            <a:r>
              <a:rPr lang="cs-CZ" sz="1800" i="1" dirty="0"/>
              <a:t>, 1961</a:t>
            </a:r>
            <a:endParaRPr lang="en-GB" sz="1800" i="1" dirty="0"/>
          </a:p>
          <a:p>
            <a:r>
              <a:rPr lang="cs-CZ" sz="1800" i="1" dirty="0" smtClean="0"/>
              <a:t>Edward </a:t>
            </a:r>
            <a:r>
              <a:rPr lang="cs-CZ" sz="1800" i="1" dirty="0" err="1" smtClean="0"/>
              <a:t>Palmer</a:t>
            </a:r>
            <a:r>
              <a:rPr lang="cs-CZ" sz="1800" i="1" dirty="0" smtClean="0"/>
              <a:t> Thompson</a:t>
            </a:r>
            <a:r>
              <a:rPr lang="cs-CZ" sz="1800" i="1" dirty="0"/>
              <a:t>: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making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English</a:t>
            </a:r>
            <a:r>
              <a:rPr lang="cs-CZ" sz="1800" i="1" dirty="0"/>
              <a:t> </a:t>
            </a:r>
            <a:r>
              <a:rPr lang="cs-CZ" sz="1800" i="1" dirty="0" err="1"/>
              <a:t>working</a:t>
            </a:r>
            <a:r>
              <a:rPr lang="cs-CZ" sz="1800" i="1" dirty="0"/>
              <a:t> </a:t>
            </a:r>
            <a:r>
              <a:rPr lang="cs-CZ" sz="1800" i="1" dirty="0" err="1"/>
              <a:t>class</a:t>
            </a:r>
            <a:r>
              <a:rPr lang="cs-CZ" sz="1800" i="1" dirty="0"/>
              <a:t>, 1963</a:t>
            </a:r>
            <a:endParaRPr lang="en-GB" sz="1800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179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FCE259-861B-4EC0-ABF3-A6593EE3F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44034"/>
          </a:xfrm>
        </p:spPr>
        <p:txBody>
          <a:bodyPr/>
          <a:lstStyle/>
          <a:p>
            <a:r>
              <a:rPr lang="cs-CZ" sz="3600" dirty="0" smtClean="0"/>
              <a:t>Antropologická kulturní historie</a:t>
            </a:r>
            <a:endParaRPr lang="nl-NL" sz="3600" dirty="0"/>
          </a:p>
        </p:txBody>
      </p:sp>
      <p:sp>
        <p:nvSpPr>
          <p:cNvPr id="5" name="Obdélník 4"/>
          <p:cNvSpPr/>
          <p:nvPr/>
        </p:nvSpPr>
        <p:spPr>
          <a:xfrm>
            <a:off x="683568" y="1124744"/>
            <a:ext cx="735739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 </a:t>
            </a:r>
            <a:endParaRPr lang="en-GB" sz="1600" dirty="0"/>
          </a:p>
          <a:p>
            <a:r>
              <a:rPr lang="cs-CZ" sz="1600" b="1" dirty="0"/>
              <a:t>Nová (antropologická) kulturní historie</a:t>
            </a:r>
            <a:r>
              <a:rPr lang="cs-CZ" sz="1600" dirty="0"/>
              <a:t>:</a:t>
            </a:r>
            <a:endParaRPr lang="en-GB" sz="1600" dirty="0"/>
          </a:p>
          <a:p>
            <a:r>
              <a:rPr lang="cs-CZ" sz="1600" dirty="0"/>
              <a:t>minulost jako cizí země, úkol – interpretace jazyka „jejich“ kultury</a:t>
            </a:r>
            <a:endParaRPr lang="en-GB" sz="1600" dirty="0"/>
          </a:p>
          <a:p>
            <a:pPr marL="285750" indent="-285750">
              <a:buFontTx/>
              <a:buChar char="-"/>
            </a:pPr>
            <a:r>
              <a:rPr lang="cs-CZ" sz="1600" b="1" dirty="0" smtClean="0"/>
              <a:t>kultura </a:t>
            </a:r>
            <a:r>
              <a:rPr lang="cs-CZ" sz="1600" b="1" dirty="0"/>
              <a:t>je „symbolická dimenze sociálního jednání“ (</a:t>
            </a:r>
            <a:r>
              <a:rPr lang="cs-CZ" sz="1600" b="1" dirty="0" err="1"/>
              <a:t>Clifford</a:t>
            </a:r>
            <a:r>
              <a:rPr lang="cs-CZ" sz="1600" b="1" dirty="0"/>
              <a:t> </a:t>
            </a:r>
            <a:r>
              <a:rPr lang="cs-CZ" sz="1600" b="1" dirty="0" err="1"/>
              <a:t>Geertz</a:t>
            </a:r>
            <a:r>
              <a:rPr lang="cs-CZ" sz="1600" dirty="0"/>
              <a:t>) – zahrnuje i materiální kulturu, ústně předávanou kulturu, rituály, způsoby myšlení obyčejných </a:t>
            </a:r>
            <a:r>
              <a:rPr lang="cs-CZ" sz="1600" dirty="0" smtClean="0"/>
              <a:t>lidí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Historická antropologie klade důraz na „individuální“, popř. skupinové – ve smyslu menších sociálních skupin (na rozdíl od „kolektivních“ dějin mentalit) JEDNÁNÍ HISTORICKÝCH AKTÉRU (X diskurzivní analýza, která popisuje diskurzivní praktiky nezávisle na aktérech a jejich intencích a na kulturních významech)</a:t>
            </a:r>
            <a:endParaRPr lang="en-GB" sz="1600" dirty="0"/>
          </a:p>
          <a:p>
            <a:pPr>
              <a:spcAft>
                <a:spcPts val="0"/>
              </a:spcAft>
            </a:pPr>
            <a:endParaRPr lang="cs-CZ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Peter </a:t>
            </a:r>
            <a:r>
              <a:rPr lang="cs-CZ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Burke</a:t>
            </a: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kultura je systém sdílených významů, postojů a hodnot a symbolických forem (chování, předmětů), jimiž jsou vyjádřeny nebo ztělesněny. V tomto smyslu je kultura součástí celkového životního stylu, ale není s ním identická. 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52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183634" cy="960058"/>
          </a:xfrm>
        </p:spPr>
        <p:txBody>
          <a:bodyPr/>
          <a:lstStyle/>
          <a:p>
            <a:r>
              <a:rPr lang="cs-CZ" dirty="0"/>
              <a:t>Historický </a:t>
            </a:r>
            <a:r>
              <a:rPr lang="cs-CZ" dirty="0" smtClean="0"/>
              <a:t>aktér</a:t>
            </a:r>
            <a:r>
              <a:rPr lang="cs-CZ" dirty="0"/>
              <a:t/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700" y="1556792"/>
            <a:ext cx="6711654" cy="469161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 </a:t>
            </a:r>
            <a:r>
              <a:rPr lang="cs-CZ" dirty="0"/>
              <a:t>historickou antropologii je typické: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zájem </a:t>
            </a:r>
            <a:r>
              <a:rPr lang="cs-CZ" dirty="0"/>
              <a:t>o popis konkrétních sociálních praktik a každodenní zkušenosti a o porozumění těmto </a:t>
            </a:r>
            <a:r>
              <a:rPr lang="cs-CZ" dirty="0" smtClean="0"/>
              <a:t>praktikám; </a:t>
            </a:r>
            <a:r>
              <a:rPr lang="cs-CZ" dirty="0"/>
              <a:t>o rekonstrukci pohledu samotných </a:t>
            </a:r>
            <a:r>
              <a:rPr lang="cs-CZ" dirty="0" smtClean="0"/>
              <a:t>jednajících; </a:t>
            </a:r>
            <a:r>
              <a:rPr lang="cs-CZ" dirty="0"/>
              <a:t>„zhuštěný popis“, tj. takový přístup k cizí (nebo minulé) kultuře, při kterém se díky podrobnému popisu průběhu sociálních jednání vyvarujeme toho, abychom do studované kultury vnášeli měřítka kultury naší (tj. např. vnášení našeho hodnocení důležitosti a podružnosti). </a:t>
            </a:r>
            <a:endParaRPr lang="en-GB" dirty="0"/>
          </a:p>
          <a:p>
            <a:r>
              <a:rPr lang="cs-CZ" i="1" dirty="0"/>
              <a:t>Sociální historikové </a:t>
            </a:r>
            <a:r>
              <a:rPr lang="cs-CZ" i="1" dirty="0" smtClean="0"/>
              <a:t>varují </a:t>
            </a:r>
            <a:r>
              <a:rPr lang="cs-CZ" i="1" dirty="0"/>
              <a:t>před rizikem tohoto přístupu: tj. před popřením determinujících faktorů (technologie, ekonomika, společnost) a společného horizontu zkušenosti (sdílené hodnoty, solidarita). </a:t>
            </a:r>
            <a:endParaRPr lang="en-GB" i="1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84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cs-CZ" dirty="0"/>
              <a:t>Co jsou sociální dějiny (německé </a:t>
            </a:r>
            <a:r>
              <a:rPr lang="cs-CZ" i="1" dirty="0" err="1"/>
              <a:t>Gesellschaftsgeschichte</a:t>
            </a:r>
            <a:r>
              <a:rPr lang="cs-CZ" dirty="0"/>
              <a:t>) pro historiky? </a:t>
            </a:r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„Sociální dějiny se zabývají veškerým společenským vývojem v jeho komplexitě, zkoumají všechny sociální vrstvy společnosti, jejich strukturu, mobilitu a životní styl včetně hodnotových, mentálních a výkladových vzorů. Snaží se postihnout sociální změny v delší časové perspektivě, sledují vztahy mezi tak zvanou vyšší kulturou a kulturou lidovou a zkoumají reakce jednotlivých sociálních skupin na modernizační trendy ve společnosti.“ </a:t>
            </a:r>
            <a:endParaRPr lang="en-GB" dirty="0"/>
          </a:p>
          <a:p>
            <a:r>
              <a:rPr lang="cs-CZ" dirty="0"/>
              <a:t>„</a:t>
            </a:r>
            <a:r>
              <a:rPr lang="cs-CZ" dirty="0" err="1"/>
              <a:t>socio</a:t>
            </a:r>
            <a:r>
              <a:rPr lang="cs-CZ" dirty="0"/>
              <a:t>-kulturní dějiny kinematografie“ (New </a:t>
            </a:r>
            <a:r>
              <a:rPr lang="cs-CZ" dirty="0" err="1"/>
              <a:t>Cinema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)</a:t>
            </a:r>
          </a:p>
          <a:p>
            <a:endParaRPr lang="en-GB" dirty="0"/>
          </a:p>
          <a:p>
            <a:pPr marL="68580" indent="0">
              <a:buNone/>
            </a:pPr>
            <a:r>
              <a:rPr lang="cs-CZ" dirty="0"/>
              <a:t>Co jsou </a:t>
            </a:r>
            <a:r>
              <a:rPr lang="cs-CZ" b="1" dirty="0"/>
              <a:t>kulturní</a:t>
            </a:r>
            <a:r>
              <a:rPr lang="cs-CZ" dirty="0"/>
              <a:t> dějiny </a:t>
            </a:r>
            <a:r>
              <a:rPr lang="cs-CZ" b="1" dirty="0"/>
              <a:t>kinematografie</a:t>
            </a:r>
            <a:r>
              <a:rPr lang="cs-CZ" dirty="0"/>
              <a:t>? </a:t>
            </a:r>
            <a:endParaRPr lang="en-GB" dirty="0"/>
          </a:p>
          <a:p>
            <a:pPr marL="68580" indent="0">
              <a:buNone/>
            </a:pPr>
            <a:r>
              <a:rPr lang="cs-CZ" dirty="0"/>
              <a:t>A především – co jsou </a:t>
            </a:r>
            <a:r>
              <a:rPr lang="cs-CZ" b="1" dirty="0"/>
              <a:t>kulturní dějiny</a:t>
            </a:r>
            <a:r>
              <a:rPr lang="cs-CZ" dirty="0"/>
              <a:t>?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4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Odevzdávárna</a:t>
            </a:r>
            <a:r>
              <a:rPr lang="cs-CZ" dirty="0" smtClean="0"/>
              <a:t> </a:t>
            </a:r>
            <a:r>
              <a:rPr lang="cs-CZ" dirty="0" smtClean="0"/>
              <a:t>– prezentace – 10.1.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441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Richard </a:t>
            </a:r>
            <a:r>
              <a:rPr lang="cs-CZ" sz="2800" b="1" dirty="0" err="1"/>
              <a:t>Maltby</a:t>
            </a:r>
            <a:r>
              <a:rPr lang="cs-CZ" sz="2800" b="1" dirty="0"/>
              <a:t>: </a:t>
            </a:r>
            <a:r>
              <a:rPr lang="cs-CZ" sz="2800" b="1" i="1" dirty="0" err="1"/>
              <a:t>I´m</a:t>
            </a:r>
            <a:r>
              <a:rPr lang="cs-CZ" sz="2800" b="1" i="1" dirty="0"/>
              <a:t> a </a:t>
            </a:r>
            <a:r>
              <a:rPr lang="cs-CZ" sz="2800" b="1" i="1" dirty="0" err="1"/>
              <a:t>Fugitive</a:t>
            </a:r>
            <a:r>
              <a:rPr lang="cs-CZ" sz="2800" b="1" i="1" dirty="0"/>
              <a:t> </a:t>
            </a:r>
            <a:r>
              <a:rPr lang="cs-CZ" sz="2800" b="1" i="1" dirty="0" err="1"/>
              <a:t>from</a:t>
            </a:r>
            <a:r>
              <a:rPr lang="cs-CZ" sz="2800" b="1" i="1" dirty="0"/>
              <a:t> a </a:t>
            </a:r>
            <a:r>
              <a:rPr lang="cs-CZ" sz="2800" b="1" i="1" dirty="0" err="1"/>
              <a:t>Chain</a:t>
            </a:r>
            <a:r>
              <a:rPr lang="cs-CZ" sz="2800" b="1" i="1" dirty="0"/>
              <a:t> Gang </a:t>
            </a:r>
            <a:r>
              <a:rPr lang="cs-CZ" sz="2800" b="1" dirty="0"/>
              <a:t>and </a:t>
            </a:r>
            <a:r>
              <a:rPr lang="cs-CZ" sz="2800" b="1" dirty="0" err="1"/>
              <a:t>the</a:t>
            </a:r>
            <a:r>
              <a:rPr lang="cs-CZ" sz="2800" b="1" dirty="0"/>
              <a:t> </a:t>
            </a:r>
            <a:r>
              <a:rPr lang="cs-CZ" sz="2800" b="1" dirty="0" err="1"/>
              <a:t>Politics</a:t>
            </a:r>
            <a:r>
              <a:rPr lang="cs-CZ" sz="2800" b="1" dirty="0"/>
              <a:t> </a:t>
            </a:r>
            <a:r>
              <a:rPr lang="cs-CZ" sz="2800" b="1" dirty="0" err="1"/>
              <a:t>of</a:t>
            </a:r>
            <a:r>
              <a:rPr lang="cs-CZ" sz="2800" b="1" dirty="0"/>
              <a:t> </a:t>
            </a:r>
            <a:r>
              <a:rPr lang="cs-CZ" sz="2800" b="1" dirty="0" smtClean="0"/>
              <a:t>1932</a:t>
            </a:r>
            <a:br>
              <a:rPr lang="cs-CZ" sz="2800" b="1" dirty="0" smtClean="0"/>
            </a:br>
            <a:r>
              <a:rPr lang="cs-CZ" sz="2800" b="1" dirty="0" smtClean="0"/>
              <a:t>AKTÉŘI</a:t>
            </a:r>
            <a:r>
              <a:rPr lang="cs-CZ" sz="2800" b="1" dirty="0"/>
              <a:t/>
            </a:r>
            <a:br>
              <a:rPr lang="cs-CZ" sz="2800" b="1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700" y="1988839"/>
            <a:ext cx="7128676" cy="4259567"/>
          </a:xfrm>
        </p:spPr>
        <p:txBody>
          <a:bodyPr/>
          <a:lstStyle/>
          <a:p>
            <a:r>
              <a:rPr lang="cs-CZ" dirty="0" smtClean="0"/>
              <a:t>Publika</a:t>
            </a:r>
          </a:p>
          <a:p>
            <a:r>
              <a:rPr lang="cs-CZ" dirty="0" smtClean="0"/>
              <a:t>Instituce reprezentace – organizační struktury produkce a distribuce</a:t>
            </a:r>
          </a:p>
          <a:p>
            <a:r>
              <a:rPr lang="cs-CZ" dirty="0" err="1" smtClean="0"/>
              <a:t>Warner</a:t>
            </a:r>
            <a:r>
              <a:rPr lang="cs-CZ" dirty="0" smtClean="0"/>
              <a:t> </a:t>
            </a:r>
            <a:r>
              <a:rPr lang="cs-CZ" dirty="0" err="1" smtClean="0"/>
              <a:t>Bros</a:t>
            </a:r>
            <a:r>
              <a:rPr lang="cs-CZ" dirty="0" smtClean="0"/>
              <a:t>.  (rozpočet; typ produkce; </a:t>
            </a:r>
            <a:r>
              <a:rPr lang="cs-CZ" dirty="0" smtClean="0"/>
              <a:t>cykly)</a:t>
            </a:r>
            <a:endParaRPr lang="cs-CZ" dirty="0" smtClean="0"/>
          </a:p>
          <a:p>
            <a:r>
              <a:rPr lang="cs-CZ" dirty="0" err="1" smtClean="0"/>
              <a:t>Association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Motion</a:t>
            </a:r>
            <a:r>
              <a:rPr lang="cs-CZ" dirty="0" smtClean="0"/>
              <a:t> Picture </a:t>
            </a:r>
            <a:r>
              <a:rPr lang="cs-CZ" dirty="0" err="1" smtClean="0"/>
              <a:t>Producers</a:t>
            </a:r>
            <a:r>
              <a:rPr lang="cs-CZ" dirty="0" smtClean="0"/>
              <a:t> </a:t>
            </a:r>
          </a:p>
          <a:p>
            <a:r>
              <a:rPr lang="cs-CZ" dirty="0" smtClean="0"/>
              <a:t>Studio Relations </a:t>
            </a:r>
            <a:r>
              <a:rPr lang="cs-CZ" dirty="0" err="1" smtClean="0"/>
              <a:t>Committee</a:t>
            </a:r>
            <a:r>
              <a:rPr lang="cs-CZ" dirty="0" smtClean="0"/>
              <a:t> (produkční kód)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0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052925"/>
            <a:ext cx="7200800" cy="4195481"/>
          </a:xfrm>
        </p:spPr>
        <p:txBody>
          <a:bodyPr/>
          <a:lstStyle/>
          <a:p>
            <a:r>
              <a:rPr lang="cs-CZ" dirty="0" smtClean="0"/>
              <a:t>Hospodářská krize; soudní přelíčení (New York </a:t>
            </a:r>
            <a:r>
              <a:rPr lang="cs-CZ" dirty="0" err="1" smtClean="0"/>
              <a:t>Times</a:t>
            </a:r>
            <a:r>
              <a:rPr lang="cs-CZ" dirty="0" smtClean="0"/>
              <a:t>)</a:t>
            </a:r>
          </a:p>
          <a:p>
            <a:r>
              <a:rPr lang="cs-CZ" dirty="0" smtClean="0"/>
              <a:t>Reprezentace a zábava (Hollywood a obraz hospodářské krize)</a:t>
            </a:r>
          </a:p>
          <a:p>
            <a:r>
              <a:rPr lang="cs-CZ" dirty="0" smtClean="0"/>
              <a:t>Adresáti reprezentace (střední třída)</a:t>
            </a:r>
          </a:p>
          <a:p>
            <a:endParaRPr lang="en-GB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856522" cy="888050"/>
          </a:xfrm>
        </p:spPr>
        <p:txBody>
          <a:bodyPr/>
          <a:lstStyle/>
          <a:p>
            <a:r>
              <a:rPr lang="cs-CZ" sz="2800" b="1" dirty="0"/>
              <a:t>Richard </a:t>
            </a:r>
            <a:r>
              <a:rPr lang="cs-CZ" sz="2800" b="1" dirty="0" err="1"/>
              <a:t>Maltby</a:t>
            </a:r>
            <a:r>
              <a:rPr lang="cs-CZ" sz="2800" b="1" dirty="0"/>
              <a:t>: </a:t>
            </a:r>
            <a:r>
              <a:rPr lang="cs-CZ" sz="2800" b="1" i="1" dirty="0" err="1"/>
              <a:t>I´m</a:t>
            </a:r>
            <a:r>
              <a:rPr lang="cs-CZ" sz="2800" b="1" i="1" dirty="0"/>
              <a:t> a </a:t>
            </a:r>
            <a:r>
              <a:rPr lang="cs-CZ" sz="2800" b="1" i="1" dirty="0" err="1"/>
              <a:t>Fugitive</a:t>
            </a:r>
            <a:r>
              <a:rPr lang="cs-CZ" sz="2800" b="1" i="1" dirty="0"/>
              <a:t> </a:t>
            </a:r>
            <a:r>
              <a:rPr lang="cs-CZ" sz="2800" b="1" i="1" dirty="0" err="1"/>
              <a:t>from</a:t>
            </a:r>
            <a:r>
              <a:rPr lang="cs-CZ" sz="2800" b="1" i="1" dirty="0"/>
              <a:t> a </a:t>
            </a:r>
            <a:r>
              <a:rPr lang="cs-CZ" sz="2800" b="1" i="1" dirty="0" err="1"/>
              <a:t>Chain</a:t>
            </a:r>
            <a:r>
              <a:rPr lang="cs-CZ" sz="2800" b="1" i="1" dirty="0"/>
              <a:t> Gang </a:t>
            </a:r>
            <a:r>
              <a:rPr lang="cs-CZ" sz="2800" b="1" dirty="0"/>
              <a:t>and </a:t>
            </a:r>
            <a:r>
              <a:rPr lang="cs-CZ" sz="2800" b="1" dirty="0" err="1"/>
              <a:t>the</a:t>
            </a:r>
            <a:r>
              <a:rPr lang="cs-CZ" sz="2800" b="1" dirty="0"/>
              <a:t> </a:t>
            </a:r>
            <a:r>
              <a:rPr lang="cs-CZ" sz="2800" b="1" dirty="0" err="1"/>
              <a:t>Politics</a:t>
            </a:r>
            <a:r>
              <a:rPr lang="cs-CZ" sz="2800" b="1" dirty="0"/>
              <a:t> </a:t>
            </a:r>
            <a:r>
              <a:rPr lang="cs-CZ" sz="2800" b="1" dirty="0" err="1"/>
              <a:t>of</a:t>
            </a:r>
            <a:r>
              <a:rPr lang="cs-CZ" sz="2800" b="1" dirty="0"/>
              <a:t> </a:t>
            </a:r>
            <a:r>
              <a:rPr lang="cs-CZ" sz="2800" b="1" dirty="0" smtClean="0"/>
              <a:t>1932</a:t>
            </a:r>
            <a:br>
              <a:rPr lang="cs-CZ" sz="2800" b="1" dirty="0" smtClean="0"/>
            </a:br>
            <a:r>
              <a:rPr lang="cs-CZ" sz="2800" b="1" dirty="0" smtClean="0"/>
              <a:t>REPREZENTACE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76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Eskapistická</a:t>
            </a:r>
            <a:r>
              <a:rPr lang="cs-CZ" dirty="0" smtClean="0"/>
              <a:t> reprezentace krize </a:t>
            </a:r>
            <a:r>
              <a:rPr lang="cs-CZ" dirty="0" smtClean="0"/>
              <a:t>kapitalismu (jako krize patriarchální rodiny); ekonomické starosti převedené do emocí </a:t>
            </a:r>
            <a:endParaRPr lang="cs-CZ" dirty="0" smtClean="0"/>
          </a:p>
          <a:p>
            <a:r>
              <a:rPr lang="cs-CZ" dirty="0" smtClean="0"/>
              <a:t>Cykly: 1930-31 sezona – gangster </a:t>
            </a:r>
            <a:r>
              <a:rPr lang="cs-CZ" dirty="0" err="1" smtClean="0"/>
              <a:t>movies</a:t>
            </a:r>
            <a:r>
              <a:rPr lang="cs-CZ" dirty="0" smtClean="0"/>
              <a:t> a </a:t>
            </a:r>
            <a:r>
              <a:rPr lang="cs-CZ" dirty="0" err="1" smtClean="0"/>
              <a:t>newspaper</a:t>
            </a:r>
            <a:r>
              <a:rPr lang="cs-CZ" dirty="0" smtClean="0"/>
              <a:t> </a:t>
            </a:r>
            <a:r>
              <a:rPr lang="cs-CZ" dirty="0" err="1" smtClean="0"/>
              <a:t>movies</a:t>
            </a:r>
            <a:endParaRPr lang="cs-CZ" dirty="0" smtClean="0"/>
          </a:p>
          <a:p>
            <a:r>
              <a:rPr lang="cs-CZ" dirty="0" err="1" smtClean="0"/>
              <a:t>Fugitive</a:t>
            </a:r>
            <a:r>
              <a:rPr lang="cs-CZ" dirty="0" smtClean="0"/>
              <a:t> – </a:t>
            </a:r>
            <a:r>
              <a:rPr lang="cs-CZ" dirty="0" err="1" smtClean="0"/>
              <a:t>special</a:t>
            </a:r>
            <a:r>
              <a:rPr lang="cs-CZ" dirty="0" smtClean="0"/>
              <a:t>; </a:t>
            </a:r>
            <a:r>
              <a:rPr lang="cs-CZ" dirty="0" err="1" smtClean="0"/>
              <a:t>star</a:t>
            </a:r>
            <a:r>
              <a:rPr lang="cs-CZ" dirty="0" smtClean="0"/>
              <a:t> </a:t>
            </a:r>
            <a:r>
              <a:rPr lang="cs-CZ" dirty="0" err="1" smtClean="0"/>
              <a:t>vehicle</a:t>
            </a:r>
            <a:r>
              <a:rPr lang="cs-CZ" dirty="0" smtClean="0"/>
              <a:t> – Paul </a:t>
            </a:r>
            <a:r>
              <a:rPr lang="cs-CZ" dirty="0" err="1" smtClean="0"/>
              <a:t>Muni</a:t>
            </a:r>
            <a:r>
              <a:rPr lang="cs-CZ" dirty="0" smtClean="0"/>
              <a:t>;</a:t>
            </a:r>
          </a:p>
          <a:p>
            <a:r>
              <a:rPr lang="cs-CZ" dirty="0" smtClean="0"/>
              <a:t>AMPP – proti gangsterkám  </a:t>
            </a:r>
          </a:p>
          <a:p>
            <a:r>
              <a:rPr lang="cs-CZ" dirty="0" smtClean="0"/>
              <a:t>Šéf Studio Relations </a:t>
            </a:r>
            <a:r>
              <a:rPr lang="cs-CZ" dirty="0" err="1" smtClean="0"/>
              <a:t>Committee</a:t>
            </a:r>
            <a:r>
              <a:rPr lang="cs-CZ" dirty="0" smtClean="0"/>
              <a:t> – „medium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entertainment</a:t>
            </a:r>
            <a:r>
              <a:rPr lang="cs-CZ" dirty="0" smtClean="0"/>
              <a:t>“ </a:t>
            </a:r>
          </a:p>
          <a:p>
            <a:r>
              <a:rPr lang="cs-CZ" dirty="0" smtClean="0"/>
              <a:t>Chybí název státu Georgia; anonymita místa děje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5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Pozdější interpretace </a:t>
            </a:r>
            <a:r>
              <a:rPr lang="cs-CZ" dirty="0" smtClean="0"/>
              <a:t>(</a:t>
            </a:r>
            <a:r>
              <a:rPr lang="cs-CZ" i="1" dirty="0" err="1" smtClean="0"/>
              <a:t>Fugitive</a:t>
            </a:r>
            <a:r>
              <a:rPr lang="cs-CZ" dirty="0" smtClean="0"/>
              <a:t> </a:t>
            </a:r>
            <a:r>
              <a:rPr lang="cs-CZ" dirty="0" smtClean="0"/>
              <a:t>jako odraz dobové </a:t>
            </a:r>
            <a:r>
              <a:rPr lang="cs-CZ" dirty="0" smtClean="0"/>
              <a:t>atmosféry; metafora „odrazu“; základna a nadstavba; kolektivní mentality?)</a:t>
            </a:r>
            <a:endParaRPr lang="cs-CZ" dirty="0" smtClean="0"/>
          </a:p>
          <a:p>
            <a:r>
              <a:rPr lang="cs-CZ" dirty="0" smtClean="0"/>
              <a:t>Symbolická síla obrazů – kulturní rezonance (postava inženýra</a:t>
            </a:r>
            <a:r>
              <a:rPr lang="cs-CZ" dirty="0" smtClean="0"/>
              <a:t>)</a:t>
            </a:r>
          </a:p>
          <a:p>
            <a:r>
              <a:rPr lang="cs-CZ" dirty="0" smtClean="0"/>
              <a:t>Ikonografie: reprezentace krize kapitalismu </a:t>
            </a:r>
            <a:endParaRPr lang="cs-CZ" dirty="0" smtClean="0"/>
          </a:p>
          <a:p>
            <a:r>
              <a:rPr lang="cs-CZ" dirty="0" smtClean="0"/>
              <a:t>Konstruované publikum (bílé jižanské publikum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Fugitive</a:t>
            </a:r>
            <a:r>
              <a:rPr lang="cs-CZ" dirty="0" smtClean="0"/>
              <a:t>: dokládá způsoby reprezentace; vypovídá o podmínkách krize – rozklad patriarchálních struktur, vyloučení mužů z konzumpce masové kultury, neúspěšné hledání akceptovatelného obrazu maskulinity</a:t>
            </a:r>
            <a:endParaRPr lang="cs-CZ" dirty="0" smtClean="0"/>
          </a:p>
          <a:p>
            <a:endParaRPr lang="cs-CZ" dirty="0" smtClean="0"/>
          </a:p>
          <a:p>
            <a:endParaRPr lang="en-GB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Richard </a:t>
            </a:r>
            <a:r>
              <a:rPr lang="cs-CZ" sz="2800" b="1" dirty="0" err="1"/>
              <a:t>Maltby</a:t>
            </a:r>
            <a:r>
              <a:rPr lang="cs-CZ" sz="2800" b="1" dirty="0"/>
              <a:t>: </a:t>
            </a:r>
            <a:r>
              <a:rPr lang="cs-CZ" sz="2800" b="1" i="1" dirty="0" err="1"/>
              <a:t>I´m</a:t>
            </a:r>
            <a:r>
              <a:rPr lang="cs-CZ" sz="2800" b="1" i="1" dirty="0"/>
              <a:t> a </a:t>
            </a:r>
            <a:r>
              <a:rPr lang="cs-CZ" sz="2800" b="1" i="1" dirty="0" err="1"/>
              <a:t>Fugitive</a:t>
            </a:r>
            <a:r>
              <a:rPr lang="cs-CZ" sz="2800" b="1" i="1" dirty="0"/>
              <a:t> </a:t>
            </a:r>
            <a:r>
              <a:rPr lang="cs-CZ" sz="2800" b="1" i="1" dirty="0" err="1"/>
              <a:t>from</a:t>
            </a:r>
            <a:r>
              <a:rPr lang="cs-CZ" sz="2800" b="1" i="1" dirty="0"/>
              <a:t> a </a:t>
            </a:r>
            <a:r>
              <a:rPr lang="cs-CZ" sz="2800" b="1" i="1" dirty="0" err="1"/>
              <a:t>Chain</a:t>
            </a:r>
            <a:r>
              <a:rPr lang="cs-CZ" sz="2800" b="1" i="1" dirty="0"/>
              <a:t> Gang </a:t>
            </a:r>
            <a:r>
              <a:rPr lang="cs-CZ" sz="2800" b="1" dirty="0"/>
              <a:t>and </a:t>
            </a:r>
            <a:r>
              <a:rPr lang="cs-CZ" sz="2800" b="1" dirty="0" err="1"/>
              <a:t>the</a:t>
            </a:r>
            <a:r>
              <a:rPr lang="cs-CZ" sz="2800" b="1" dirty="0"/>
              <a:t> </a:t>
            </a:r>
            <a:r>
              <a:rPr lang="cs-CZ" sz="2800" b="1" dirty="0" err="1"/>
              <a:t>Politics</a:t>
            </a:r>
            <a:r>
              <a:rPr lang="cs-CZ" sz="2800" b="1" dirty="0"/>
              <a:t> </a:t>
            </a:r>
            <a:r>
              <a:rPr lang="cs-CZ" sz="2800" b="1" dirty="0" err="1"/>
              <a:t>of</a:t>
            </a:r>
            <a:r>
              <a:rPr lang="cs-CZ" sz="2800" b="1" dirty="0"/>
              <a:t> </a:t>
            </a:r>
            <a:r>
              <a:rPr lang="cs-CZ" sz="2800" b="1" dirty="0" smtClean="0"/>
              <a:t>1932</a:t>
            </a:r>
            <a:br>
              <a:rPr lang="cs-CZ" sz="2800" b="1" dirty="0" smtClean="0"/>
            </a:br>
            <a:r>
              <a:rPr lang="cs-CZ" sz="2800" b="1" dirty="0" smtClean="0"/>
              <a:t>VÝZNAMY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43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/>
              <a:t>Richard </a:t>
            </a:r>
            <a:r>
              <a:rPr lang="cs-CZ" sz="2400" b="1" dirty="0" err="1"/>
              <a:t>Maltby</a:t>
            </a:r>
            <a:r>
              <a:rPr lang="cs-CZ" sz="2400" b="1" dirty="0"/>
              <a:t>: </a:t>
            </a:r>
            <a:r>
              <a:rPr lang="cs-CZ" sz="2400" b="1" i="1" dirty="0" err="1"/>
              <a:t>I´m</a:t>
            </a:r>
            <a:r>
              <a:rPr lang="cs-CZ" sz="2400" b="1" i="1" dirty="0"/>
              <a:t> a </a:t>
            </a:r>
            <a:r>
              <a:rPr lang="cs-CZ" sz="2400" b="1" i="1" dirty="0" err="1"/>
              <a:t>Fugitive</a:t>
            </a:r>
            <a:r>
              <a:rPr lang="cs-CZ" sz="2400" b="1" i="1" dirty="0"/>
              <a:t> </a:t>
            </a:r>
            <a:r>
              <a:rPr lang="cs-CZ" sz="2400" b="1" i="1" dirty="0" err="1"/>
              <a:t>from</a:t>
            </a:r>
            <a:r>
              <a:rPr lang="cs-CZ" sz="2400" b="1" i="1" dirty="0"/>
              <a:t> a </a:t>
            </a:r>
            <a:r>
              <a:rPr lang="cs-CZ" sz="2400" b="1" i="1" dirty="0" err="1"/>
              <a:t>Chain</a:t>
            </a:r>
            <a:r>
              <a:rPr lang="cs-CZ" sz="2400" b="1" i="1" dirty="0"/>
              <a:t> Gang </a:t>
            </a:r>
            <a:r>
              <a:rPr lang="cs-CZ" sz="2400" b="1" dirty="0"/>
              <a:t>and </a:t>
            </a:r>
            <a:r>
              <a:rPr lang="cs-CZ" sz="2400" b="1" dirty="0" err="1"/>
              <a:t>the</a:t>
            </a:r>
            <a:r>
              <a:rPr lang="cs-CZ" sz="2400" b="1" dirty="0"/>
              <a:t> </a:t>
            </a:r>
            <a:r>
              <a:rPr lang="cs-CZ" sz="2400" b="1" dirty="0" err="1"/>
              <a:t>Politics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1932</a:t>
            </a:r>
            <a:br>
              <a:rPr lang="cs-CZ" sz="2400" b="1" dirty="0"/>
            </a:br>
            <a:r>
              <a:rPr lang="cs-CZ" sz="2400" b="1" dirty="0" smtClean="0"/>
              <a:t>ZDROJE PRO KONSTRUKCI VYZNAMU PUBLIKEM (A HISTORIKEM)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Předloha (autobiografie)</a:t>
            </a:r>
          </a:p>
          <a:p>
            <a:r>
              <a:rPr lang="cs-CZ" dirty="0" smtClean="0"/>
              <a:t>Verze scénáře </a:t>
            </a:r>
          </a:p>
          <a:p>
            <a:r>
              <a:rPr lang="cs-CZ" dirty="0" smtClean="0"/>
              <a:t>Reference k dobovému kontextu (zde chybí)</a:t>
            </a:r>
          </a:p>
          <a:p>
            <a:r>
              <a:rPr lang="cs-CZ" dirty="0" smtClean="0"/>
              <a:t>Ikonografie (reference vizuální) </a:t>
            </a:r>
          </a:p>
          <a:p>
            <a:r>
              <a:rPr lang="cs-CZ" dirty="0" smtClean="0"/>
              <a:t>Konvence způsobů reprezentace</a:t>
            </a:r>
          </a:p>
          <a:p>
            <a:r>
              <a:rPr lang="cs-CZ" dirty="0" smtClean="0"/>
              <a:t>konvenční x nekonvenční reprezentace </a:t>
            </a:r>
          </a:p>
          <a:p>
            <a:r>
              <a:rPr lang="cs-CZ" dirty="0" smtClean="0"/>
              <a:t>Filmy jako výraz „ducha doby“? </a:t>
            </a:r>
          </a:p>
          <a:p>
            <a:r>
              <a:rPr lang="cs-CZ" dirty="0" smtClean="0"/>
              <a:t>Adaptovaný materiál</a:t>
            </a:r>
          </a:p>
          <a:p>
            <a:r>
              <a:rPr lang="cs-CZ" dirty="0" err="1" smtClean="0"/>
              <a:t>Press</a:t>
            </a:r>
            <a:r>
              <a:rPr lang="cs-CZ" dirty="0" smtClean="0"/>
              <a:t> </a:t>
            </a:r>
            <a:r>
              <a:rPr lang="cs-CZ" dirty="0" err="1" smtClean="0"/>
              <a:t>book</a:t>
            </a:r>
            <a:r>
              <a:rPr lang="cs-CZ" dirty="0" smtClean="0"/>
              <a:t> </a:t>
            </a:r>
          </a:p>
          <a:p>
            <a:r>
              <a:rPr lang="cs-CZ" dirty="0" smtClean="0"/>
              <a:t>Oficiální interpretace Studio Relations </a:t>
            </a:r>
            <a:r>
              <a:rPr lang="cs-CZ" dirty="0" err="1" smtClean="0"/>
              <a:t>Committee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91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248090"/>
          </a:xfrm>
        </p:spPr>
        <p:txBody>
          <a:bodyPr/>
          <a:lstStyle/>
          <a:p>
            <a:r>
              <a:rPr lang="cs-CZ" sz="2000" b="1" dirty="0"/>
              <a:t>Mary-Elizabeth </a:t>
            </a:r>
            <a:r>
              <a:rPr lang="cs-CZ" sz="2000" b="1" dirty="0" err="1"/>
              <a:t>O´Brien</a:t>
            </a:r>
            <a:r>
              <a:rPr lang="cs-CZ" sz="2000" b="1" dirty="0"/>
              <a:t>: </a:t>
            </a:r>
            <a:r>
              <a:rPr lang="cs-CZ" sz="2000" b="1" dirty="0" err="1"/>
              <a:t>History</a:t>
            </a:r>
            <a:r>
              <a:rPr lang="cs-CZ" sz="2000" b="1" dirty="0"/>
              <a:t>, Utopia, and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Social</a:t>
            </a:r>
            <a:r>
              <a:rPr lang="cs-CZ" sz="2000" b="1" dirty="0"/>
              <a:t> </a:t>
            </a:r>
            <a:r>
              <a:rPr lang="cs-CZ" sz="2000" b="1" dirty="0" err="1"/>
              <a:t>Construction</a:t>
            </a:r>
            <a:r>
              <a:rPr lang="cs-CZ" sz="2000" b="1" dirty="0"/>
              <a:t> </a:t>
            </a:r>
            <a:r>
              <a:rPr lang="cs-CZ" sz="2000" b="1" dirty="0" err="1"/>
              <a:t>of</a:t>
            </a:r>
            <a:r>
              <a:rPr lang="cs-CZ" sz="2000" b="1" dirty="0"/>
              <a:t> </a:t>
            </a:r>
            <a:r>
              <a:rPr lang="cs-CZ" sz="2000" b="1" dirty="0" err="1"/>
              <a:t>Happiness</a:t>
            </a:r>
            <a:r>
              <a:rPr lang="cs-CZ" sz="2000" b="1" dirty="0"/>
              <a:t>: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Historical</a:t>
            </a:r>
            <a:r>
              <a:rPr lang="cs-CZ" sz="2000" b="1" dirty="0"/>
              <a:t> Musical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>AKTÉŘI</a:t>
            </a:r>
            <a:br>
              <a:rPr lang="cs-CZ" sz="2000" b="1" dirty="0" smtClean="0"/>
            </a:br>
            <a:endParaRPr lang="en-GB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988840"/>
            <a:ext cx="7128676" cy="4259567"/>
          </a:xfrm>
        </p:spPr>
        <p:txBody>
          <a:bodyPr>
            <a:normAutofit/>
          </a:bodyPr>
          <a:lstStyle/>
          <a:p>
            <a:r>
              <a:rPr lang="cs-CZ" dirty="0" smtClean="0"/>
              <a:t>Ministerstvo propagandy (ne/zákaz filmu)</a:t>
            </a:r>
          </a:p>
          <a:p>
            <a:r>
              <a:rPr lang="cs-CZ" dirty="0" smtClean="0"/>
              <a:t>Producent – </a:t>
            </a:r>
            <a:r>
              <a:rPr lang="cs-CZ" dirty="0" err="1" smtClean="0"/>
              <a:t>Tobis</a:t>
            </a:r>
            <a:endParaRPr lang="cs-CZ" dirty="0" smtClean="0"/>
          </a:p>
          <a:p>
            <a:r>
              <a:rPr lang="cs-CZ" dirty="0" smtClean="0"/>
              <a:t>Režisér – Hans </a:t>
            </a:r>
            <a:r>
              <a:rPr lang="cs-CZ" dirty="0" err="1" smtClean="0"/>
              <a:t>Steinhoff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6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052925"/>
            <a:ext cx="7200800" cy="4195481"/>
          </a:xfrm>
        </p:spPr>
        <p:txBody>
          <a:bodyPr/>
          <a:lstStyle/>
          <a:p>
            <a:r>
              <a:rPr lang="cs-CZ" dirty="0" smtClean="0"/>
              <a:t>Minulost reprezentována jako paralela k současnosti </a:t>
            </a:r>
          </a:p>
          <a:p>
            <a:r>
              <a:rPr lang="cs-CZ" dirty="0" smtClean="0"/>
              <a:t>Způsob reprezentace tříd a třídních rozdílů </a:t>
            </a:r>
          </a:p>
          <a:p>
            <a:r>
              <a:rPr lang="cs-CZ" dirty="0" smtClean="0"/>
              <a:t>Konvence reprezentace dělnické třídy </a:t>
            </a:r>
          </a:p>
          <a:p>
            <a:r>
              <a:rPr lang="cs-CZ" dirty="0" smtClean="0"/>
              <a:t>Konvence vizuální reprezentace – obrazy revoluce (třídní boj)</a:t>
            </a:r>
          </a:p>
          <a:p>
            <a:endParaRPr lang="cs-CZ" dirty="0"/>
          </a:p>
          <a:p>
            <a:r>
              <a:rPr lang="cs-CZ" dirty="0" smtClean="0"/>
              <a:t>Robert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Bertram</a:t>
            </a:r>
            <a:r>
              <a:rPr lang="cs-CZ" dirty="0" smtClean="0"/>
              <a:t>: historická opozice Němci vs. Židé </a:t>
            </a:r>
          </a:p>
          <a:p>
            <a:r>
              <a:rPr lang="cs-CZ" dirty="0" err="1" smtClean="0"/>
              <a:t>RaB</a:t>
            </a:r>
            <a:r>
              <a:rPr lang="cs-CZ" dirty="0" smtClean="0"/>
              <a:t> vs. </a:t>
            </a:r>
            <a:r>
              <a:rPr lang="cs-CZ" dirty="0" err="1" smtClean="0"/>
              <a:t>Volksgemeinschaft</a:t>
            </a:r>
            <a:r>
              <a:rPr lang="cs-CZ" dirty="0" smtClean="0"/>
              <a:t> </a:t>
            </a:r>
          </a:p>
          <a:p>
            <a:endParaRPr lang="cs-CZ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856522" cy="888050"/>
          </a:xfrm>
        </p:spPr>
        <p:txBody>
          <a:bodyPr/>
          <a:lstStyle/>
          <a:p>
            <a:r>
              <a:rPr lang="cs-CZ" sz="2000" b="1" dirty="0"/>
              <a:t>Mary-Elizabeth </a:t>
            </a:r>
            <a:r>
              <a:rPr lang="cs-CZ" sz="2000" b="1" dirty="0" err="1"/>
              <a:t>O´Brien</a:t>
            </a:r>
            <a:r>
              <a:rPr lang="cs-CZ" sz="2000" b="1" dirty="0"/>
              <a:t>: </a:t>
            </a:r>
            <a:r>
              <a:rPr lang="cs-CZ" sz="2000" b="1" dirty="0" err="1"/>
              <a:t>History</a:t>
            </a:r>
            <a:r>
              <a:rPr lang="cs-CZ" sz="2000" b="1" dirty="0"/>
              <a:t>, Utopia, and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Social</a:t>
            </a:r>
            <a:r>
              <a:rPr lang="cs-CZ" sz="2000" b="1" dirty="0"/>
              <a:t> </a:t>
            </a:r>
            <a:r>
              <a:rPr lang="cs-CZ" sz="2000" b="1" dirty="0" err="1"/>
              <a:t>Construction</a:t>
            </a:r>
            <a:r>
              <a:rPr lang="cs-CZ" sz="2000" b="1" dirty="0"/>
              <a:t> </a:t>
            </a:r>
            <a:r>
              <a:rPr lang="cs-CZ" sz="2000" b="1" dirty="0" err="1"/>
              <a:t>of</a:t>
            </a:r>
            <a:r>
              <a:rPr lang="cs-CZ" sz="2000" b="1" dirty="0"/>
              <a:t> </a:t>
            </a:r>
            <a:r>
              <a:rPr lang="cs-CZ" sz="2000" b="1" dirty="0" err="1"/>
              <a:t>Happiness</a:t>
            </a:r>
            <a:r>
              <a:rPr lang="cs-CZ" sz="2000" b="1" dirty="0"/>
              <a:t>: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Historical</a:t>
            </a:r>
            <a:r>
              <a:rPr lang="cs-CZ" sz="2000" b="1" dirty="0"/>
              <a:t> Musical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>REPREZENTACE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18715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Sociální konstrukce štěstí</a:t>
            </a:r>
          </a:p>
          <a:p>
            <a:r>
              <a:rPr lang="cs-CZ" dirty="0" smtClean="0"/>
              <a:t>Populární kultura jako nástroj </a:t>
            </a:r>
            <a:r>
              <a:rPr lang="cs-CZ" dirty="0" err="1" smtClean="0"/>
              <a:t>manupilace</a:t>
            </a:r>
            <a:r>
              <a:rPr lang="cs-CZ" dirty="0" smtClean="0"/>
              <a:t> mas a politizace? (předpoklad nacistické kulturní politiky)</a:t>
            </a:r>
          </a:p>
          <a:p>
            <a:r>
              <a:rPr lang="cs-CZ" dirty="0" smtClean="0"/>
              <a:t> film jako prostředek pro přijetí totalitarismu? (hypotéza)</a:t>
            </a:r>
          </a:p>
          <a:p>
            <a:r>
              <a:rPr lang="cs-CZ" dirty="0" smtClean="0"/>
              <a:t>Film jako prostředek navykání na </a:t>
            </a:r>
            <a:r>
              <a:rPr lang="cs-CZ" dirty="0" err="1" smtClean="0"/>
              <a:t>mimofilmovou</a:t>
            </a:r>
            <a:r>
              <a:rPr lang="cs-CZ" dirty="0" smtClean="0"/>
              <a:t> realitu? </a:t>
            </a:r>
          </a:p>
          <a:p>
            <a:r>
              <a:rPr lang="cs-CZ" dirty="0" smtClean="0"/>
              <a:t>Ne otázka historické recepce, ale otázka diskurzivních praktik; koncept emocionální revoluce, politika patosu, model symbiózy vůdce a lidu a role </a:t>
            </a:r>
            <a:r>
              <a:rPr lang="cs-CZ" dirty="0" err="1" smtClean="0"/>
              <a:t>spektáklu</a:t>
            </a:r>
            <a:r>
              <a:rPr lang="cs-CZ" dirty="0" smtClean="0"/>
              <a:t> </a:t>
            </a:r>
          </a:p>
          <a:p>
            <a:endParaRPr lang="en-GB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/>
              <a:t>Mary-Elizabeth </a:t>
            </a:r>
            <a:r>
              <a:rPr lang="cs-CZ" sz="2000" b="1" dirty="0" err="1"/>
              <a:t>O´Brien</a:t>
            </a:r>
            <a:r>
              <a:rPr lang="cs-CZ" sz="2000" b="1" dirty="0"/>
              <a:t>: </a:t>
            </a:r>
            <a:r>
              <a:rPr lang="cs-CZ" sz="2000" b="1" dirty="0" err="1"/>
              <a:t>History</a:t>
            </a:r>
            <a:r>
              <a:rPr lang="cs-CZ" sz="2000" b="1" dirty="0"/>
              <a:t>, Utopia, and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Social</a:t>
            </a:r>
            <a:r>
              <a:rPr lang="cs-CZ" sz="2000" b="1" dirty="0"/>
              <a:t> </a:t>
            </a:r>
            <a:r>
              <a:rPr lang="cs-CZ" sz="2000" b="1" dirty="0" err="1"/>
              <a:t>Construction</a:t>
            </a:r>
            <a:r>
              <a:rPr lang="cs-CZ" sz="2000" b="1" dirty="0"/>
              <a:t> </a:t>
            </a:r>
            <a:r>
              <a:rPr lang="cs-CZ" sz="2000" b="1" dirty="0" err="1"/>
              <a:t>of</a:t>
            </a:r>
            <a:r>
              <a:rPr lang="cs-CZ" sz="2000" b="1" dirty="0"/>
              <a:t> </a:t>
            </a:r>
            <a:r>
              <a:rPr lang="cs-CZ" sz="2000" b="1" dirty="0" err="1"/>
              <a:t>Happiness</a:t>
            </a:r>
            <a:r>
              <a:rPr lang="cs-CZ" sz="2000" b="1" dirty="0"/>
              <a:t>: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Historical</a:t>
            </a:r>
            <a:r>
              <a:rPr lang="cs-CZ" sz="2000" b="1" dirty="0"/>
              <a:t> Musical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>VÝZNAMY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79205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/>
              <a:t>Mary-Elizabeth </a:t>
            </a:r>
            <a:r>
              <a:rPr lang="cs-CZ" sz="2000" b="1" dirty="0" err="1"/>
              <a:t>O´Brien</a:t>
            </a:r>
            <a:r>
              <a:rPr lang="cs-CZ" sz="2000" b="1" dirty="0"/>
              <a:t>: </a:t>
            </a:r>
            <a:r>
              <a:rPr lang="cs-CZ" sz="2000" b="1" dirty="0" err="1"/>
              <a:t>History</a:t>
            </a:r>
            <a:r>
              <a:rPr lang="cs-CZ" sz="2000" b="1" dirty="0"/>
              <a:t>, Utopia, and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Social</a:t>
            </a:r>
            <a:r>
              <a:rPr lang="cs-CZ" sz="2000" b="1" dirty="0"/>
              <a:t> </a:t>
            </a:r>
            <a:r>
              <a:rPr lang="cs-CZ" sz="2000" b="1" dirty="0" err="1"/>
              <a:t>Construction</a:t>
            </a:r>
            <a:r>
              <a:rPr lang="cs-CZ" sz="2000" b="1" dirty="0"/>
              <a:t> </a:t>
            </a:r>
            <a:r>
              <a:rPr lang="cs-CZ" sz="2000" b="1" dirty="0" err="1"/>
              <a:t>of</a:t>
            </a:r>
            <a:r>
              <a:rPr lang="cs-CZ" sz="2000" b="1" dirty="0"/>
              <a:t> </a:t>
            </a:r>
            <a:r>
              <a:rPr lang="cs-CZ" sz="2000" b="1" dirty="0" err="1"/>
              <a:t>Happiness</a:t>
            </a:r>
            <a:r>
              <a:rPr lang="cs-CZ" sz="2000" b="1" dirty="0"/>
              <a:t>: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Historical</a:t>
            </a:r>
            <a:r>
              <a:rPr lang="cs-CZ" sz="2000" b="1" dirty="0"/>
              <a:t> Musical</a:t>
            </a:r>
            <a:br>
              <a:rPr lang="cs-CZ" sz="2000" b="1" dirty="0"/>
            </a:br>
            <a:r>
              <a:rPr lang="cs-CZ" sz="2000" b="1" dirty="0" smtClean="0"/>
              <a:t>ZDROJE PRO KONSTRUKCI VYZNAMU PUBLIKEM (A HISTORIKEM)</a:t>
            </a:r>
            <a:endParaRPr lang="en-GB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Propagace </a:t>
            </a:r>
          </a:p>
          <a:p>
            <a:r>
              <a:rPr lang="cs-CZ" dirty="0" smtClean="0"/>
              <a:t>Režisér; hvězdy (Gustav </a:t>
            </a:r>
            <a:r>
              <a:rPr lang="cs-CZ" dirty="0" err="1" smtClean="0"/>
              <a:t>Gründgens</a:t>
            </a:r>
            <a:r>
              <a:rPr lang="cs-CZ" dirty="0" smtClean="0"/>
              <a:t>) - očekávání publika</a:t>
            </a:r>
          </a:p>
          <a:p>
            <a:r>
              <a:rPr lang="cs-CZ" dirty="0" smtClean="0"/>
              <a:t>Tradice, konvence – filmy o vůdcovských postavách – Führer </a:t>
            </a:r>
          </a:p>
          <a:p>
            <a:r>
              <a:rPr lang="cs-CZ" dirty="0" smtClean="0"/>
              <a:t>Texty (Fritz </a:t>
            </a:r>
            <a:r>
              <a:rPr lang="cs-CZ" dirty="0" err="1" smtClean="0"/>
              <a:t>Hippler</a:t>
            </a:r>
            <a:r>
              <a:rPr lang="cs-CZ" dirty="0" smtClean="0"/>
              <a:t> o historickém filmu)</a:t>
            </a:r>
          </a:p>
          <a:p>
            <a:r>
              <a:rPr lang="cs-CZ" dirty="0" smtClean="0"/>
              <a:t>Goebbels – deníky</a:t>
            </a:r>
          </a:p>
          <a:p>
            <a:r>
              <a:rPr lang="cs-CZ" dirty="0" smtClean="0"/>
              <a:t>Dobové texty (Karl Mannheim, zachovat status quo)</a:t>
            </a:r>
          </a:p>
          <a:p>
            <a:r>
              <a:rPr lang="cs-CZ" dirty="0" smtClean="0"/>
              <a:t>Ideologie národního socialismu </a:t>
            </a:r>
          </a:p>
          <a:p>
            <a:r>
              <a:rPr lang="cs-CZ" dirty="0" smtClean="0"/>
              <a:t>Nacistické zákonodárství; politický kontext; ideologie;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2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 smtClean="0"/>
              <a:t>Richard </a:t>
            </a:r>
            <a:r>
              <a:rPr lang="cs-CZ" sz="1800" dirty="0" err="1" smtClean="0"/>
              <a:t>Maltby</a:t>
            </a:r>
            <a:r>
              <a:rPr lang="cs-CZ" sz="1800" dirty="0" smtClean="0"/>
              <a:t>: New </a:t>
            </a:r>
            <a:r>
              <a:rPr lang="cs-CZ" sz="1800" dirty="0" err="1" smtClean="0"/>
              <a:t>Cinema</a:t>
            </a:r>
            <a:r>
              <a:rPr lang="cs-CZ" sz="1800" dirty="0" smtClean="0"/>
              <a:t> </a:t>
            </a:r>
            <a:r>
              <a:rPr lang="cs-CZ" sz="1800" dirty="0" err="1" smtClean="0"/>
              <a:t>Histories</a:t>
            </a:r>
            <a:r>
              <a:rPr lang="cs-CZ" sz="1800" dirty="0" smtClean="0"/>
              <a:t>. In: </a:t>
            </a:r>
            <a:r>
              <a:rPr lang="en-GB" sz="1800" dirty="0"/>
              <a:t>Richard </a:t>
            </a:r>
            <a:r>
              <a:rPr lang="en-GB" sz="1800" dirty="0" err="1"/>
              <a:t>Maltby</a:t>
            </a:r>
            <a:r>
              <a:rPr lang="en-GB" sz="1800" dirty="0"/>
              <a:t>, Daniel </a:t>
            </a:r>
            <a:r>
              <a:rPr lang="en-GB" sz="1800" dirty="0" err="1"/>
              <a:t>Biltereyst</a:t>
            </a:r>
            <a:r>
              <a:rPr lang="en-GB" sz="1800" dirty="0"/>
              <a:t> a Philippe </a:t>
            </a:r>
            <a:r>
              <a:rPr lang="en-GB" sz="1800" dirty="0" err="1"/>
              <a:t>Meers</a:t>
            </a:r>
            <a:r>
              <a:rPr lang="en-GB" sz="1800" dirty="0"/>
              <a:t> (eds.). </a:t>
            </a:r>
            <a:r>
              <a:rPr lang="en-GB" sz="1800" i="1" dirty="0"/>
              <a:t>Explorations in New Cinema History. Approaches and Case Studies</a:t>
            </a:r>
            <a:r>
              <a:rPr lang="en-GB" sz="1800" dirty="0"/>
              <a:t>. Malden – Oxford: Wiley-Blackwell, 2011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S. 8-9; 31-34</a:t>
            </a:r>
            <a:endParaRPr lang="cs-CZ" dirty="0"/>
          </a:p>
          <a:p>
            <a:r>
              <a:rPr lang="en-GB" dirty="0"/>
              <a:t>https://</a:t>
            </a:r>
            <a:r>
              <a:rPr lang="en-GB" dirty="0" smtClean="0"/>
              <a:t>fav.phil.muni.cz/studium/magisterske-navazujici-studium/statni-zaverecna-zkouska-magisterska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45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248090"/>
          </a:xfrm>
        </p:spPr>
        <p:txBody>
          <a:bodyPr/>
          <a:lstStyle/>
          <a:p>
            <a:r>
              <a:rPr lang="cs-CZ" sz="2000" b="1" dirty="0"/>
              <a:t>David Frey: Která cesta vede ke křesťanskému nacionalismu? Iluminace 30, č. 4, 2018, s. </a:t>
            </a:r>
            <a:r>
              <a:rPr lang="cs-CZ" sz="2000" b="1" dirty="0" smtClean="0"/>
              <a:t>61-87</a:t>
            </a:r>
            <a:br>
              <a:rPr lang="cs-CZ" sz="2000" b="1" dirty="0" smtClean="0"/>
            </a:br>
            <a:r>
              <a:rPr lang="cs-CZ" sz="2000" b="1" dirty="0" smtClean="0"/>
              <a:t>AKTÉŘI</a:t>
            </a:r>
            <a:br>
              <a:rPr lang="cs-CZ" sz="2000" b="1" dirty="0" smtClean="0"/>
            </a:br>
            <a:endParaRPr lang="en-GB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700" y="1988839"/>
            <a:ext cx="7128676" cy="4259567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Nacisté</a:t>
            </a:r>
          </a:p>
          <a:p>
            <a:r>
              <a:rPr lang="cs-CZ" dirty="0" smtClean="0"/>
              <a:t>Maďarská krajní pravice</a:t>
            </a:r>
          </a:p>
          <a:p>
            <a:r>
              <a:rPr lang="cs-CZ" dirty="0" smtClean="0"/>
              <a:t>Židé</a:t>
            </a:r>
          </a:p>
          <a:p>
            <a:r>
              <a:rPr lang="cs-CZ" dirty="0" smtClean="0"/>
              <a:t>Emigranti</a:t>
            </a:r>
          </a:p>
          <a:p>
            <a:r>
              <a:rPr lang="cs-CZ" dirty="0" smtClean="0"/>
              <a:t>Funkcionáři (prezident Filmové komory a herec Ferenc Kiss)</a:t>
            </a:r>
          </a:p>
          <a:p>
            <a:r>
              <a:rPr lang="cs-CZ" dirty="0" smtClean="0"/>
              <a:t>Filmová komora</a:t>
            </a:r>
          </a:p>
          <a:p>
            <a:r>
              <a:rPr lang="cs-CZ" dirty="0" smtClean="0"/>
              <a:t>„filmové elity“</a:t>
            </a:r>
          </a:p>
          <a:p>
            <a:r>
              <a:rPr lang="cs-CZ" dirty="0" smtClean="0"/>
              <a:t>„Maďarsko“, „Maďaři“ (s. 63)</a:t>
            </a:r>
          </a:p>
          <a:p>
            <a:r>
              <a:rPr lang="cs-CZ" dirty="0" smtClean="0"/>
              <a:t>Producenti (</a:t>
            </a:r>
            <a:r>
              <a:rPr lang="cs-CZ" dirty="0" err="1" smtClean="0"/>
              <a:t>Hunnia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„vlivné segmenty maďarské společnosti“ (armáda, spisovatelé)</a:t>
            </a:r>
          </a:p>
          <a:p>
            <a:r>
              <a:rPr lang="cs-CZ" dirty="0" smtClean="0"/>
              <a:t>„Maďarsko“ – export do Jugoslávie (s. 69); ministerstvo zahraničí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87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052925"/>
            <a:ext cx="7200800" cy="4195481"/>
          </a:xfrm>
        </p:spPr>
        <p:txBody>
          <a:bodyPr/>
          <a:lstStyle/>
          <a:p>
            <a:r>
              <a:rPr lang="cs-CZ" dirty="0" smtClean="0"/>
              <a:t>Kontinuita témat?  (+ kontinuita forem)</a:t>
            </a:r>
          </a:p>
          <a:p>
            <a:r>
              <a:rPr lang="cs-CZ" dirty="0" smtClean="0"/>
              <a:t>„přesvědčovací“ filmy na státní zakázku (např. o rolnících a jejich sociální mobilitě); cíl – reprezentace maďarské identity (a zároveň kontinuita stylistická a žánrová)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856522" cy="888050"/>
          </a:xfrm>
        </p:spPr>
        <p:txBody>
          <a:bodyPr/>
          <a:lstStyle/>
          <a:p>
            <a:r>
              <a:rPr lang="cs-CZ" sz="2000" b="1" dirty="0"/>
              <a:t>David Frey: Která cesta vede ke křesťanskému nacionalismu? Iluminace 30, č. 4, 2018, s. </a:t>
            </a:r>
            <a:r>
              <a:rPr lang="cs-CZ" sz="2000" b="1" dirty="0" smtClean="0"/>
              <a:t>61-87</a:t>
            </a:r>
            <a:br>
              <a:rPr lang="cs-CZ" sz="2000" b="1" dirty="0" smtClean="0"/>
            </a:br>
            <a:r>
              <a:rPr lang="cs-CZ" sz="2000" b="1" dirty="0" smtClean="0"/>
              <a:t>REPREZENTACE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76151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Křesťanští nacionalisté – prostřednictvím týdeníku Magyar Film </a:t>
            </a:r>
          </a:p>
          <a:p>
            <a:r>
              <a:rPr lang="cs-CZ" dirty="0" smtClean="0"/>
              <a:t>Interpretace německých úřadů (</a:t>
            </a:r>
            <a:r>
              <a:rPr lang="cs-CZ" i="1" dirty="0" err="1" smtClean="0"/>
              <a:t>Semmelweis</a:t>
            </a:r>
            <a:r>
              <a:rPr lang="cs-CZ" dirty="0" smtClean="0"/>
              <a:t>: neznalost historického kontextu; německé jméno)</a:t>
            </a:r>
          </a:p>
          <a:p>
            <a:r>
              <a:rPr lang="cs-CZ" dirty="0" smtClean="0"/>
              <a:t>Ministerstvo propagandy (</a:t>
            </a:r>
            <a:r>
              <a:rPr lang="cs-CZ" i="1" dirty="0" err="1" smtClean="0"/>
              <a:t>Rákócsi</a:t>
            </a:r>
            <a:r>
              <a:rPr lang="cs-CZ" dirty="0" smtClean="0"/>
              <a:t>: scénář „prosycen národním patosem, patriotismem a ochotou sebeobětování“?)</a:t>
            </a:r>
          </a:p>
          <a:p>
            <a:r>
              <a:rPr lang="cs-CZ" i="1" dirty="0" smtClean="0"/>
              <a:t>Její nejkrásnější den</a:t>
            </a:r>
            <a:r>
              <a:rPr lang="cs-CZ" dirty="0" smtClean="0"/>
              <a:t>: sociální konflikt; aristokracie vs. rolnictvo; nemožnost kontrolovat </a:t>
            </a:r>
            <a:r>
              <a:rPr lang="cs-CZ" dirty="0" smtClean="0"/>
              <a:t>významy; reprezentace kapitalismu  </a:t>
            </a:r>
            <a:endParaRPr lang="cs-CZ" dirty="0" smtClean="0"/>
          </a:p>
          <a:p>
            <a:r>
              <a:rPr lang="cs-CZ" dirty="0" smtClean="0"/>
              <a:t>Analýza kulturního objektu: v kontextu produkce a politiky; vyhnout se </a:t>
            </a:r>
            <a:r>
              <a:rPr lang="cs-CZ" dirty="0" err="1" smtClean="0"/>
              <a:t>esencializaci</a:t>
            </a:r>
            <a:r>
              <a:rPr lang="cs-CZ" dirty="0" smtClean="0"/>
              <a:t> konceptů národa</a:t>
            </a:r>
          </a:p>
          <a:p>
            <a:endParaRPr lang="cs-CZ" dirty="0" smtClean="0"/>
          </a:p>
          <a:p>
            <a:endParaRPr lang="en-GB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/>
              <a:t>David Frey: Která cesta vede ke křesťanskému nacionalismu? Iluminace 30, č. 4, 2018, s. </a:t>
            </a:r>
            <a:r>
              <a:rPr lang="cs-CZ" sz="2000" b="1" dirty="0" smtClean="0"/>
              <a:t>61-87</a:t>
            </a:r>
            <a:br>
              <a:rPr lang="cs-CZ" sz="2000" b="1" dirty="0" smtClean="0"/>
            </a:br>
            <a:r>
              <a:rPr lang="cs-CZ" sz="2000" b="1" dirty="0" smtClean="0"/>
              <a:t>VÝZNAMY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6725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/>
              <a:t>David Frey: Která cesta vede ke křesťanskému nacionalismu? Iluminace 30, č. 4, 2018, s. </a:t>
            </a:r>
            <a:r>
              <a:rPr lang="cs-CZ" sz="2000" b="1" dirty="0" smtClean="0"/>
              <a:t>61-87</a:t>
            </a: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000" b="1" dirty="0" smtClean="0"/>
              <a:t>ZDROJE PRO KONSTRUKCI VYZNAMU PUBLIKEM (A HISTORIKEM)</a:t>
            </a:r>
            <a:endParaRPr lang="en-GB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Dobové (potenciálně účelové) interpretace (Kiss o maďarském filmu a jeho publiku)</a:t>
            </a:r>
          </a:p>
          <a:p>
            <a:r>
              <a:rPr lang="cs-CZ" dirty="0" smtClean="0"/>
              <a:t>Rekonstruované motivace aktérů</a:t>
            </a:r>
          </a:p>
          <a:p>
            <a:r>
              <a:rPr lang="cs-CZ" dirty="0" smtClean="0"/>
              <a:t>Odmítnuté alternativy</a:t>
            </a:r>
          </a:p>
          <a:p>
            <a:r>
              <a:rPr lang="cs-CZ" dirty="0" smtClean="0"/>
              <a:t>Nezdary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4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248090"/>
          </a:xfrm>
        </p:spPr>
        <p:txBody>
          <a:bodyPr/>
          <a:lstStyle/>
          <a:p>
            <a:r>
              <a:rPr lang="cs-CZ" sz="2000" b="1" dirty="0" err="1"/>
              <a:t>Chad</a:t>
            </a:r>
            <a:r>
              <a:rPr lang="cs-CZ" sz="2000" b="1" dirty="0"/>
              <a:t> </a:t>
            </a:r>
            <a:r>
              <a:rPr lang="cs-CZ" sz="2000" b="1" dirty="0" err="1"/>
              <a:t>Bryant</a:t>
            </a:r>
            <a:r>
              <a:rPr lang="cs-CZ" sz="2000" b="1" dirty="0"/>
              <a:t>: Praha v černém. Nacistická vláda a český nacionalismus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>AKTÉŘI</a:t>
            </a:r>
            <a:br>
              <a:rPr lang="cs-CZ" sz="2000" b="1" dirty="0" smtClean="0"/>
            </a:br>
            <a:endParaRPr lang="en-GB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988840"/>
            <a:ext cx="7128676" cy="4259567"/>
          </a:xfrm>
        </p:spPr>
        <p:txBody>
          <a:bodyPr>
            <a:normAutofit/>
          </a:bodyPr>
          <a:lstStyle/>
          <a:p>
            <a:r>
              <a:rPr lang="cs-CZ" dirty="0" smtClean="0"/>
              <a:t>„němečtí studenti“</a:t>
            </a:r>
          </a:p>
          <a:p>
            <a:r>
              <a:rPr lang="cs-CZ" dirty="0" smtClean="0"/>
              <a:t>„místní Němci“</a:t>
            </a:r>
          </a:p>
          <a:p>
            <a:r>
              <a:rPr lang="cs-CZ" dirty="0" smtClean="0"/>
              <a:t>Češi</a:t>
            </a:r>
          </a:p>
          <a:p>
            <a:r>
              <a:rPr lang="cs-CZ" dirty="0" err="1"/>
              <a:t>b</a:t>
            </a:r>
            <a:r>
              <a:rPr lang="cs-CZ" dirty="0" err="1" smtClean="0"/>
              <a:t>émáci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95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Návštěva určitého filmu (a jiné typy chování) coby </a:t>
            </a:r>
            <a:r>
              <a:rPr lang="cs-CZ" i="1" dirty="0" smtClean="0"/>
              <a:t>české</a:t>
            </a:r>
            <a:r>
              <a:rPr lang="cs-CZ" dirty="0" smtClean="0"/>
              <a:t> </a:t>
            </a:r>
            <a:r>
              <a:rPr lang="cs-CZ" dirty="0" smtClean="0"/>
              <a:t>chování</a:t>
            </a:r>
          </a:p>
          <a:p>
            <a:r>
              <a:rPr lang="cs-CZ" dirty="0" smtClean="0"/>
              <a:t>Jiné loajality (náboženství; císařství; stát)</a:t>
            </a:r>
            <a:endParaRPr lang="cs-CZ" dirty="0" smtClean="0"/>
          </a:p>
          <a:p>
            <a:endParaRPr lang="en-GB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 err="1"/>
              <a:t>Chad</a:t>
            </a:r>
            <a:r>
              <a:rPr lang="cs-CZ" sz="2000" b="1" dirty="0"/>
              <a:t> </a:t>
            </a:r>
            <a:r>
              <a:rPr lang="cs-CZ" sz="2000" b="1" dirty="0" err="1"/>
              <a:t>Bryant</a:t>
            </a:r>
            <a:r>
              <a:rPr lang="cs-CZ" sz="2000" b="1" dirty="0"/>
              <a:t>: Praha v černém. Nacistická vláda a český nacionalismus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>VÝZNAMY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0672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Perspektivy textů: </a:t>
            </a:r>
          </a:p>
          <a:p>
            <a:r>
              <a:rPr lang="cs-CZ" dirty="0" smtClean="0"/>
              <a:t>Ikonografie, vizuální tradice, stylistické postupy a konvence </a:t>
            </a:r>
          </a:p>
          <a:p>
            <a:r>
              <a:rPr lang="cs-CZ" dirty="0" smtClean="0"/>
              <a:t>Reprezentace kapitalismu (přenos: rodina; Židé)</a:t>
            </a:r>
          </a:p>
          <a:p>
            <a:r>
              <a:rPr lang="cs-CZ" dirty="0" smtClean="0"/>
              <a:t>Adresáti (třídy; národní společenství)</a:t>
            </a:r>
          </a:p>
          <a:p>
            <a:r>
              <a:rPr lang="cs-CZ" dirty="0" smtClean="0"/>
              <a:t>Společenský konflikt x transformace do sdílených emocí </a:t>
            </a:r>
          </a:p>
          <a:p>
            <a:r>
              <a:rPr lang="cs-CZ" dirty="0" smtClean="0"/>
              <a:t>Historický kontext a různé možnosti interpretace; reference k vnějšímu světu; historičtí aktéři a jejich perspektivy a zájmy </a:t>
            </a:r>
          </a:p>
          <a:p>
            <a:r>
              <a:rPr lang="cs-CZ" dirty="0" smtClean="0"/>
              <a:t>Cíle: sociální konsensus, národní konsensus, politické přesvědčování, zisk, </a:t>
            </a:r>
          </a:p>
          <a:p>
            <a:pPr marL="0" indent="0">
              <a:buNone/>
            </a:pPr>
            <a:r>
              <a:rPr lang="cs-CZ" dirty="0"/>
              <a:t>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5073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05CA24-D420-4B1E-B934-92CC873EC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32656"/>
            <a:ext cx="7055380" cy="1400530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>Kulturní historie: klasická x marxistická x nová (antropologická)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21A05A-CD65-4607-9D08-11CA1B343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1484784"/>
            <a:ext cx="7272692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Od </a:t>
            </a:r>
            <a:r>
              <a:rPr lang="cs-CZ" dirty="0"/>
              <a:t>konce 70. let kulturní dějiny proměňují historiografii; namísto tradičního důrazu na politické dějiny, popř. hospodářské dějiny nebo dějiny idejí; škála témat: dějiny knih a čtení, sběratelství, jídla, darů, sexuality, cestování, nebo třeba pachů</a:t>
            </a:r>
            <a:r>
              <a:rPr lang="cs-CZ" dirty="0" smtClean="0"/>
              <a:t>.</a:t>
            </a:r>
          </a:p>
          <a:p>
            <a:r>
              <a:rPr lang="cs-CZ" b="1" dirty="0"/>
              <a:t>Nová (antropologická) kulturní historie</a:t>
            </a:r>
            <a:r>
              <a:rPr lang="cs-CZ" dirty="0"/>
              <a:t>:</a:t>
            </a:r>
            <a:endParaRPr lang="en-GB" dirty="0"/>
          </a:p>
          <a:p>
            <a:r>
              <a:rPr lang="cs-CZ" u="sng" dirty="0"/>
              <a:t>minulost jako cizí </a:t>
            </a:r>
            <a:r>
              <a:rPr lang="cs-CZ" u="sng" dirty="0" smtClean="0"/>
              <a:t>země</a:t>
            </a:r>
            <a:r>
              <a:rPr lang="cs-CZ" dirty="0" smtClean="0"/>
              <a:t>; </a:t>
            </a:r>
            <a:r>
              <a:rPr lang="cs-CZ" dirty="0"/>
              <a:t>úkol – interpretace jazyka „jejich“ kultury</a:t>
            </a:r>
            <a:endParaRPr lang="en-GB" dirty="0"/>
          </a:p>
          <a:p>
            <a:r>
              <a:rPr lang="cs-CZ" b="1" dirty="0"/>
              <a:t>- kultura je „symbolická dimenze sociálního jednání“ (</a:t>
            </a:r>
            <a:r>
              <a:rPr lang="cs-CZ" b="1" dirty="0" err="1"/>
              <a:t>Clifford</a:t>
            </a:r>
            <a:r>
              <a:rPr lang="cs-CZ" b="1" dirty="0"/>
              <a:t> </a:t>
            </a:r>
            <a:r>
              <a:rPr lang="cs-CZ" b="1" dirty="0" err="1"/>
              <a:t>Geertz</a:t>
            </a:r>
            <a:r>
              <a:rPr lang="cs-CZ" dirty="0"/>
              <a:t>) – zahrnuje i materiální kulturu, ústně předávanou kulturu, rituály, způsoby myšlení obyčejných lidí.</a:t>
            </a:r>
            <a:endParaRPr lang="en-GB" dirty="0"/>
          </a:p>
          <a:p>
            <a:r>
              <a:rPr lang="cs-CZ" dirty="0" smtClean="0"/>
              <a:t>Dějiny </a:t>
            </a:r>
            <a:r>
              <a:rPr lang="cs-CZ" dirty="0"/>
              <a:t>kulturních dějin: </a:t>
            </a:r>
            <a:r>
              <a:rPr lang="cs-CZ" dirty="0" smtClean="0"/>
              <a:t>Od </a:t>
            </a:r>
            <a:r>
              <a:rPr lang="cs-CZ" dirty="0"/>
              <a:t>klasické kulturní historie k marxistické a antropologické kulturní historii. </a:t>
            </a:r>
            <a:endParaRPr lang="cs-CZ" dirty="0" smtClean="0"/>
          </a:p>
          <a:p>
            <a:r>
              <a:rPr lang="cs-CZ" sz="1400" i="1" dirty="0"/>
              <a:t>Georg G. </a:t>
            </a:r>
            <a:r>
              <a:rPr lang="cs-CZ" sz="1400" i="1" dirty="0" err="1"/>
              <a:t>Iggers</a:t>
            </a:r>
            <a:r>
              <a:rPr lang="cs-CZ" sz="1400" i="1" dirty="0"/>
              <a:t>: Dějepisectví ve 20. století. Praha: NLN 2002</a:t>
            </a:r>
            <a:endParaRPr lang="en-GB" sz="1400" i="1" dirty="0"/>
          </a:p>
          <a:p>
            <a:r>
              <a:rPr lang="cs-CZ" sz="1400" i="1" dirty="0"/>
              <a:t>Peter </a:t>
            </a:r>
            <a:r>
              <a:rPr lang="cs-CZ" sz="1400" i="1" dirty="0" err="1"/>
              <a:t>Burke</a:t>
            </a:r>
            <a:r>
              <a:rPr lang="cs-CZ" sz="1400" i="1" dirty="0"/>
              <a:t>: francouzská revoluce v dějepisectví. Praha: NLN 2004</a:t>
            </a:r>
            <a:endParaRPr lang="en-GB" sz="1400" i="1" dirty="0"/>
          </a:p>
          <a:p>
            <a:r>
              <a:rPr lang="cs-CZ" sz="1400" i="1" dirty="0"/>
              <a:t>Peter </a:t>
            </a:r>
            <a:r>
              <a:rPr lang="cs-CZ" sz="1400" i="1" dirty="0" err="1"/>
              <a:t>Burke</a:t>
            </a:r>
            <a:r>
              <a:rPr lang="cs-CZ" sz="1400" i="1" dirty="0"/>
              <a:t>: Variety kulturních dějin. Brno: CDK 2006</a:t>
            </a:r>
          </a:p>
          <a:p>
            <a:r>
              <a:rPr lang="cs-CZ" sz="1400" i="1" dirty="0"/>
              <a:t>Peter </a:t>
            </a:r>
            <a:r>
              <a:rPr lang="cs-CZ" sz="1400" i="1" dirty="0" err="1"/>
              <a:t>Burke</a:t>
            </a:r>
            <a:r>
              <a:rPr lang="cs-CZ" sz="1400" i="1" dirty="0"/>
              <a:t>: Co je kulturní historie? Praha: Dokořán 2011</a:t>
            </a:r>
          </a:p>
          <a:p>
            <a:pPr marL="0" indent="0">
              <a:buNone/>
            </a:pPr>
            <a:endParaRPr lang="en-GB" dirty="0"/>
          </a:p>
          <a:p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748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469346"/>
            <a:ext cx="3229717" cy="373087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2040" y="6309320"/>
            <a:ext cx="3815020" cy="304791"/>
          </a:xfrm>
        </p:spPr>
        <p:txBody>
          <a:bodyPr/>
          <a:lstStyle/>
          <a:p>
            <a:r>
              <a:rPr lang="cs-CZ" sz="1200" dirty="0" smtClean="0"/>
              <a:t>William </a:t>
            </a:r>
            <a:r>
              <a:rPr lang="cs-CZ" sz="1200" dirty="0" err="1" smtClean="0"/>
              <a:t>Hoghart</a:t>
            </a:r>
            <a:r>
              <a:rPr lang="cs-CZ" sz="1200" dirty="0" smtClean="0"/>
              <a:t>, </a:t>
            </a:r>
            <a:r>
              <a:rPr lang="cs-CZ" sz="1200" dirty="0" err="1" smtClean="0"/>
              <a:t>Four</a:t>
            </a:r>
            <a:r>
              <a:rPr lang="cs-CZ" sz="1200" dirty="0" smtClean="0"/>
              <a:t> </a:t>
            </a:r>
            <a:r>
              <a:rPr lang="cs-CZ" sz="1200" dirty="0" err="1" smtClean="0"/>
              <a:t>stages</a:t>
            </a:r>
            <a:r>
              <a:rPr lang="cs-CZ" sz="1200" dirty="0" smtClean="0"/>
              <a:t> </a:t>
            </a:r>
            <a:r>
              <a:rPr lang="cs-CZ" sz="1200" dirty="0" err="1" smtClean="0"/>
              <a:t>of</a:t>
            </a:r>
            <a:r>
              <a:rPr lang="cs-CZ" sz="1200" dirty="0" smtClean="0"/>
              <a:t> </a:t>
            </a:r>
            <a:r>
              <a:rPr lang="cs-CZ" sz="1200" dirty="0" err="1" smtClean="0"/>
              <a:t>Cruelty</a:t>
            </a:r>
            <a:r>
              <a:rPr lang="cs-CZ" sz="1200" dirty="0" smtClean="0"/>
              <a:t>. 1751</a:t>
            </a:r>
            <a:endParaRPr lang="en-GB" sz="1200" dirty="0"/>
          </a:p>
        </p:txBody>
      </p:sp>
      <p:sp>
        <p:nvSpPr>
          <p:cNvPr id="4" name="Nadpis 1"/>
          <p:cNvSpPr txBox="1">
            <a:spLocks noGrp="1"/>
          </p:cNvSpPr>
          <p:nvPr>
            <p:ph idx="1"/>
          </p:nvPr>
        </p:nvSpPr>
        <p:spPr>
          <a:xfrm>
            <a:off x="14171" y="620688"/>
            <a:ext cx="6711654" cy="21602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1800" b="1" dirty="0" smtClean="0"/>
              <a:t>Nicolas </a:t>
            </a:r>
            <a:r>
              <a:rPr lang="cs-CZ" sz="1800" b="1" dirty="0" err="1" smtClean="0"/>
              <a:t>Contat</a:t>
            </a:r>
            <a:r>
              <a:rPr lang="cs-CZ" sz="1800" b="1" dirty="0" smtClean="0"/>
              <a:t>, tiskařský dělník: „</a:t>
            </a:r>
            <a:r>
              <a:rPr lang="cs-CZ" sz="1800" b="1" dirty="0"/>
              <a:t>Dal jí pěknou ránu přes záda a </a:t>
            </a:r>
            <a:r>
              <a:rPr lang="cs-CZ" sz="1800" b="1" dirty="0" err="1"/>
              <a:t>Jerome</a:t>
            </a:r>
            <a:r>
              <a:rPr lang="cs-CZ" sz="1800" b="1" dirty="0"/>
              <a:t> ji dorazil. Pak nacpal zdechlinu do okapu, aby nebyli prozrazeni; byla to vražda a </a:t>
            </a:r>
            <a:r>
              <a:rPr lang="cs-CZ" sz="1800" b="1" dirty="0" smtClean="0"/>
              <a:t>ta musí </a:t>
            </a:r>
            <a:r>
              <a:rPr lang="cs-CZ" sz="1800" b="1" dirty="0"/>
              <a:t>zůstat utajena. Muži šíří po střechách </a:t>
            </a:r>
            <a:r>
              <a:rPr lang="cs-CZ" sz="1800" b="1" dirty="0" smtClean="0"/>
              <a:t>děs. Vyděšené kočky padají do nastražených pytlů. Některé zemřou na místě. Jiné jsou odsouzeny k smrti pověšením pro pobavení celé dílny.“ 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0264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Robert </a:t>
            </a:r>
            <a:r>
              <a:rPr lang="cs-CZ" dirty="0" err="1" smtClean="0"/>
              <a:t>Darnton</a:t>
            </a:r>
            <a:r>
              <a:rPr lang="cs-CZ" dirty="0" smtClean="0"/>
              <a:t> a velký masakr koček</a:t>
            </a:r>
            <a:endParaRPr lang="en-GB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755576" y="2132856"/>
            <a:ext cx="7055380" cy="3528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2000" dirty="0" smtClean="0"/>
              <a:t>Robert </a:t>
            </a:r>
            <a:r>
              <a:rPr lang="cs-CZ" sz="2000" dirty="0" err="1" smtClean="0"/>
              <a:t>Darnton</a:t>
            </a:r>
            <a:r>
              <a:rPr lang="cs-CZ" sz="2000" dirty="0" smtClean="0"/>
              <a:t>: „Přestože se nám to může zdát zvláštní, a přestože to milovníci koček mezi námi prohlásí za odporné, byl masakr koček tou nejzábavnější příhodou, jakou kdy dělníci z </a:t>
            </a:r>
            <a:r>
              <a:rPr lang="cs-CZ" sz="2000" dirty="0" err="1" smtClean="0"/>
              <a:t>rue</a:t>
            </a:r>
            <a:r>
              <a:rPr lang="cs-CZ" sz="2000" dirty="0" smtClean="0"/>
              <a:t> Saint-</a:t>
            </a:r>
            <a:r>
              <a:rPr lang="cs-CZ" sz="2000" dirty="0" err="1" smtClean="0"/>
              <a:t>Séverin</a:t>
            </a:r>
            <a:r>
              <a:rPr lang="cs-CZ" sz="2000" dirty="0" smtClean="0"/>
              <a:t> zažili. Pokud tomuto žertíku porozumíme, dokážeme odhodit něco ze svého moderního světonázoru a vstoupit do cizího, do duchovního světa prostých lidí před dvěma stoletími.“</a:t>
            </a:r>
          </a:p>
          <a:p>
            <a:endParaRPr lang="cs-CZ" sz="1800" dirty="0" smtClean="0"/>
          </a:p>
          <a:p>
            <a:r>
              <a:rPr lang="cs-CZ" sz="1600" dirty="0" smtClean="0"/>
              <a:t>13-15; 75, 226</a:t>
            </a:r>
            <a:endParaRPr lang="cs-CZ" sz="1600" dirty="0"/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96280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88050"/>
          </a:xfrm>
        </p:spPr>
        <p:txBody>
          <a:bodyPr/>
          <a:lstStyle/>
          <a:p>
            <a:r>
              <a:rPr lang="cs-CZ" dirty="0" smtClean="0"/>
              <a:t>Podmínky ukončení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8436" y="1700808"/>
            <a:ext cx="6711654" cy="4195481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Celkové </a:t>
            </a:r>
            <a:r>
              <a:rPr lang="cs-CZ" sz="2400" dirty="0"/>
              <a:t>body: 100</a:t>
            </a:r>
            <a:endParaRPr lang="en-GB" sz="2400" dirty="0"/>
          </a:p>
          <a:p>
            <a:r>
              <a:rPr lang="cs-CZ" sz="2400" dirty="0"/>
              <a:t>Minimum pro absolvování: 60 </a:t>
            </a:r>
            <a:endParaRPr lang="en-GB" sz="2400" dirty="0"/>
          </a:p>
          <a:p>
            <a:pPr lvl="0"/>
            <a:r>
              <a:rPr lang="cs-CZ" sz="2400" b="1" dirty="0"/>
              <a:t>Seminář 2: </a:t>
            </a:r>
            <a:endParaRPr lang="cs-CZ" sz="2400" b="1" dirty="0" smtClean="0"/>
          </a:p>
          <a:p>
            <a:pPr lvl="0"/>
            <a:r>
              <a:rPr lang="cs-CZ" sz="2400" dirty="0" smtClean="0"/>
              <a:t>Za </a:t>
            </a:r>
            <a:r>
              <a:rPr lang="cs-CZ" sz="2400" dirty="0"/>
              <a:t>aktivní účast v diskuzi o četbě </a:t>
            </a:r>
            <a:r>
              <a:rPr lang="cs-CZ" sz="2400" dirty="0" smtClean="0"/>
              <a:t>a shrnutí odevzdané do </a:t>
            </a:r>
            <a:r>
              <a:rPr lang="cs-CZ" sz="2400" dirty="0" err="1" smtClean="0"/>
              <a:t>odevzdávárny</a:t>
            </a:r>
            <a:r>
              <a:rPr lang="cs-CZ" sz="2400" dirty="0" smtClean="0"/>
              <a:t>, 3 normostrany (teze, využité prameny, teoretické/metodologické/koncepční vymezení, „aktéři“ a jejich role) – 15 </a:t>
            </a:r>
            <a:r>
              <a:rPr lang="cs-CZ" sz="2400" dirty="0"/>
              <a:t>bodů </a:t>
            </a:r>
            <a:endParaRPr lang="en-GB" sz="2400" dirty="0"/>
          </a:p>
          <a:p>
            <a:pPr lvl="0"/>
            <a:r>
              <a:rPr lang="cs-CZ" sz="2400" b="1" dirty="0"/>
              <a:t>Seminář 3: Za kvalitu prezentace, projektu a diskuze – 25 bodů </a:t>
            </a:r>
            <a:endParaRPr lang="en-GB" sz="2400" dirty="0"/>
          </a:p>
          <a:p>
            <a:pPr lvl="0"/>
            <a:r>
              <a:rPr lang="cs-CZ" sz="2400" b="1" dirty="0"/>
              <a:t>Úkol během zkouškového období: </a:t>
            </a:r>
            <a:endParaRPr lang="cs-CZ" sz="2400" b="1" dirty="0" smtClean="0"/>
          </a:p>
          <a:p>
            <a:pPr lvl="0"/>
            <a:r>
              <a:rPr lang="cs-CZ" sz="2400" dirty="0" smtClean="0"/>
              <a:t>celkem 60 bodů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700" y="2564904"/>
            <a:ext cx="6711654" cy="3683502"/>
          </a:xfrm>
        </p:spPr>
        <p:txBody>
          <a:bodyPr/>
          <a:lstStyle/>
          <a:p>
            <a:r>
              <a:rPr lang="cs-CZ" dirty="0"/>
              <a:t>Současný stav poznání v dané </a:t>
            </a:r>
            <a:r>
              <a:rPr lang="cs-CZ" dirty="0" smtClean="0"/>
              <a:t>oblasti, bibliografie - 25 </a:t>
            </a:r>
            <a:r>
              <a:rPr lang="cs-CZ" dirty="0"/>
              <a:t>bodů </a:t>
            </a:r>
            <a:r>
              <a:rPr lang="cs-CZ" dirty="0" smtClean="0"/>
              <a:t>(3 </a:t>
            </a:r>
            <a:r>
              <a:rPr lang="cs-CZ" dirty="0"/>
              <a:t>normostrany)</a:t>
            </a:r>
            <a:endParaRPr lang="en-GB" dirty="0"/>
          </a:p>
          <a:p>
            <a:r>
              <a:rPr lang="cs-CZ" dirty="0"/>
              <a:t>Základní charakteristika výzkumu, jeho cíle a metodologie  </a:t>
            </a:r>
            <a:r>
              <a:rPr lang="cs-CZ" dirty="0" smtClean="0"/>
              <a:t>                                                               - 30 </a:t>
            </a:r>
            <a:r>
              <a:rPr lang="cs-CZ" dirty="0"/>
              <a:t>bodů </a:t>
            </a:r>
            <a:r>
              <a:rPr lang="cs-CZ" dirty="0" smtClean="0"/>
              <a:t>(3 </a:t>
            </a:r>
            <a:r>
              <a:rPr lang="cs-CZ" dirty="0"/>
              <a:t>normostrany)</a:t>
            </a:r>
            <a:endParaRPr lang="en-GB" dirty="0"/>
          </a:p>
          <a:p>
            <a:r>
              <a:rPr lang="cs-CZ" dirty="0" smtClean="0"/>
              <a:t>Časová </a:t>
            </a:r>
            <a:r>
              <a:rPr lang="cs-CZ" dirty="0"/>
              <a:t>náročnost projektu – harmonogram řešení – 5</a:t>
            </a:r>
            <a:r>
              <a:rPr lang="cs-CZ" dirty="0" smtClean="0"/>
              <a:t> </a:t>
            </a:r>
            <a:r>
              <a:rPr lang="cs-CZ" dirty="0"/>
              <a:t>bodů (1 normostrana)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486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 2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4.1. – 12.00-13.40</a:t>
            </a:r>
            <a:endParaRPr lang="en-GB" dirty="0"/>
          </a:p>
          <a:p>
            <a:r>
              <a:rPr lang="cs-CZ" dirty="0"/>
              <a:t>Četba </a:t>
            </a:r>
            <a:r>
              <a:rPr lang="cs-CZ" dirty="0" smtClean="0"/>
              <a:t>4 </a:t>
            </a:r>
            <a:r>
              <a:rPr lang="cs-CZ" dirty="0"/>
              <a:t>textů, </a:t>
            </a:r>
            <a:r>
              <a:rPr lang="cs-CZ" b="1" u="sng" dirty="0"/>
              <a:t>rozděleno do skupin </a:t>
            </a:r>
            <a:r>
              <a:rPr lang="cs-CZ" dirty="0"/>
              <a:t>po </a:t>
            </a:r>
            <a:r>
              <a:rPr lang="cs-CZ" dirty="0" smtClean="0"/>
              <a:t>9 </a:t>
            </a:r>
            <a:r>
              <a:rPr lang="cs-CZ" dirty="0"/>
              <a:t>lidech; každá skupina má jeden text a k </a:t>
            </a:r>
            <a:r>
              <a:rPr lang="cs-CZ" dirty="0" smtClean="0"/>
              <a:t>němu výchozí otázky k diskuzi: </a:t>
            </a:r>
          </a:p>
          <a:p>
            <a:r>
              <a:rPr lang="cs-CZ" dirty="0" smtClean="0"/>
              <a:t>Výzkumná otázka </a:t>
            </a:r>
          </a:p>
          <a:p>
            <a:r>
              <a:rPr lang="cs-CZ" dirty="0" smtClean="0"/>
              <a:t>Metodologie</a:t>
            </a:r>
          </a:p>
          <a:p>
            <a:r>
              <a:rPr lang="cs-CZ" dirty="0" smtClean="0"/>
              <a:t>Teoretické a koncepční zařazení výzkumu, jeho kulturně-historická dimenze</a:t>
            </a:r>
          </a:p>
          <a:p>
            <a:r>
              <a:rPr lang="cs-CZ" dirty="0" smtClean="0"/>
              <a:t>Využité prameny</a:t>
            </a:r>
          </a:p>
          <a:p>
            <a:r>
              <a:rPr lang="cs-CZ" dirty="0" smtClean="0"/>
              <a:t>Výzkumné závěry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8656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5456</TotalTime>
  <Words>1858</Words>
  <Application>Microsoft Office PowerPoint</Application>
  <PresentationFormat>Předvádění na obrazovce (4:3)</PresentationFormat>
  <Paragraphs>257</Paragraphs>
  <Slides>36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Kulturní dějiny (kinematografie)</vt:lpstr>
      <vt:lpstr>Prezentace aplikace PowerPoint</vt:lpstr>
      <vt:lpstr>Richard Maltby: New Cinema Histories. In: Richard Maltby, Daniel Biltereyst a Philippe Meers (eds.). Explorations in New Cinema History. Approaches and Case Studies. Malden – Oxford: Wiley-Blackwell, 2011</vt:lpstr>
      <vt:lpstr>Kulturní historie: klasická x marxistická x nová (antropologická) </vt:lpstr>
      <vt:lpstr>William Hoghart, Four stages of Cruelty. 1751</vt:lpstr>
      <vt:lpstr>Robert Darnton a velký masakr koček</vt:lpstr>
      <vt:lpstr>Podmínky ukončení</vt:lpstr>
      <vt:lpstr>projekt</vt:lpstr>
      <vt:lpstr>Seminář 2</vt:lpstr>
      <vt:lpstr>texty</vt:lpstr>
      <vt:lpstr>Seminář 3</vt:lpstr>
      <vt:lpstr>Skupina 1 - 11.1. 2021 9.00-10.40</vt:lpstr>
      <vt:lpstr>Skupina 2 - 11.1. 2021 11.00-12.40 </vt:lpstr>
      <vt:lpstr>Skupina 3 - 12.1. 2021 11.00-13.40 </vt:lpstr>
      <vt:lpstr>Prameny a sekundární literatura:  </vt:lpstr>
      <vt:lpstr>Prezentace aplikace PowerPoint</vt:lpstr>
      <vt:lpstr>60. léta – marxistická KH </vt:lpstr>
      <vt:lpstr>Antropologická kulturní historie</vt:lpstr>
      <vt:lpstr>Historický aktér </vt:lpstr>
      <vt:lpstr>Odevzdávárna – prezentace – 10.1. </vt:lpstr>
      <vt:lpstr>Richard Maltby: I´m a Fugitive from a Chain Gang and the Politics of 1932 AKTÉŘI </vt:lpstr>
      <vt:lpstr>Richard Maltby: I´m a Fugitive from a Chain Gang and the Politics of 1932 REPREZENTACE</vt:lpstr>
      <vt:lpstr>Prezentace aplikace PowerPoint</vt:lpstr>
      <vt:lpstr>Richard Maltby: I´m a Fugitive from a Chain Gang and the Politics of 1932 VÝZNAMY</vt:lpstr>
      <vt:lpstr>Richard Maltby: I´m a Fugitive from a Chain Gang and the Politics of 1932 ZDROJE PRO KONSTRUKCI VYZNAMU PUBLIKEM (A HISTORIKEM)</vt:lpstr>
      <vt:lpstr>Mary-Elizabeth O´Brien: History, Utopia, and the Social Construction of Happiness: The Historical Musical AKTÉŘI </vt:lpstr>
      <vt:lpstr>Mary-Elizabeth O´Brien: History, Utopia, and the Social Construction of Happiness: The Historical Musical REPREZENTACE</vt:lpstr>
      <vt:lpstr>Mary-Elizabeth O´Brien: History, Utopia, and the Social Construction of Happiness: The Historical Musical VÝZNAMY</vt:lpstr>
      <vt:lpstr>Mary-Elizabeth O´Brien: History, Utopia, and the Social Construction of Happiness: The Historical Musical ZDROJE PRO KONSTRUKCI VYZNAMU PUBLIKEM (A HISTORIKEM)</vt:lpstr>
      <vt:lpstr>David Frey: Která cesta vede ke křesťanskému nacionalismu? Iluminace 30, č. 4, 2018, s. 61-87 AKTÉŘI </vt:lpstr>
      <vt:lpstr>David Frey: Která cesta vede ke křesťanskému nacionalismu? Iluminace 30, č. 4, 2018, s. 61-87 REPREZENTACE</vt:lpstr>
      <vt:lpstr>David Frey: Která cesta vede ke křesťanskému nacionalismu? Iluminace 30, č. 4, 2018, s. 61-87 VÝZNAMY</vt:lpstr>
      <vt:lpstr>David Frey: Která cesta vede ke křesťanskému nacionalismu? Iluminace 30, č. 4, 2018, s. 61-87 ZDROJE PRO KONSTRUKCI VYZNAMU PUBLIKEM (A HISTORIKEM)</vt:lpstr>
      <vt:lpstr>Chad Bryant: Praha v černém. Nacistická vláda a český nacionalismus AKTÉŘI </vt:lpstr>
      <vt:lpstr>Chad Bryant: Praha v černém. Nacistická vláda a český nacionalismus VÝZNAMY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Clara</dc:creator>
  <cp:lastModifiedBy>Pavel Skopal</cp:lastModifiedBy>
  <cp:revision>210</cp:revision>
  <dcterms:created xsi:type="dcterms:W3CDTF">2019-06-13T17:07:36Z</dcterms:created>
  <dcterms:modified xsi:type="dcterms:W3CDTF">2021-01-04T19:14:32Z</dcterms:modified>
</cp:coreProperties>
</file>