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FFC7"/>
    <a:srgbClr val="ACE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27"/>
  </p:normalViewPr>
  <p:slideViewPr>
    <p:cSldViewPr snapToGrid="0" snapToObjects="1">
      <p:cViewPr varScale="1">
        <p:scale>
          <a:sx n="116" d="100"/>
          <a:sy n="116" d="100"/>
        </p:scale>
        <p:origin x="4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918311-B924-C142-8DD7-6AFDF5F45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C3E3C16-DDCB-1941-B5DA-700A89F70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9CE0E6-22B0-914E-A96D-4FFC16F6E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03.11.20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9C9B40-DF12-D24F-BCD9-6929D2FE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786D60-93B0-3442-BA14-C26EBA63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75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2770FA-14C4-1146-9D67-6A4673692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5786DF2-5740-E64B-86B4-CC12A3788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0A0C86-766C-8048-8D14-1E568087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03.11.20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5AF303-9B52-5347-8064-254915F3A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5E77F8-8124-654A-B6DA-8AE3E0535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73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1436DC3-DE23-CE48-B33D-56327D4889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A3D3AB7-E085-A646-942D-3492854B8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FD7C07-794C-B240-A102-AAD86332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03.11.20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AF0227-EAA8-9146-B06D-1CFF010D3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AE6952-2506-884A-9A37-7DA056FDA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01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464F5-775C-B640-9321-26EE0A9A3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7AF21E-2FB1-7841-870E-72DBB82CE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433AC4-F277-3B47-BE6E-DA338530B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03.11.20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E2D5CD-9FA0-D94C-A0B8-BFD7EE92A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CF0418-8B73-6349-93DF-12F8142D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46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390A91-5777-2948-8230-50A888D83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71E764-904B-AA4E-A65B-2970911EE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819D91-EEA5-9341-9526-B561E4FFF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03.11.20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EFB274-4E1E-B343-9EBD-DC6ACD5A4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06C165-B052-9843-BD94-8EAFBD4D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8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C3F52-D3BF-5A4B-B4DD-37B9A5CB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E2FBA2-95BE-2A43-9D0E-96F4E3C2F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EB3D505-E5E5-8F49-A774-8207957E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B8954B6-202C-C64F-A7B1-FDBD50B9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03.11.20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5F2F79-E158-7541-904D-1BE03DBE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E5FF3E-EFB8-824D-BE6C-519CDDB22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01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3B54DA-7EFC-594C-B6BB-0A48BDB5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43E3992-4C30-B84A-AF72-D9EDA10F5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DC3200E-5595-2E4B-8A90-FD4D2E4E8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9D2FB1F-6493-E74A-9B75-303FD7259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CE9A33A-D635-444C-87B0-8ACB7F6E85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9C714E4-BDB7-6143-AD46-44C105EE1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03.11.20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A3B02D7-10C0-B340-ADAA-99FBFEA42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1A96483-8B29-8E4B-BFE5-1A88D5FB0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379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FB7942-AAF7-C74E-A8E4-239FA646E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9E36EDC-3A82-0B42-9242-7C63693AA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03.11.20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365EDA6-15DB-F24A-9F08-AB3FD2532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4E05C1F-1472-5A4D-9E7C-1CE79349F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222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C006FB0-D682-4C44-B1B9-650B12BBB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03.11.20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6642AC5-4521-9E4B-99E4-F6CDB556B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B0E90B-DAC6-484E-B5E1-188E86A30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78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63A51B-8906-2E4A-973C-6D5E9F6A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14E25A-6121-B54A-AA63-E5858EEFC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C631F55-B58D-DE43-9DCE-D7A603041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8D5EA0-3DEB-9540-9535-7E2E26BB8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03.11.20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8F7324-B8DB-274B-B6F3-2AE1C298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523C76-6E9B-084B-8387-CDE15E3BA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48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EE3929-A112-7F46-99A1-2A9831E62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E430BDA-A520-3747-AB9A-3062F7E2E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C0A26E-9EC5-C54A-A55E-384854B6E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BF70AD6-306F-2B47-92B2-FE8841F8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03.11.20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F0E80F0-3631-2240-B497-9B4EF052D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7F8624-98F3-EC4D-94CD-1541A122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53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8BD2702-7866-C74C-B6BD-2C262EBB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AAACA1-2D20-0C4E-9B3B-73D1D653D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A7B3FD-D958-F54F-8560-072F3D40C9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886B6-417A-9F44-97A8-6A97445CB201}" type="datetimeFigureOut">
              <a:rPr lang="cs-CZ" smtClean="0"/>
              <a:t>03.11.20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C84167-6839-414C-84AC-CD9B215FB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4F1B78-1A86-D34B-AE3D-65BB0A013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92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youtube.com/watch?v=lavhN6cHLpw&amp;t=3007s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youtube.com/watch?v=B74_Dd26ud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FF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22B18-3D14-D542-9207-4A9C20862F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Česká nová vlna 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F5F2D7-43D9-DC4A-A4A8-4A68313F2E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FAVh001 + FAVKh006</a:t>
            </a:r>
          </a:p>
          <a:p>
            <a:r>
              <a:rPr lang="cs-CZ" dirty="0"/>
              <a:t>4. 11. 2020</a:t>
            </a:r>
          </a:p>
          <a:p>
            <a:r>
              <a:rPr lang="cs-CZ" dirty="0"/>
              <a:t>Mgr. Šárka </a:t>
            </a:r>
            <a:r>
              <a:rPr lang="cs-CZ" dirty="0" err="1"/>
              <a:t>Gmiterková</a:t>
            </a:r>
            <a:r>
              <a:rPr lang="cs-CZ" dirty="0"/>
              <a:t>, Ph.D.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7613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D05F97-E7BF-D540-864A-1E56A4C45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646"/>
            <a:ext cx="4595071" cy="1645501"/>
          </a:xfrm>
        </p:spPr>
        <p:txBody>
          <a:bodyPr>
            <a:normAutofit/>
          </a:bodyPr>
          <a:lstStyle/>
          <a:p>
            <a:r>
              <a:rPr lang="cs-CZ" b="1"/>
              <a:t>Miloš Forman (1932–2018)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436903-114D-224A-B787-DF54BF6C5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6147"/>
            <a:ext cx="5999490" cy="4688953"/>
          </a:xfrm>
        </p:spPr>
        <p:txBody>
          <a:bodyPr>
            <a:noAutofit/>
          </a:bodyPr>
          <a:lstStyle/>
          <a:p>
            <a:r>
              <a:rPr lang="cs-CZ" sz="2000" dirty="0"/>
              <a:t>„… mě lidi středního věku nedojímají. […] jsou mocní. Mě dojímá bezmocnost mladých a starých. To jsou dvě skupiny, které jsou zpravidla nejhůř manipulovány společenským řádem.“ &gt;&gt; mezigenerační konflikt je pro jeho ranou tvorbu typický </a:t>
            </a:r>
          </a:p>
          <a:p>
            <a:r>
              <a:rPr lang="cs-CZ" sz="2000" dirty="0"/>
              <a:t>práce s neherci (</a:t>
            </a:r>
            <a:r>
              <a:rPr lang="cs-CZ" sz="2000" dirty="0" err="1"/>
              <a:t>čs</a:t>
            </a:r>
            <a:r>
              <a:rPr lang="cs-CZ" sz="2000" dirty="0"/>
              <a:t> období)</a:t>
            </a:r>
          </a:p>
          <a:p>
            <a:r>
              <a:rPr lang="cs-CZ" sz="2000" dirty="0"/>
              <a:t>Hrdinové-outsideři, žádné vzory nebo příkladní mládežníci</a:t>
            </a:r>
          </a:p>
          <a:p>
            <a:r>
              <a:rPr lang="cs-CZ" sz="2000" dirty="0"/>
              <a:t>Jako válečný sirotek byl přijatý na Kolej Jiřího z Poděbrad, odkud byl v roce 1951 za údajné zesměšňování KSČ vyloučen</a:t>
            </a:r>
          </a:p>
          <a:p>
            <a:r>
              <a:rPr lang="cs-CZ" sz="2000" dirty="0"/>
              <a:t>Neúspěšně se hlásil na DAMU, absolvoval </a:t>
            </a:r>
            <a:r>
              <a:rPr lang="cs-CZ" sz="2000" dirty="0" err="1"/>
              <a:t>scénáristiku</a:t>
            </a:r>
            <a:r>
              <a:rPr lang="cs-CZ" sz="2000" dirty="0"/>
              <a:t> a dramaturgii na FAMU</a:t>
            </a:r>
          </a:p>
          <a:p>
            <a:r>
              <a:rPr lang="cs-CZ" sz="2000" dirty="0"/>
              <a:t>Spolupracoval s Alfrédem </a:t>
            </a:r>
            <a:r>
              <a:rPr lang="cs-CZ" sz="2000" dirty="0" err="1"/>
              <a:t>Radokem</a:t>
            </a:r>
            <a:r>
              <a:rPr lang="cs-CZ" sz="2000" dirty="0"/>
              <a:t>, Martinem Fričem a Ivo Novákem</a:t>
            </a:r>
          </a:p>
        </p:txBody>
      </p:sp>
      <p:sp>
        <p:nvSpPr>
          <p:cNvPr id="46" name="Rectangle 33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35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37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Obrázek 8" descr="Obsah obrázku stůl, místnost&#10;&#10;Popis byl vytvořen automaticky">
            <a:extLst>
              <a:ext uri="{FF2B5EF4-FFF2-40B4-BE49-F238E27FC236}">
                <a16:creationId xmlns:a16="http://schemas.microsoft.com/office/drawing/2014/main" id="{9E6574EA-711F-5A43-9381-980632670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752" y="321734"/>
            <a:ext cx="1904629" cy="2739814"/>
          </a:xfrm>
          <a:prstGeom prst="rect">
            <a:avLst/>
          </a:prstGeom>
        </p:spPr>
      </p:pic>
      <p:sp>
        <p:nvSpPr>
          <p:cNvPr id="49" name="Rectangle 39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 descr="Obsah obrázku text, kniha, fotka, tráva&#10;&#10;Popis byl vytvořen automaticky">
            <a:extLst>
              <a:ext uri="{FF2B5EF4-FFF2-40B4-BE49-F238E27FC236}">
                <a16:creationId xmlns:a16="http://schemas.microsoft.com/office/drawing/2014/main" id="{59A439EF-961F-DB47-8492-150F52B70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574" y="321734"/>
            <a:ext cx="1924719" cy="2739814"/>
          </a:xfrm>
          <a:prstGeom prst="rect">
            <a:avLst/>
          </a:prstGeom>
        </p:spPr>
      </p:pic>
      <p:pic>
        <p:nvPicPr>
          <p:cNvPr id="7" name="Obrázek 6" descr="Obsah obrázku text, kniha, podepsat&#10;&#10;Popis byl vytvořen automaticky">
            <a:extLst>
              <a:ext uri="{FF2B5EF4-FFF2-40B4-BE49-F238E27FC236}">
                <a16:creationId xmlns:a16="http://schemas.microsoft.com/office/drawing/2014/main" id="{9CB65341-6A46-E24A-984C-F0798BA40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037" y="3796452"/>
            <a:ext cx="1855926" cy="255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50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EE78D8C3-8F62-4943-BCA8-2ABDF5ED8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1" i="1"/>
              <a:t>Konkurs / Kdyby ty muziky nebyly </a:t>
            </a:r>
            <a:br>
              <a:rPr lang="en-US" sz="3700" b="1" i="1"/>
            </a:br>
            <a:r>
              <a:rPr lang="en-US" sz="3700"/>
              <a:t>(1963)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4656D1B2-00F8-FD49-8EC2-E0188AD4D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57751" y="2438400"/>
            <a:ext cx="6694170" cy="378541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Formanův</a:t>
            </a:r>
            <a:r>
              <a:rPr lang="en-US" sz="2000" dirty="0"/>
              <a:t> </a:t>
            </a:r>
            <a:r>
              <a:rPr lang="en-US" sz="2000" dirty="0" err="1"/>
              <a:t>celovečerní</a:t>
            </a:r>
            <a:r>
              <a:rPr lang="en-US" sz="2000" dirty="0"/>
              <a:t> debut (TS </a:t>
            </a:r>
            <a:r>
              <a:rPr lang="en-US" sz="2000" dirty="0" err="1"/>
              <a:t>Šebor-Bor</a:t>
            </a:r>
            <a:r>
              <a:rPr lang="en-US" sz="2000" dirty="0"/>
              <a:t>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Kamera</a:t>
            </a:r>
            <a:r>
              <a:rPr lang="en-US" sz="2000" dirty="0"/>
              <a:t>: Miroslav </a:t>
            </a:r>
            <a:r>
              <a:rPr lang="en-US" sz="2000" dirty="0" err="1"/>
              <a:t>Ondříček</a:t>
            </a:r>
            <a:r>
              <a:rPr lang="en-US" sz="2000" dirty="0"/>
              <a:t>, </a:t>
            </a:r>
            <a:r>
              <a:rPr lang="en-US" sz="2000" dirty="0" err="1"/>
              <a:t>Střih</a:t>
            </a:r>
            <a:r>
              <a:rPr lang="en-US" sz="2000" dirty="0"/>
              <a:t>: Miloslav </a:t>
            </a:r>
            <a:r>
              <a:rPr lang="en-US" sz="2000" dirty="0" err="1"/>
              <a:t>Hájek</a:t>
            </a:r>
            <a:endParaRPr lang="en-US" sz="20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Dvě</a:t>
            </a:r>
            <a:r>
              <a:rPr lang="en-US" sz="2000" dirty="0"/>
              <a:t> </a:t>
            </a:r>
            <a:r>
              <a:rPr lang="en-US" sz="2000" dirty="0" err="1"/>
              <a:t>části</a:t>
            </a:r>
            <a:r>
              <a:rPr lang="en-US" sz="2000" dirty="0"/>
              <a:t> – v </a:t>
            </a:r>
            <a:r>
              <a:rPr lang="en-US" sz="2000" dirty="0" err="1"/>
              <a:t>první</a:t>
            </a:r>
            <a:r>
              <a:rPr lang="en-US" sz="2000" dirty="0"/>
              <a:t> </a:t>
            </a:r>
            <a:r>
              <a:rPr lang="en-US" sz="2000" dirty="0" err="1"/>
              <a:t>sledujeme</a:t>
            </a:r>
            <a:r>
              <a:rPr lang="en-US" sz="2000" dirty="0"/>
              <a:t> Josefa </a:t>
            </a:r>
            <a:r>
              <a:rPr lang="en-US" sz="2000" dirty="0" err="1"/>
              <a:t>Vostrčila</a:t>
            </a:r>
            <a:r>
              <a:rPr lang="en-US" sz="2000" dirty="0"/>
              <a:t> v v </a:t>
            </a:r>
            <a:r>
              <a:rPr lang="en-US" sz="2000" dirty="0" err="1"/>
              <a:t>polodokumentárním</a:t>
            </a:r>
            <a:r>
              <a:rPr lang="en-US" sz="2000" dirty="0"/>
              <a:t> </a:t>
            </a:r>
            <a:r>
              <a:rPr lang="en-US" sz="2000" dirty="0" err="1"/>
              <a:t>záznamu</a:t>
            </a:r>
            <a:r>
              <a:rPr lang="en-US" sz="2000" dirty="0"/>
              <a:t> </a:t>
            </a:r>
            <a:r>
              <a:rPr lang="en-US" sz="2000" dirty="0" err="1"/>
              <a:t>zkoušky</a:t>
            </a:r>
            <a:r>
              <a:rPr lang="en-US" sz="2000" dirty="0"/>
              <a:t> </a:t>
            </a:r>
            <a:r>
              <a:rPr lang="en-US" sz="2000" dirty="0" err="1"/>
              <a:t>kolínského</a:t>
            </a:r>
            <a:r>
              <a:rPr lang="en-US" sz="2000" dirty="0"/>
              <a:t> </a:t>
            </a:r>
            <a:r>
              <a:rPr lang="en-US" sz="2000" dirty="0" err="1"/>
              <a:t>dechového</a:t>
            </a:r>
            <a:r>
              <a:rPr lang="en-US" sz="2000" dirty="0"/>
              <a:t> </a:t>
            </a:r>
            <a:r>
              <a:rPr lang="en-US" sz="2000" dirty="0" err="1"/>
              <a:t>orchestru</a:t>
            </a:r>
            <a:r>
              <a:rPr lang="en-US" sz="2000" dirty="0"/>
              <a:t>, </a:t>
            </a:r>
            <a:r>
              <a:rPr lang="en-US" sz="2000" dirty="0" err="1"/>
              <a:t>druhá</a:t>
            </a:r>
            <a:r>
              <a:rPr lang="en-US" sz="2000" dirty="0"/>
              <a:t> </a:t>
            </a:r>
            <a:r>
              <a:rPr lang="en-US" sz="2000" dirty="0" err="1"/>
              <a:t>část</a:t>
            </a:r>
            <a:r>
              <a:rPr lang="en-US" sz="2000" dirty="0"/>
              <a:t> </a:t>
            </a:r>
            <a:r>
              <a:rPr lang="en-US" sz="2000" dirty="0" err="1"/>
              <a:t>sleduje</a:t>
            </a:r>
            <a:r>
              <a:rPr lang="en-US" sz="2000" dirty="0"/>
              <a:t> </a:t>
            </a:r>
            <a:r>
              <a:rPr lang="en-US" sz="2000" dirty="0" err="1"/>
              <a:t>průběh</a:t>
            </a:r>
            <a:r>
              <a:rPr lang="en-US" sz="2000" dirty="0"/>
              <a:t> </a:t>
            </a:r>
            <a:r>
              <a:rPr lang="en-US" sz="2000" dirty="0" err="1"/>
              <a:t>konkursu</a:t>
            </a:r>
            <a:r>
              <a:rPr lang="en-US" sz="2000" dirty="0"/>
              <a:t> do </a:t>
            </a:r>
            <a:r>
              <a:rPr lang="en-US" sz="2000" dirty="0" err="1"/>
              <a:t>souboru</a:t>
            </a:r>
            <a:r>
              <a:rPr lang="en-US" sz="2000" dirty="0"/>
              <a:t> </a:t>
            </a:r>
            <a:r>
              <a:rPr lang="en-US" sz="2000" dirty="0" err="1"/>
              <a:t>semaforského</a:t>
            </a:r>
            <a:r>
              <a:rPr lang="en-US" sz="2000" dirty="0"/>
              <a:t> </a:t>
            </a:r>
            <a:r>
              <a:rPr lang="en-US" sz="2000" dirty="0" err="1"/>
              <a:t>divadla</a:t>
            </a:r>
            <a:r>
              <a:rPr lang="en-US" sz="2000" dirty="0"/>
              <a:t> a </a:t>
            </a:r>
            <a:r>
              <a:rPr lang="en-US" sz="2000" dirty="0" err="1"/>
              <a:t>několik</a:t>
            </a:r>
            <a:r>
              <a:rPr lang="en-US" sz="2000" dirty="0"/>
              <a:t> </a:t>
            </a:r>
            <a:r>
              <a:rPr lang="en-US" sz="2000" dirty="0" err="1"/>
              <a:t>adeptek</a:t>
            </a:r>
            <a:r>
              <a:rPr lang="en-US" sz="2000" dirty="0"/>
              <a:t> (</a:t>
            </a:r>
            <a:r>
              <a:rPr lang="en-US" sz="2000" dirty="0" err="1"/>
              <a:t>příběh</a:t>
            </a:r>
            <a:r>
              <a:rPr lang="en-US" sz="2000" dirty="0"/>
              <a:t> </a:t>
            </a:r>
            <a:r>
              <a:rPr lang="en-US" sz="2000" dirty="0" err="1"/>
              <a:t>pedikérky</a:t>
            </a:r>
            <a:r>
              <a:rPr lang="en-US" sz="2000" dirty="0"/>
              <a:t> </a:t>
            </a:r>
            <a:r>
              <a:rPr lang="en-US" sz="2000" dirty="0" err="1"/>
              <a:t>Markéty</a:t>
            </a:r>
            <a:r>
              <a:rPr lang="en-US" sz="2000" dirty="0"/>
              <a:t>, </a:t>
            </a:r>
            <a:r>
              <a:rPr lang="en-US" sz="2000" dirty="0" err="1"/>
              <a:t>Věra</a:t>
            </a:r>
            <a:r>
              <a:rPr lang="en-US" sz="2000" dirty="0"/>
              <a:t> </a:t>
            </a:r>
            <a:r>
              <a:rPr lang="en-US" sz="2000" dirty="0" err="1"/>
              <a:t>Křesadlová</a:t>
            </a:r>
            <a:r>
              <a:rPr lang="en-US" sz="2000" dirty="0"/>
              <a:t> </a:t>
            </a:r>
            <a:r>
              <a:rPr lang="en-US" sz="2000" dirty="0" err="1"/>
              <a:t>jako</a:t>
            </a:r>
            <a:r>
              <a:rPr lang="en-US" sz="2000" dirty="0"/>
              <a:t> </a:t>
            </a:r>
            <a:r>
              <a:rPr lang="en-US" sz="2000" dirty="0" err="1"/>
              <a:t>dívka</a:t>
            </a:r>
            <a:r>
              <a:rPr lang="en-US" sz="2000" dirty="0"/>
              <a:t>, </a:t>
            </a:r>
            <a:r>
              <a:rPr lang="en-US" sz="2000" dirty="0" err="1"/>
              <a:t>kterou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zkoušce</a:t>
            </a:r>
            <a:r>
              <a:rPr lang="en-US" sz="2000" dirty="0"/>
              <a:t> </a:t>
            </a:r>
            <a:r>
              <a:rPr lang="en-US" sz="2000" dirty="0" err="1"/>
              <a:t>zradí</a:t>
            </a:r>
            <a:r>
              <a:rPr lang="en-US" sz="2000" dirty="0"/>
              <a:t> </a:t>
            </a:r>
            <a:r>
              <a:rPr lang="en-US" sz="2000" dirty="0" err="1"/>
              <a:t>tréma</a:t>
            </a:r>
            <a:r>
              <a:rPr lang="en-US" sz="2000" dirty="0"/>
              <a:t>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 </a:t>
            </a:r>
            <a:r>
              <a:rPr lang="cs-CZ" sz="2000" dirty="0"/>
              <a:t>Vrcholem montážní pasáž dobového hitu „Oliver Twist“, kterou reprodukují jednotlivé adeptky (komický efekt způsobený střihem různých hlasů a podání)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https://www.youtube.com/watch?v=lavhN6cHLpw&amp;t=3007s</a:t>
            </a:r>
            <a:endParaRPr lang="en-US" sz="2000" dirty="0"/>
          </a:p>
        </p:txBody>
      </p:sp>
      <p:pic>
        <p:nvPicPr>
          <p:cNvPr id="8" name="Zástupný symbol obrázku 7" descr="Obsah obrázku vpředu, muž, žena, stojící&#10;&#10;Popis byl vytvořen automaticky">
            <a:extLst>
              <a:ext uri="{FF2B5EF4-FFF2-40B4-BE49-F238E27FC236}">
                <a16:creationId xmlns:a16="http://schemas.microsoft.com/office/drawing/2014/main" id="{5800688A-750F-DC44-89BE-51FB946FF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74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89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518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FF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FE9315-679E-F54A-A50E-A5A5FC4F1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„</a:t>
            </a:r>
            <a:r>
              <a:rPr lang="cs-CZ" b="1" dirty="0" err="1"/>
              <a:t>Juvenilizace</a:t>
            </a:r>
            <a:r>
              <a:rPr lang="cs-CZ" b="1" dirty="0"/>
              <a:t>“ kina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965F01-D716-E24F-B5CC-518D2710C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0" y="2657486"/>
            <a:ext cx="7734300" cy="3919538"/>
          </a:xfrm>
        </p:spPr>
        <p:txBody>
          <a:bodyPr>
            <a:normAutofit fontScale="92500"/>
          </a:bodyPr>
          <a:lstStyle/>
          <a:p>
            <a:r>
              <a:rPr lang="cs-CZ" dirty="0"/>
              <a:t>Ve druhé polovině 50.let rekordně roste návštěvnost kin; naopak v průběhu 60. let klesá.</a:t>
            </a:r>
          </a:p>
          <a:p>
            <a:r>
              <a:rPr lang="cs-CZ" dirty="0"/>
              <a:t>Televize jako důležitý faktor poklesu návštěvnosti &gt;&gt; na přelomu 50. a 60. let se stává preferovaným způsobem trávení volného času pro střední generaci. </a:t>
            </a:r>
          </a:p>
          <a:p>
            <a:r>
              <a:rPr lang="cs-CZ" dirty="0"/>
              <a:t>Mladí diváci se naopak stahují do kin (+ letní kina)</a:t>
            </a:r>
          </a:p>
          <a:p>
            <a:r>
              <a:rPr lang="cs-CZ" dirty="0">
                <a:effectLst/>
              </a:rPr>
              <a:t>Mladé publikum láká žánrová zábava a snímky </a:t>
            </a:r>
            <a:r>
              <a:rPr lang="cs-CZ" dirty="0"/>
              <a:t>vyrůstající z nové hudebně-divadelní kultury (</a:t>
            </a:r>
            <a:r>
              <a:rPr lang="cs-CZ" i="1" dirty="0"/>
              <a:t>Starci na chmelu, Kdyby tisíc klarinetů, Lásky jedné plavovlásky</a:t>
            </a:r>
            <a:r>
              <a:rPr lang="cs-CZ" dirty="0"/>
              <a:t>)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B450CC15-7166-D447-91A6-B7F418E6B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852" y="3326362"/>
            <a:ext cx="2472147" cy="3531638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782F513D-7DC8-8A4D-9391-5A9E69440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023" y="0"/>
            <a:ext cx="2507976" cy="3531639"/>
          </a:xfrm>
          <a:prstGeom prst="rect">
            <a:avLst/>
          </a:prstGeom>
        </p:spPr>
      </p:pic>
      <p:pic>
        <p:nvPicPr>
          <p:cNvPr id="11" name="Obrázek 10" descr="Obsah obrázku osoba, fotka, skupina, pózování&#10;&#10;Popis byl vytvořen automaticky">
            <a:extLst>
              <a:ext uri="{FF2B5EF4-FFF2-40B4-BE49-F238E27FC236}">
                <a16:creationId xmlns:a16="http://schemas.microsoft.com/office/drawing/2014/main" id="{BAB9EFFB-31B1-5A4C-B386-4DB6A78EA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511" y="0"/>
            <a:ext cx="3523512" cy="252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05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F97B20-FDE3-AE4E-BAB0-2C87A8989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5136416" cy="1135737"/>
          </a:xfrm>
        </p:spPr>
        <p:txBody>
          <a:bodyPr>
            <a:normAutofit/>
          </a:bodyPr>
          <a:lstStyle/>
          <a:p>
            <a:r>
              <a:rPr lang="cs-CZ" sz="3600" b="1" dirty="0"/>
              <a:t>Generace filmových postav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0AD44B-DEBA-0E48-BFEC-77AD9076D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5136416" cy="4393982"/>
          </a:xfrm>
        </p:spPr>
        <p:txBody>
          <a:bodyPr>
            <a:normAutofit/>
          </a:bodyPr>
          <a:lstStyle/>
          <a:p>
            <a:r>
              <a:rPr lang="cs-CZ" sz="2000" dirty="0"/>
              <a:t>V první polovině 60. let jsou NV filmy většinou zasazené v současnosti, apolitické (Evald Schorm?), s postavami patřícími k průměrné „střední třídě“</a:t>
            </a:r>
          </a:p>
          <a:p>
            <a:r>
              <a:rPr lang="cs-CZ" sz="2000" dirty="0"/>
              <a:t>V mladé generaci dochází k inovaci skrz nové tváře – často všední, průměrné</a:t>
            </a:r>
          </a:p>
          <a:p>
            <a:r>
              <a:rPr lang="cs-CZ" sz="2000" dirty="0"/>
              <a:t>Její reflexe spíš v komicko-groteskním než tragickém duchu</a:t>
            </a:r>
          </a:p>
          <a:p>
            <a:r>
              <a:rPr lang="cs-CZ" sz="2000" dirty="0"/>
              <a:t>Chlapci-dorostenci často infantilní a neohrabaní, žádní rebelové bez příčiny (Formanovi hrdinové); dále skupina lyrických a senzuálních mladíků (</a:t>
            </a:r>
            <a:r>
              <a:rPr lang="cs-CZ" sz="2000" dirty="0" err="1"/>
              <a:t>Fajolo</a:t>
            </a:r>
            <a:r>
              <a:rPr lang="cs-CZ" sz="2000" dirty="0"/>
              <a:t> v </a:t>
            </a:r>
            <a:r>
              <a:rPr lang="cs-CZ" sz="2000" i="1" dirty="0" err="1"/>
              <a:t>Slnku</a:t>
            </a:r>
            <a:r>
              <a:rPr lang="cs-CZ" sz="2000" i="1" dirty="0"/>
              <a:t> v </a:t>
            </a:r>
            <a:r>
              <a:rPr lang="cs-CZ" sz="2000" i="1" dirty="0" err="1"/>
              <a:t>sieti</a:t>
            </a:r>
            <a:r>
              <a:rPr lang="cs-CZ" sz="2000" dirty="0"/>
              <a:t>, postavy ztvárněné Vladimírem </a:t>
            </a:r>
            <a:r>
              <a:rPr lang="cs-CZ" sz="2000" dirty="0" err="1"/>
              <a:t>Pucholtem</a:t>
            </a:r>
            <a:r>
              <a:rPr lang="cs-CZ" sz="2000" dirty="0"/>
              <a:t> a Václavem Neckářem)</a:t>
            </a:r>
          </a:p>
          <a:p>
            <a:endParaRPr lang="cs-CZ" sz="2000" dirty="0"/>
          </a:p>
        </p:txBody>
      </p:sp>
      <p:pic>
        <p:nvPicPr>
          <p:cNvPr id="9" name="Obrázek 8" descr="Obsah obrázku osoba, pózování, fotka, nošení&#10;&#10;Popis byl vytvořen automaticky">
            <a:extLst>
              <a:ext uri="{FF2B5EF4-FFF2-40B4-BE49-F238E27FC236}">
                <a16:creationId xmlns:a16="http://schemas.microsoft.com/office/drawing/2014/main" id="{D94F7461-B885-2A42-8E94-59C950207C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15" r="2" b="2818"/>
          <a:stretch/>
        </p:blipFill>
        <p:spPr>
          <a:xfrm>
            <a:off x="6412116" y="10"/>
            <a:ext cx="5779884" cy="2287806"/>
          </a:xfrm>
          <a:prstGeom prst="rect">
            <a:avLst/>
          </a:prstGeom>
        </p:spPr>
      </p:pic>
      <p:pic>
        <p:nvPicPr>
          <p:cNvPr id="5" name="Obrázek 4" descr="Obsah obrázku osoba, interiér, stůl, vsedě&#10;&#10;Popis byl vytvořen automaticky">
            <a:extLst>
              <a:ext uri="{FF2B5EF4-FFF2-40B4-BE49-F238E27FC236}">
                <a16:creationId xmlns:a16="http://schemas.microsoft.com/office/drawing/2014/main" id="{BA27F09D-BA2D-944C-B8DD-C4A3449E22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15" r="2" b="33164"/>
          <a:stretch/>
        </p:blipFill>
        <p:spPr>
          <a:xfrm>
            <a:off x="6412116" y="4570184"/>
            <a:ext cx="5779884" cy="2287816"/>
          </a:xfrm>
          <a:prstGeom prst="rect">
            <a:avLst/>
          </a:prstGeom>
        </p:spPr>
      </p:pic>
      <p:pic>
        <p:nvPicPr>
          <p:cNvPr id="7" name="Obrázek 6" descr="Obsah obrázku osoba, ležící, postel, žena&#10;&#10;Popis byl vytvořen automaticky">
            <a:extLst>
              <a:ext uri="{FF2B5EF4-FFF2-40B4-BE49-F238E27FC236}">
                <a16:creationId xmlns:a16="http://schemas.microsoft.com/office/drawing/2014/main" id="{483F9EA6-2E34-8D4B-AA4C-2E50CBB881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276" b="23463"/>
          <a:stretch/>
        </p:blipFill>
        <p:spPr>
          <a:xfrm>
            <a:off x="6412116" y="2288006"/>
            <a:ext cx="5779884" cy="228781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E1CCBAB-B73B-43B3-B640-671A62937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B1CF92E-2B5D-487A-A899-BB649820A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7354EA5-24E3-4F7E-933A-53A274ADA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03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4F60CA-0D35-4EA9-88FF-242F3B56B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95061B-ADFC-4592-8BB1-0D542F6F6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365987" y="706069"/>
            <a:ext cx="826011" cy="6193626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8078E8-75E8-4FE2-A60F-C677E3D6B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 descr="Obsah obrázku čelenka, oblečení, osoba, čepice&#10;&#10;Popis byl vytvořen automaticky">
            <a:extLst>
              <a:ext uri="{FF2B5EF4-FFF2-40B4-BE49-F238E27FC236}">
                <a16:creationId xmlns:a16="http://schemas.microsoft.com/office/drawing/2014/main" id="{53283A40-4575-7641-A31D-22A1E43FB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0" y="698500"/>
            <a:ext cx="2489200" cy="2413000"/>
          </a:xfrm>
          <a:prstGeom prst="rect">
            <a:avLst/>
          </a:prstGeom>
        </p:spPr>
      </p:pic>
      <p:pic>
        <p:nvPicPr>
          <p:cNvPr id="5" name="Obrázek 4" descr="Obsah obrázku osoba, žena, dívka, vsedě&#10;&#10;Popis byl vytvořen automaticky">
            <a:extLst>
              <a:ext uri="{FF2B5EF4-FFF2-40B4-BE49-F238E27FC236}">
                <a16:creationId xmlns:a16="http://schemas.microsoft.com/office/drawing/2014/main" id="{98195E7B-49AC-E14B-BAA0-6C43E980E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0" y="3187700"/>
            <a:ext cx="2489200" cy="1574800"/>
          </a:xfrm>
          <a:prstGeom prst="rect">
            <a:avLst/>
          </a:prstGeom>
        </p:spPr>
      </p:pic>
      <p:pic>
        <p:nvPicPr>
          <p:cNvPr id="7" name="Obrázek 6" descr="Obsah obrázku osoba, interiér, okno, mladý&#10;&#10;Popis byl vytvořen automaticky">
            <a:extLst>
              <a:ext uri="{FF2B5EF4-FFF2-40B4-BE49-F238E27FC236}">
                <a16:creationId xmlns:a16="http://schemas.microsoft.com/office/drawing/2014/main" id="{71BB53E0-59D6-7B41-A883-C8F81D999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000" y="4826000"/>
            <a:ext cx="2489200" cy="12954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D179001-BE0E-5E4F-8E0E-47B6AAA22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00" y="540167"/>
            <a:ext cx="5370576" cy="2135867"/>
          </a:xfrm>
        </p:spPr>
        <p:txBody>
          <a:bodyPr anchor="b">
            <a:normAutofit/>
          </a:bodyPr>
          <a:lstStyle/>
          <a:p>
            <a:r>
              <a:rPr lang="cs-CZ" sz="4800" b="1"/>
              <a:t>Generace filmových postav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5FBFCC-D653-044A-96F5-53DD061CF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870200"/>
            <a:ext cx="5359400" cy="3086100"/>
          </a:xfrm>
        </p:spPr>
        <p:txBody>
          <a:bodyPr wrap="square" anchor="t">
            <a:normAutofit/>
          </a:bodyPr>
          <a:lstStyle/>
          <a:p>
            <a:r>
              <a:rPr lang="cs-CZ" sz="1300" dirty="0"/>
              <a:t>Dívčí postavy nejsou reflektovány tak často jako mladíci; mnohem víc než chlapci vázané na výrazné ženské herecké osobnosti.</a:t>
            </a:r>
          </a:p>
          <a:p>
            <a:r>
              <a:rPr lang="cs-CZ" sz="1300" dirty="0"/>
              <a:t>Výjimkou jsou filmy Věry Chytilové (</a:t>
            </a:r>
            <a:r>
              <a:rPr lang="cs-CZ" sz="1300" i="1" dirty="0"/>
              <a:t>Strop, O něčem jiném, Ovoce stromů rajských jíme</a:t>
            </a:r>
            <a:r>
              <a:rPr lang="cs-CZ" sz="1300" dirty="0"/>
              <a:t>) &gt;&gt; téma ženského sebepoznání a emancipace, ale i komediální nádech + </a:t>
            </a:r>
            <a:r>
              <a:rPr lang="cs-CZ" sz="1300" i="1" dirty="0"/>
              <a:t>Sedmikrásky </a:t>
            </a:r>
            <a:r>
              <a:rPr lang="cs-CZ" sz="1300" dirty="0"/>
              <a:t>jako portrét ženství mladého, poživačného a destruktivního. </a:t>
            </a:r>
          </a:p>
          <a:p>
            <a:r>
              <a:rPr lang="cs-CZ" sz="1300" dirty="0"/>
              <a:t>Typ naivní blondýnky (Lásky jedné plavovlásky) a koketní brunety (</a:t>
            </a:r>
            <a:r>
              <a:rPr lang="cs-CZ" sz="1300" i="1" dirty="0"/>
              <a:t>Černý Petr</a:t>
            </a:r>
            <a:r>
              <a:rPr lang="cs-CZ" sz="1300" dirty="0"/>
              <a:t>, Věra Křesadlová, Táňa Fischerová v </a:t>
            </a:r>
            <a:r>
              <a:rPr lang="cs-CZ" sz="1300" i="1" dirty="0"/>
              <a:t>Hotelu pro cizince</a:t>
            </a:r>
            <a:r>
              <a:rPr lang="cs-CZ" sz="1300" dirty="0"/>
              <a:t>)</a:t>
            </a:r>
          </a:p>
          <a:p>
            <a:r>
              <a:rPr lang="cs-CZ" sz="1300" dirty="0"/>
              <a:t>Jana Brejchová se objevuje ve filmech Evalda Schorma (</a:t>
            </a:r>
            <a:r>
              <a:rPr lang="cs-CZ" sz="1300" i="1" dirty="0"/>
              <a:t>Každý den odvahu, Návrat ztraceného syna, Farářův konec</a:t>
            </a:r>
            <a:r>
              <a:rPr lang="cs-CZ" sz="1300" dirty="0"/>
              <a:t>).</a:t>
            </a:r>
          </a:p>
          <a:p>
            <a:r>
              <a:rPr lang="cs-CZ" sz="1300" dirty="0"/>
              <a:t>Intelekt jako negativní rys (redaktorka ztvárněná Jiřinou Jiráskovou v </a:t>
            </a:r>
            <a:r>
              <a:rPr lang="cs-CZ" sz="1300" i="1" dirty="0"/>
              <a:t>Každý den odvahu</a:t>
            </a:r>
            <a:r>
              <a:rPr lang="cs-CZ" sz="1300" dirty="0"/>
              <a:t>). </a:t>
            </a:r>
          </a:p>
          <a:p>
            <a:endParaRPr lang="cs-CZ" sz="1300" dirty="0"/>
          </a:p>
          <a:p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325450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995D08-40E6-7E41-A363-BFFCA5B9E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5136416" cy="1135737"/>
          </a:xfrm>
        </p:spPr>
        <p:txBody>
          <a:bodyPr>
            <a:normAutofit/>
          </a:bodyPr>
          <a:lstStyle/>
          <a:p>
            <a:r>
              <a:rPr lang="cs-CZ" sz="3600" b="1" dirty="0"/>
              <a:t>Střední a starší generace filmových postav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DB4BB0-5867-B54A-989A-52BC1333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5136416" cy="4393982"/>
          </a:xfrm>
        </p:spPr>
        <p:txBody>
          <a:bodyPr>
            <a:normAutofit/>
          </a:bodyPr>
          <a:lstStyle/>
          <a:p>
            <a:r>
              <a:rPr lang="cs-CZ" sz="2000"/>
              <a:t>Namísto vypjatého heroismu spíš rodičovská všednost</a:t>
            </a:r>
          </a:p>
          <a:p>
            <a:r>
              <a:rPr lang="cs-CZ" sz="2000"/>
              <a:t>Mezigenerační střet nejčastěji tematizován ve filmech Miloše Formana, Ivana Passera a Jaroslava Papouška; pozitivní vizi mezigeneračního soužití pak nabízí </a:t>
            </a:r>
            <a:r>
              <a:rPr lang="cs-CZ" sz="2000" i="1"/>
              <a:t>Intimní osvětlení</a:t>
            </a:r>
          </a:p>
          <a:p>
            <a:r>
              <a:rPr lang="cs-CZ" sz="2000"/>
              <a:t>Postavy otců jako reflexe totalitního patriarchátu, ale také kontinuita s kondelíkovskou veseloherní tradicí domácí kinematografie (Jan Vostrčil, Josef Šebánek)</a:t>
            </a:r>
          </a:p>
          <a:p>
            <a:r>
              <a:rPr lang="cs-CZ" sz="2000"/>
              <a:t>Postavy matek nejsou oproti starším filmům z 30. a 40. let nijak výrazné </a:t>
            </a:r>
          </a:p>
        </p:txBody>
      </p:sp>
      <p:pic>
        <p:nvPicPr>
          <p:cNvPr id="5" name="Obrázek 4" descr="Obsah obrázku osoba, muž, interiér, budova&#10;&#10;Popis byl vytvořen automaticky">
            <a:extLst>
              <a:ext uri="{FF2B5EF4-FFF2-40B4-BE49-F238E27FC236}">
                <a16:creationId xmlns:a16="http://schemas.microsoft.com/office/drawing/2014/main" id="{168546D6-BEDD-F441-B6CC-BBC405CEC9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80" r="2" b="36691"/>
          <a:stretch/>
        </p:blipFill>
        <p:spPr>
          <a:xfrm>
            <a:off x="6412116" y="10"/>
            <a:ext cx="5779884" cy="2287806"/>
          </a:xfrm>
          <a:prstGeom prst="rect">
            <a:avLst/>
          </a:prstGeom>
        </p:spPr>
      </p:pic>
      <p:pic>
        <p:nvPicPr>
          <p:cNvPr id="9" name="Obrázek 8" descr="Obsah obrázku osoba, muž, žena, stojící&#10;&#10;Popis byl vytvořen automaticky">
            <a:extLst>
              <a:ext uri="{FF2B5EF4-FFF2-40B4-BE49-F238E27FC236}">
                <a16:creationId xmlns:a16="http://schemas.microsoft.com/office/drawing/2014/main" id="{EB250CB8-E92B-9B43-AE55-414151001A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13" r="-1" b="31788"/>
          <a:stretch/>
        </p:blipFill>
        <p:spPr>
          <a:xfrm>
            <a:off x="6412116" y="4570184"/>
            <a:ext cx="5779884" cy="2287816"/>
          </a:xfrm>
          <a:prstGeom prst="rect">
            <a:avLst/>
          </a:prstGeom>
        </p:spPr>
      </p:pic>
      <p:pic>
        <p:nvPicPr>
          <p:cNvPr id="7" name="Obrázek 6" descr="Obsah obrázku osoba, žena, exteriér, držení&#10;&#10;Popis byl vytvořen automaticky">
            <a:extLst>
              <a:ext uri="{FF2B5EF4-FFF2-40B4-BE49-F238E27FC236}">
                <a16:creationId xmlns:a16="http://schemas.microsoft.com/office/drawing/2014/main" id="{0CB28F24-71FF-B44F-B5B4-FCC97FDBC7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188" r="3" b="26301"/>
          <a:stretch/>
        </p:blipFill>
        <p:spPr>
          <a:xfrm>
            <a:off x="6412116" y="2288006"/>
            <a:ext cx="5779884" cy="228781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E1CCBAB-B73B-43B3-B640-671A62937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B1CF92E-2B5D-487A-A899-BB649820A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7354EA5-24E3-4F7E-933A-53A274ADA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00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FF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199650-E2EC-F34A-BB06-CA9E4F9AB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FAMU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C9D797-FA77-C046-BE55-DC59BD0AD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Důležité formativní prostředí nové vlny</a:t>
            </a:r>
          </a:p>
          <a:p>
            <a:r>
              <a:rPr lang="cs-CZ" dirty="0"/>
              <a:t>Vzniká v roce 1946, prvním děkanem Karol Plicka</a:t>
            </a:r>
          </a:p>
          <a:p>
            <a:r>
              <a:rPr lang="cs-CZ" dirty="0"/>
              <a:t>Mezi první obory (katedry) patří režie, </a:t>
            </a:r>
            <a:r>
              <a:rPr lang="cs-CZ" dirty="0" err="1"/>
              <a:t>scénáristika</a:t>
            </a:r>
            <a:r>
              <a:rPr lang="cs-CZ" dirty="0"/>
              <a:t> a dramaturgie, kamera  </a:t>
            </a:r>
          </a:p>
          <a:p>
            <a:r>
              <a:rPr lang="cs-CZ" dirty="0"/>
              <a:t>V roce 1950 se z dosavadních oborů stávají katedry, o rok později k nim přibývá katedra produkce, na dramaturgii dále vzniká specializace na filmovou vědu; Karel </a:t>
            </a:r>
            <a:r>
              <a:rPr lang="cs-CZ" dirty="0" err="1"/>
              <a:t>Höger</a:t>
            </a:r>
            <a:r>
              <a:rPr lang="cs-CZ" dirty="0"/>
              <a:t> a Radovan Lukavský zasvěcují studenty FAMU do principů práce herce a s hercem</a:t>
            </a:r>
          </a:p>
          <a:p>
            <a:r>
              <a:rPr lang="cs-CZ" dirty="0"/>
              <a:t>Na škole v 50. letech vzniká liberální prostředí &gt;&gt; studenti viděli filmy mimo distribuci (prvorepublikové, zahraniční novinky) a učili je inspirativní pedagogové (František Daniel, Miloš V. Kratochvíl + zahraniční hostující pedagogové)</a:t>
            </a:r>
          </a:p>
          <a:p>
            <a:r>
              <a:rPr lang="cs-CZ" dirty="0"/>
              <a:t>Od r. 1957 vede katedru režie Otakar Vávra, který byl ročníkovým vedoucím tvůrců tvořících jádro NV (Chytilová, Schorm, Schmidt, Menzel; v letech 1957–1962)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0608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FF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958A9E-68BE-1547-BCC5-AB0E1575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Sousto</a:t>
            </a:r>
            <a:r>
              <a:rPr lang="cs-CZ" dirty="0"/>
              <a:t> (1960, r. Jan Němec)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F9B6E4-3F64-F445-9310-342F123A1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0" y="218282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Krátkometrážní absolventský film </a:t>
            </a:r>
          </a:p>
          <a:p>
            <a:r>
              <a:rPr lang="cs-CZ" dirty="0"/>
              <a:t>Během studií na FAMU Jan Němec prošel pedagogickým vedením Václava Kršky, Bořivoje Zemana a Václava </a:t>
            </a:r>
            <a:r>
              <a:rPr lang="cs-CZ" dirty="0" err="1"/>
              <a:t>Wassermana</a:t>
            </a:r>
            <a:endParaRPr lang="cs-CZ" dirty="0"/>
          </a:p>
          <a:p>
            <a:pPr fontAlgn="base"/>
            <a:r>
              <a:rPr lang="cs-CZ" dirty="0"/>
              <a:t>Pro svůj absolventský film zvolil povídkovou předlohu „Druhé kolo“</a:t>
            </a:r>
            <a:r>
              <a:rPr lang="cs-CZ" dirty="0">
                <a:effectLst/>
              </a:rPr>
              <a:t> </a:t>
            </a:r>
            <a:r>
              <a:rPr lang="cs-CZ" dirty="0"/>
              <a:t>Arnošta Lustiga &gt;&gt; Lustigovy práce patřily k modernímu proudu české literatury (jazyk, subjektivní vidění, morální otázky), podobně jako povídky Hrabalovy nebo prózy Josefa Škvoreckého</a:t>
            </a:r>
          </a:p>
          <a:p>
            <a:pPr fontAlgn="base"/>
            <a:r>
              <a:rPr lang="cs-CZ" dirty="0"/>
              <a:t>Film vzbudil mezinárodní pozornost a můžeme jej považovat za prolog k celovečernímu debutu </a:t>
            </a:r>
            <a:r>
              <a:rPr lang="cs-CZ" i="1" dirty="0"/>
              <a:t>Démanty noci</a:t>
            </a:r>
          </a:p>
          <a:p>
            <a:pPr fontAlgn="base"/>
            <a:r>
              <a:rPr lang="cs-CZ" i="1" dirty="0">
                <a:hlinkClick r:id="rId2"/>
              </a:rPr>
              <a:t>https://www.youtube.com/watch?v=B74_Dd26udA</a:t>
            </a:r>
            <a:endParaRPr lang="cs-CZ" i="1" dirty="0"/>
          </a:p>
          <a:p>
            <a:pPr fontAlgn="base"/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84EBE62A-164A-E044-A17D-50C27D6FE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625" y="0"/>
            <a:ext cx="2619375" cy="265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63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F23EF37-19EC-4973-A7AF-4BBF68646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Obrázek 8" descr="Obsah obrázku budova, vsedě, muž, vpředu&#10;&#10;Popis byl vytvořen automaticky">
            <a:extLst>
              <a:ext uri="{FF2B5EF4-FFF2-40B4-BE49-F238E27FC236}">
                <a16:creationId xmlns:a16="http://schemas.microsoft.com/office/drawing/2014/main" id="{957C55BC-CC6B-894D-9990-57F42212FB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38" r="4" b="4"/>
          <a:stretch/>
        </p:blipFill>
        <p:spPr>
          <a:xfrm>
            <a:off x="641276" y="557186"/>
            <a:ext cx="4013020" cy="2228759"/>
          </a:xfrm>
          <a:prstGeom prst="rect">
            <a:avLst/>
          </a:prstGeom>
        </p:spPr>
      </p:pic>
      <p:pic>
        <p:nvPicPr>
          <p:cNvPr id="7" name="Obrázek 6" descr="Obsah obrázku osoba, muž, interiér, hledání&#10;&#10;Popis byl vytvořen automaticky">
            <a:extLst>
              <a:ext uri="{FF2B5EF4-FFF2-40B4-BE49-F238E27FC236}">
                <a16:creationId xmlns:a16="http://schemas.microsoft.com/office/drawing/2014/main" id="{BA5CB355-0286-EF40-A4A1-0122D0A324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2" r="2" b="2"/>
          <a:stretch/>
        </p:blipFill>
        <p:spPr>
          <a:xfrm>
            <a:off x="643467" y="2957665"/>
            <a:ext cx="4010830" cy="3343135"/>
          </a:xfrm>
          <a:prstGeom prst="rect">
            <a:avLst/>
          </a:prstGeom>
        </p:spPr>
      </p:pic>
      <p:pic>
        <p:nvPicPr>
          <p:cNvPr id="5" name="Obrázek 4" descr="Obsah obrázku exteriér, osoba, lidé, muž&#10;&#10;Popis byl vytvořen automaticky">
            <a:extLst>
              <a:ext uri="{FF2B5EF4-FFF2-40B4-BE49-F238E27FC236}">
                <a16:creationId xmlns:a16="http://schemas.microsoft.com/office/drawing/2014/main" id="{B50814A4-2F7E-A442-8B4D-C30195A002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7" r="23513"/>
          <a:stretch/>
        </p:blipFill>
        <p:spPr>
          <a:xfrm>
            <a:off x="4846823" y="557189"/>
            <a:ext cx="6701710" cy="574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52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Obrázek 6" descr="Obsah obrázku osoba, interiér, okno, vsedě&#10;&#10;Popis byl vytvořen automaticky">
            <a:extLst>
              <a:ext uri="{FF2B5EF4-FFF2-40B4-BE49-F238E27FC236}">
                <a16:creationId xmlns:a16="http://schemas.microsoft.com/office/drawing/2014/main" id="{FA298D03-E8A7-4B48-A9D0-7543166079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18" r="-2" b="28929"/>
          <a:stretch/>
        </p:blipFill>
        <p:spPr>
          <a:xfrm>
            <a:off x="321730" y="321732"/>
            <a:ext cx="5674897" cy="3017405"/>
          </a:xfrm>
          <a:prstGeom prst="rect">
            <a:avLst/>
          </a:prstGeom>
        </p:spPr>
      </p:pic>
      <p:pic>
        <p:nvPicPr>
          <p:cNvPr id="3" name="Obrázek 2" descr="Obsah obrázku osoba, exteriér, tráva, mladý&#10;&#10;Popis byl vytvořen automaticky">
            <a:extLst>
              <a:ext uri="{FF2B5EF4-FFF2-40B4-BE49-F238E27FC236}">
                <a16:creationId xmlns:a16="http://schemas.microsoft.com/office/drawing/2014/main" id="{AAF11D54-11D3-6846-8BCE-14D684DBEB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70" r="-2" b="16610"/>
          <a:stretch/>
        </p:blipFill>
        <p:spPr>
          <a:xfrm>
            <a:off x="321730" y="3510853"/>
            <a:ext cx="5674897" cy="2789954"/>
          </a:xfrm>
          <a:prstGeom prst="rect">
            <a:avLst/>
          </a:prstGeom>
        </p:spPr>
      </p:pic>
      <p:pic>
        <p:nvPicPr>
          <p:cNvPr id="5" name="Obrázek 4" descr="Obsah obrázku osoba, muž, vsedě, fotka&#10;&#10;Popis byl vytvořen automaticky">
            <a:extLst>
              <a:ext uri="{FF2B5EF4-FFF2-40B4-BE49-F238E27FC236}">
                <a16:creationId xmlns:a16="http://schemas.microsoft.com/office/drawing/2014/main" id="{62B9D3AB-3391-B342-991D-0C50C99AB0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97" r="15147" b="-1"/>
          <a:stretch/>
        </p:blipFill>
        <p:spPr>
          <a:xfrm>
            <a:off x="6195373" y="321733"/>
            <a:ext cx="5674897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42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842</Words>
  <Application>Microsoft Macintosh PowerPoint</Application>
  <PresentationFormat>Širokoúhlá obrazovka</PresentationFormat>
  <Paragraphs>51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Helvetica Neue Medium</vt:lpstr>
      <vt:lpstr>Motiv Office</vt:lpstr>
      <vt:lpstr>Česká nová vlna  </vt:lpstr>
      <vt:lpstr>„Juvenilizace“ kina </vt:lpstr>
      <vt:lpstr>Generace filmových postav </vt:lpstr>
      <vt:lpstr>Generace filmových postav</vt:lpstr>
      <vt:lpstr>Střední a starší generace filmových postav</vt:lpstr>
      <vt:lpstr>FAMU</vt:lpstr>
      <vt:lpstr>Sousto (1960, r. Jan Němec)</vt:lpstr>
      <vt:lpstr>Prezentace aplikace PowerPoint</vt:lpstr>
      <vt:lpstr>Prezentace aplikace PowerPoint</vt:lpstr>
      <vt:lpstr>Miloš Forman (1932–2018)</vt:lpstr>
      <vt:lpstr>Konkurs / Kdyby ty muziky nebyly  (1963)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Česká nová vlna  </dc:title>
  <dc:creator>Šárka Gmiterková</dc:creator>
  <cp:lastModifiedBy>Šárka Gmiterková</cp:lastModifiedBy>
  <cp:revision>2</cp:revision>
  <dcterms:created xsi:type="dcterms:W3CDTF">2020-11-03T19:34:35Z</dcterms:created>
  <dcterms:modified xsi:type="dcterms:W3CDTF">2020-11-03T19:42:04Z</dcterms:modified>
</cp:coreProperties>
</file>