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35"/>
    <p:restoredTop sz="94627"/>
  </p:normalViewPr>
  <p:slideViewPr>
    <p:cSldViewPr snapToGrid="0" snapToObjects="1">
      <p:cViewPr varScale="1">
        <p:scale>
          <a:sx n="76" d="100"/>
          <a:sy n="76" d="100"/>
        </p:scale>
        <p:origin x="1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160AD8-8A7B-9844-AFED-9E2E6A7A1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A9438B-0249-5E4A-AC37-8473BE0DD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C25DDD-C40E-DE42-ADE2-FC63DC1EC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5721-65C4-5843-A8B9-DF514EA3AE98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082B2F-A5D7-784A-A5F3-9A8A059F7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7DC774-66E9-544C-A075-87EAB89A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1901-6A39-5A4F-851D-F1A3D3CC7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39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0D8788-C136-8841-ADD2-E55F5B42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C500B56-830A-DF47-BE1A-DC34C35C6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E03713-BA0C-BD4C-9640-3C710F960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5721-65C4-5843-A8B9-DF514EA3AE98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553466-1C73-8C42-84CC-79EBB6DB8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DB89B6-48DE-324C-82FE-C31361C8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1901-6A39-5A4F-851D-F1A3D3CC7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9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76F58A0-03C1-9741-9876-0ECADC1A0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011870B-5F4D-5D43-86EC-C9DA4842F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E75CE0-9518-074B-A9B6-730FC47AA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5721-65C4-5843-A8B9-DF514EA3AE98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AF06E5-3787-6342-AF0E-599C71A4E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1B5DE8-9AE6-FF44-90CA-F3D641B2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1901-6A39-5A4F-851D-F1A3D3CC7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3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4E8C82-4718-F04B-B99B-4B90B8645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346F72-61BF-5843-BEE3-6CD287C7B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D617B9-DA02-9E48-B723-99B63EED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5721-65C4-5843-A8B9-DF514EA3AE98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C7A307-C6B2-834A-83EE-D296B710B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77754E-A4AF-864F-867B-83DCCF689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1901-6A39-5A4F-851D-F1A3D3CC7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44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8DB280-0213-CB4E-89D9-3E01E6632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B959C86-2F91-3644-AE45-A90606DB9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1E6C07-6920-6A43-B419-DC1AE4062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5721-65C4-5843-A8B9-DF514EA3AE98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1B74F5-E2D8-E543-B480-9F9D5CF59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DA4A1C-D36D-504B-A4B3-4012F3B6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1901-6A39-5A4F-851D-F1A3D3CC7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57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8C1A64-503E-584D-8A54-6454458D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B59CEC-0D3F-6342-8EE7-093D5FD66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DB55DCD-FCCF-6B4A-80AB-A542DA010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1FC32A2-675E-064B-A081-9440A5DC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5721-65C4-5843-A8B9-DF514EA3AE98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67E7053-8B1F-C74F-A79D-0257C23FD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096E08-9811-8546-B88E-5B122B0A4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1901-6A39-5A4F-851D-F1A3D3CC7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76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BF9D50-2980-7744-B6A3-15FE5DF19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BDFBADF-351A-314A-B3B7-6BACA5E65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47C7C91-4635-DF4E-8407-916D97725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BABAB4-138C-2946-958A-597A8B266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2538B5F-DA6B-A742-90A0-AFC37960EA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5035797-BA40-9D49-83B0-2B9375B4D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5721-65C4-5843-A8B9-DF514EA3AE98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D745FA9-3E7B-3842-90A4-52620B564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22EB62-5B2E-F042-B66D-1EEAE710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1901-6A39-5A4F-851D-F1A3D3CC7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55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583C62-C3B5-4246-BA1B-BE3CCFA47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28EF7D0-55F7-834A-9B81-F798F716F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5721-65C4-5843-A8B9-DF514EA3AE98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8721571-4D81-AB4D-B23B-8F31A06B6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3D3AF8A-F4F6-6041-8300-CE92A0A0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1901-6A39-5A4F-851D-F1A3D3CC7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07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44D7D9A-AC87-7545-B5B3-4EFABBAD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5721-65C4-5843-A8B9-DF514EA3AE98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FA19E7A-045B-584D-9F78-2D8B16E9B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F9F136E-D8F8-6344-B7EF-286ABB05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1901-6A39-5A4F-851D-F1A3D3CC7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523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888402-FB7D-E64E-81AA-B96D06325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7CCFF3-D459-4F44-8F96-05F10AA47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98F841E-18EE-0748-B9DE-1A80A40EB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AF8DB7-094B-AD47-957C-684589ED2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5721-65C4-5843-A8B9-DF514EA3AE98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366F5F-76B8-C346-B59D-9003E55B0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99351BA-2282-AE45-BE58-FA48A66E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1901-6A39-5A4F-851D-F1A3D3CC7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29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5ABA7-0940-154B-B40C-B2D5ADFC9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B824E3A-C3D5-994E-A095-304B0DDC1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CF3F576-E663-9049-8E62-A24291BA5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E94BED2-A4CE-1A44-A5FA-93B4E96CC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5721-65C4-5843-A8B9-DF514EA3AE98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305138C-3EEE-1246-970A-363D62AA8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7A87AF-187A-A843-9263-76BD39848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1901-6A39-5A4F-851D-F1A3D3CC7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8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CD4EC53-744F-F34E-A3D9-B2796B102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55F558D-4C62-CF4E-BAF4-7066A23A0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B66F48-6B7F-5340-9548-371DCEEBE6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15721-65C4-5843-A8B9-DF514EA3AE98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EB3A85-EAA2-F046-81E0-F3BD33124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C3C14E-64AB-8E41-813F-AFA80DFE5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51901-6A39-5A4F-851D-F1A3D3CC7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72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E75FFA-D406-AC42-85A9-15A0AA643B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Česká nová vlna 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07B4F45-B4C3-3D4F-9B0E-F3870724B0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FAVh001 + FAVKh006</a:t>
            </a:r>
          </a:p>
          <a:p>
            <a:r>
              <a:rPr lang="cs-CZ" dirty="0"/>
              <a:t>18. 11. 2020</a:t>
            </a:r>
          </a:p>
          <a:p>
            <a:r>
              <a:rPr lang="cs-CZ" dirty="0"/>
              <a:t>Mgr. Šárka </a:t>
            </a:r>
            <a:r>
              <a:rPr lang="cs-CZ" dirty="0" err="1"/>
              <a:t>Gmiterková</a:t>
            </a:r>
            <a:r>
              <a:rPr lang="cs-CZ" dirty="0"/>
              <a:t>, Ph.D.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7493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12A7F3-B919-4E47-A8AA-9A3AA060E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Jaroslav Papoušek </a:t>
            </a:r>
            <a:r>
              <a:rPr lang="cs-CZ" dirty="0"/>
              <a:t>(1929–1995)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0909B7-7230-064F-BB49-5349650A7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25625"/>
            <a:ext cx="8016240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„Ale když já jsem jenom na takové ty </a:t>
            </a:r>
            <a:r>
              <a:rPr lang="cs-CZ" dirty="0" err="1"/>
              <a:t>hovadinky</a:t>
            </a:r>
            <a:r>
              <a:rPr lang="cs-CZ" dirty="0"/>
              <a:t>“ &gt;&gt; má se za to, že Papoušek na rozdíl od Formana nedovedl povznést humor z banální přízemnosti do pronikavější výpovědi </a:t>
            </a:r>
          </a:p>
          <a:p>
            <a:r>
              <a:rPr lang="cs-CZ" dirty="0"/>
              <a:t>„Mně vyhovovalo, když se všichni na všechno ptali Miloše a Ivana a já mohl jen mlčet a něco dělat“ &gt;&gt; není tak viditelný a oslavovaný jako zbytek tria</a:t>
            </a:r>
          </a:p>
          <a:p>
            <a:r>
              <a:rPr lang="cs-CZ" dirty="0"/>
              <a:t>Z trojice nejvíc pilný a právě on vnáší do Formanových filmů ostře satirický tón (ohledně erotických náznaků srovnej Formanovy filmy a </a:t>
            </a:r>
            <a:r>
              <a:rPr lang="cs-CZ" i="1" dirty="0"/>
              <a:t>Nejkrásnější věk</a:t>
            </a:r>
            <a:r>
              <a:rPr lang="cs-CZ" dirty="0"/>
              <a:t>; stran satiry </a:t>
            </a:r>
            <a:r>
              <a:rPr lang="cs-CZ" i="1" dirty="0"/>
              <a:t>Hoří má panenko </a:t>
            </a:r>
            <a:r>
              <a:rPr lang="cs-CZ" dirty="0"/>
              <a:t>a </a:t>
            </a:r>
            <a:r>
              <a:rPr lang="cs-CZ" i="1" dirty="0"/>
              <a:t>Ecce homo Homolka</a:t>
            </a:r>
            <a:r>
              <a:rPr lang="cs-CZ" dirty="0"/>
              <a:t>)</a:t>
            </a:r>
          </a:p>
          <a:p>
            <a:r>
              <a:rPr lang="cs-CZ" dirty="0"/>
              <a:t>Scénáristicky se podílel na filmech </a:t>
            </a:r>
            <a:r>
              <a:rPr lang="cs-CZ" i="1" dirty="0"/>
              <a:t>Černý Petr, Intimní osvětlení, Lásky jedné plavovlásky, Hoří má panenko </a:t>
            </a:r>
          </a:p>
          <a:p>
            <a:r>
              <a:rPr lang="cs-CZ" dirty="0"/>
              <a:t>Jako režisér debutoval filmem </a:t>
            </a:r>
            <a:r>
              <a:rPr lang="cs-CZ" i="1" dirty="0"/>
              <a:t>Nejkrásnější věk</a:t>
            </a:r>
            <a:r>
              <a:rPr lang="cs-CZ" dirty="0"/>
              <a:t>, následovala komedie </a:t>
            </a:r>
            <a:r>
              <a:rPr lang="cs-CZ" i="1" dirty="0"/>
              <a:t>Ecce homo Homolka</a:t>
            </a:r>
          </a:p>
        </p:txBody>
      </p:sp>
      <p:pic>
        <p:nvPicPr>
          <p:cNvPr id="5" name="Obrázek 4" descr="Obsah obrázku osoba, interiér, muž, fotka&#10;&#10;Popis byl vytvořen automaticky">
            <a:extLst>
              <a:ext uri="{FF2B5EF4-FFF2-40B4-BE49-F238E27FC236}">
                <a16:creationId xmlns:a16="http://schemas.microsoft.com/office/drawing/2014/main" id="{F6AA0FCB-10F1-E041-A8F5-0FA7C9697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688" y="365124"/>
            <a:ext cx="3929312" cy="2667635"/>
          </a:xfrm>
          <a:prstGeom prst="rect">
            <a:avLst/>
          </a:prstGeom>
        </p:spPr>
      </p:pic>
      <p:pic>
        <p:nvPicPr>
          <p:cNvPr id="7" name="Obrázek 6" descr="Obsah obrázku fotka, osoba, staré, stojící&#10;&#10;Popis byl vytvořen automaticky">
            <a:extLst>
              <a:ext uri="{FF2B5EF4-FFF2-40B4-BE49-F238E27FC236}">
                <a16:creationId xmlns:a16="http://schemas.microsoft.com/office/drawing/2014/main" id="{EB22ACCE-8779-CC4A-B901-C925ED17E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831" y="4190366"/>
            <a:ext cx="4223169" cy="266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88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5B71EE-95BD-A746-9100-EEF8EB0A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Jaroslav Papoušek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5B856D-BB49-534B-AC9B-8EBE1D7E7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71345"/>
            <a:ext cx="8717280" cy="462153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režisér, scenárista, prozaik, malíř a sochař, karikaturista, ladič harmonik &gt;&gt; všestranně nadaný</a:t>
            </a:r>
          </a:p>
          <a:p>
            <a:r>
              <a:rPr lang="cs-CZ" dirty="0"/>
              <a:t>měl výraznou prostorovou představivost a uměl velmi dobře komponovat figury do záběru + smysl pro humor a ironickou nadsázku</a:t>
            </a:r>
          </a:p>
          <a:p>
            <a:r>
              <a:rPr lang="cs-CZ" dirty="0"/>
              <a:t>Autor předlohy k filmu </a:t>
            </a:r>
            <a:r>
              <a:rPr lang="cs-CZ" i="1" dirty="0"/>
              <a:t>Černý Petr </a:t>
            </a:r>
          </a:p>
          <a:p>
            <a:r>
              <a:rPr lang="cs-CZ" i="1"/>
              <a:t>Nejkrásnější </a:t>
            </a:r>
            <a:r>
              <a:rPr lang="cs-CZ" i="1" dirty="0"/>
              <a:t>věk </a:t>
            </a:r>
            <a:r>
              <a:rPr lang="cs-CZ" dirty="0"/>
              <a:t>(1968) – figurkářská komedie z prostředí sochařského ateliéru</a:t>
            </a:r>
          </a:p>
          <a:p>
            <a:pPr lvl="1"/>
            <a:r>
              <a:rPr lang="cs-CZ" dirty="0"/>
              <a:t>Na rozdíl od Formana, kterého zajímali mladí, a Passera, který stranil střední generaci (cca kolem 30), Papouška zajímá stáří </a:t>
            </a:r>
          </a:p>
          <a:p>
            <a:pPr lvl="1"/>
            <a:r>
              <a:rPr lang="cs-CZ" dirty="0"/>
              <a:t>Na vizuální stránce má značný podíl kameraman Josef Ort-</a:t>
            </a:r>
            <a:r>
              <a:rPr lang="cs-CZ" dirty="0" err="1"/>
              <a:t>Šnep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A0F3FB1-A015-F04A-85A1-5FB4E2678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543" y="0"/>
            <a:ext cx="1862457" cy="2682240"/>
          </a:xfrm>
          <a:prstGeom prst="rect">
            <a:avLst/>
          </a:prstGeom>
        </p:spPr>
      </p:pic>
      <p:pic>
        <p:nvPicPr>
          <p:cNvPr id="7" name="Obrázek 6" descr="Obsah obrázku text, kniha&#10;&#10;Popis byl vytvořen automaticky">
            <a:extLst>
              <a:ext uri="{FF2B5EF4-FFF2-40B4-BE49-F238E27FC236}">
                <a16:creationId xmlns:a16="http://schemas.microsoft.com/office/drawing/2014/main" id="{36367F39-83B6-984C-93FB-10C5AB08D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189" y="2682240"/>
            <a:ext cx="2895811" cy="41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24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BE8161-A0BE-BB40-AEC1-6EF600F9A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Ecce homo Homolka </a:t>
            </a:r>
            <a:r>
              <a:rPr lang="cs-CZ" dirty="0"/>
              <a:t>(1969)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0692C4-C06C-F64A-B9C5-28C2AB2DF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" y="1536064"/>
            <a:ext cx="8778240" cy="480377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schválený do ještě před srpnem 1968, ale do kin šel až v období sílících normalizačních tendencí, v březnu 1970</a:t>
            </a:r>
          </a:p>
          <a:p>
            <a:r>
              <a:rPr lang="cs-CZ" dirty="0"/>
              <a:t>Následovaly další dva snímky: </a:t>
            </a:r>
            <a:r>
              <a:rPr lang="cs-CZ" i="1" dirty="0" err="1"/>
              <a:t>Hogo</a:t>
            </a:r>
            <a:r>
              <a:rPr lang="cs-CZ" i="1" dirty="0"/>
              <a:t> </a:t>
            </a:r>
            <a:r>
              <a:rPr lang="cs-CZ" i="1" dirty="0" err="1"/>
              <a:t>fogo</a:t>
            </a:r>
            <a:r>
              <a:rPr lang="cs-CZ" i="1" dirty="0"/>
              <a:t> Homolka </a:t>
            </a:r>
            <a:r>
              <a:rPr lang="cs-CZ" dirty="0"/>
              <a:t>(1970) a </a:t>
            </a:r>
            <a:r>
              <a:rPr lang="cs-CZ" i="1" dirty="0"/>
              <a:t>Homolka a Tobolka </a:t>
            </a:r>
            <a:r>
              <a:rPr lang="cs-CZ" dirty="0"/>
              <a:t>(1972) &gt;&gt; díky sílícím tendenčním tlakům je kvalita trilogie sestupná  </a:t>
            </a:r>
          </a:p>
          <a:p>
            <a:r>
              <a:rPr lang="cs-CZ" dirty="0"/>
              <a:t>jeden z mála filmů, které si dovolily použít latinský název, navíc citát z Bible („Hle, [to je] člověk“ – </a:t>
            </a:r>
            <a:r>
              <a:rPr lang="cs-CZ" dirty="0" err="1"/>
              <a:t>Jób</a:t>
            </a:r>
            <a:r>
              <a:rPr lang="cs-CZ" dirty="0"/>
              <a:t>, 19,5) &gt;&gt; náboženských metafor je tu plno – ve smyslu morálního imperativu nebo ostře satirického podtónu?</a:t>
            </a:r>
          </a:p>
          <a:p>
            <a:r>
              <a:rPr lang="cs-CZ" dirty="0"/>
              <a:t>Výrazně distancovaný pohled na protagonisty (pohled entomologa), na instituci manželství a mezigeneračního soužití &gt;&gt; jediným světlým bodem jsou děti? (srov. s vyobrazením dětí v </a:t>
            </a:r>
            <a:r>
              <a:rPr lang="cs-CZ" i="1" dirty="0"/>
              <a:t>Intimním osvětlení</a:t>
            </a:r>
            <a:r>
              <a:rPr lang="cs-CZ" dirty="0"/>
              <a:t>)</a:t>
            </a:r>
          </a:p>
          <a:p>
            <a:r>
              <a:rPr lang="cs-CZ" dirty="0"/>
              <a:t>Film plný kontrastů – mezi hermeticky uzavřenou domácností a přírodou, mezi generacemi, hudební kontrapunkty atd. </a:t>
            </a:r>
          </a:p>
        </p:txBody>
      </p:sp>
      <p:pic>
        <p:nvPicPr>
          <p:cNvPr id="9" name="Obrázek 8" descr="Obsah obrázku osoba, exteriér, muž, žena&#10;&#10;Popis byl vytvořen automaticky">
            <a:extLst>
              <a:ext uri="{FF2B5EF4-FFF2-40B4-BE49-F238E27FC236}">
                <a16:creationId xmlns:a16="http://schemas.microsoft.com/office/drawing/2014/main" id="{10164FA3-9F2E-EB44-94CF-2213B138F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080" y="0"/>
            <a:ext cx="3931920" cy="2846546"/>
          </a:xfrm>
          <a:prstGeom prst="rect">
            <a:avLst/>
          </a:prstGeom>
        </p:spPr>
      </p:pic>
      <p:pic>
        <p:nvPicPr>
          <p:cNvPr id="11" name="Obrázek 10" descr="Obsah obrázku text, osoba, fotka, muž&#10;&#10;Popis byl vytvořen automaticky">
            <a:extLst>
              <a:ext uri="{FF2B5EF4-FFF2-40B4-BE49-F238E27FC236}">
                <a16:creationId xmlns:a16="http://schemas.microsoft.com/office/drawing/2014/main" id="{848DAA0B-D78B-D74D-9972-55524118C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040" y="2400610"/>
            <a:ext cx="3093720" cy="447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8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B6F1A8-4A7C-D54F-BC3B-50B1B505D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Státně-socialistický modus produkce (SMP)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FAF45B-B5E8-E143-8229-382195021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„ […] osvobození filmu od diktátu trhu znamená jeho podřízení diktátu státu. […] Každé oslabení státní kontroly umožňovalo filmu využívat výhod zestátnění.“ (A.J. </a:t>
            </a:r>
            <a:r>
              <a:rPr lang="cs-CZ" dirty="0" err="1"/>
              <a:t>Liehm</a:t>
            </a:r>
            <a:r>
              <a:rPr lang="cs-CZ" dirty="0"/>
              <a:t> v předmluvě k americkému vydání </a:t>
            </a:r>
            <a:r>
              <a:rPr lang="cs-CZ" i="1" dirty="0"/>
              <a:t>Ostře sledovaných filmů</a:t>
            </a:r>
            <a:r>
              <a:rPr lang="cs-CZ" dirty="0"/>
              <a:t>, NYC 1973)</a:t>
            </a:r>
          </a:p>
          <a:p>
            <a:pPr marL="0" indent="0">
              <a:buNone/>
            </a:pPr>
            <a:r>
              <a:rPr lang="cs-CZ" dirty="0"/>
              <a:t>__________________________________________________________</a:t>
            </a:r>
          </a:p>
          <a:p>
            <a:r>
              <a:rPr lang="cs-CZ" dirty="0"/>
              <a:t>Státní vlastnictví &gt;&gt; stát a jeho reprezentanti ve vedení státního podniku</a:t>
            </a:r>
          </a:p>
          <a:p>
            <a:r>
              <a:rPr lang="cs-CZ" dirty="0"/>
              <a:t>Politicko-ideologický dozor a s ním spojený centrální strategický management filmového průmyslu, který se po celou dobu existence modu zásadněji neměnil</a:t>
            </a:r>
          </a:p>
          <a:p>
            <a:r>
              <a:rPr lang="cs-CZ" dirty="0"/>
              <a:t>Dramaturgie</a:t>
            </a:r>
          </a:p>
          <a:p>
            <a:r>
              <a:rPr lang="cs-CZ" dirty="0"/>
              <a:t>(Silná pozice režiséra a to ve všech fázích výroby = nízká separace fáze vývoje projektů od jejich realizace)</a:t>
            </a:r>
          </a:p>
          <a:p>
            <a:pPr marL="0" indent="0">
              <a:buNone/>
            </a:pP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935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28626F-1BA1-8E44-BBD6-5EE0104F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Systém tvůrčích skupin (TS)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6D181C-64E1-524C-95F1-F2E003E66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TS nabízejí personální i pracovní kontinuity se staršími mody produkce; jedno z možných vysvětlení, proč se nejen u nás, ale v celém regionu (TS v Polsku, Maďarsku, Německu) mohl otevřít prostor pro umělecké inovace; po roce 1990 rozpad skupin jako jedna z příčin krize domácího filmového průmyslu</a:t>
            </a:r>
            <a:r>
              <a:rPr lang="cs-CZ" dirty="0">
                <a:effectLst/>
              </a:rPr>
              <a:t> </a:t>
            </a:r>
          </a:p>
          <a:p>
            <a:r>
              <a:rPr lang="cs-CZ" dirty="0"/>
              <a:t>První skupina TS vzniká na podzim 1954 na popud nového ředitele ČSF Jiřího Marka &gt;&gt; začátek decentralizace, liberalizace ve druhé pol. 50. let</a:t>
            </a:r>
          </a:p>
          <a:p>
            <a:r>
              <a:rPr lang="cs-CZ" dirty="0"/>
              <a:t>Roku 1959 Jiřího Marka ve funkci střídá Alois Poledňák</a:t>
            </a:r>
          </a:p>
          <a:p>
            <a:r>
              <a:rPr lang="cs-CZ" dirty="0"/>
              <a:t>Na pozici vedoucího Filmového studia Barrandov (FSB) střídá Eduarda Hofmana roku 1960 Vlastimil </a:t>
            </a:r>
            <a:r>
              <a:rPr lang="cs-CZ" dirty="0" err="1"/>
              <a:t>Harnach</a:t>
            </a:r>
            <a:endParaRPr lang="cs-CZ" dirty="0"/>
          </a:p>
          <a:p>
            <a:r>
              <a:rPr lang="cs-CZ" dirty="0"/>
              <a:t>Ústředním dramaturgem se roku 1960 stává Břetislav Kunc  </a:t>
            </a:r>
          </a:p>
        </p:txBody>
      </p:sp>
    </p:spTree>
    <p:extLst>
      <p:ext uri="{BB962C8B-B14F-4D97-AF65-F5344CB8AC3E}">
        <p14:creationId xmlns:p14="http://schemas.microsoft.com/office/powerpoint/2010/main" val="2217836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B761E-F786-7D48-984C-CA04800E2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TS 1954–1970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B6B1A7-EAE0-4E49-A1F6-F5D67DD91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1954-1970: relativní stabilita, podmínky pro tvorbu specifických zaměření TS (témata, styly, žánry)</a:t>
            </a:r>
          </a:p>
          <a:p>
            <a:r>
              <a:rPr lang="cs-CZ" dirty="0"/>
              <a:t>osobní sítě: vznikají „stáje“ kmenových autorů a kmenových režisérů &gt;&gt; každá ze skupin si vytváří vlastní skupinovou identitu (dobovým žargonem „tvář“)</a:t>
            </a:r>
          </a:p>
          <a:p>
            <a:r>
              <a:rPr lang="cs-CZ" dirty="0"/>
              <a:t>Hlavně v letech 1963–69 se systém TS stabilizoval &gt;&gt; klíčové platformy pro iniciaci a přípravu projektů, jako umělecký a hospodářský dozor pro jejich realizaci a také důležité pro výchovu talentů</a:t>
            </a:r>
            <a:r>
              <a:rPr lang="cs-CZ" dirty="0">
                <a:effectLst/>
              </a:rPr>
              <a:t> </a:t>
            </a:r>
          </a:p>
          <a:p>
            <a:r>
              <a:rPr lang="cs-CZ" dirty="0"/>
              <a:t>Funguje 5 hlavních TS:</a:t>
            </a:r>
          </a:p>
          <a:p>
            <a:pPr lvl="1"/>
            <a:r>
              <a:rPr lang="cs-CZ" dirty="0"/>
              <a:t>Bohumil Šmída – Ladislav Fikar</a:t>
            </a:r>
          </a:p>
          <a:p>
            <a:pPr lvl="1"/>
            <a:r>
              <a:rPr lang="cs-CZ" dirty="0"/>
              <a:t>Karel </a:t>
            </a:r>
            <a:r>
              <a:rPr lang="cs-CZ" dirty="0" err="1"/>
              <a:t>Feix</a:t>
            </a:r>
            <a:r>
              <a:rPr lang="cs-CZ" dirty="0"/>
              <a:t> – Miloš Brož  </a:t>
            </a:r>
          </a:p>
          <a:p>
            <a:pPr lvl="1"/>
            <a:r>
              <a:rPr lang="cs-CZ" dirty="0"/>
              <a:t>Erich </a:t>
            </a:r>
            <a:r>
              <a:rPr lang="cs-CZ" dirty="0" err="1"/>
              <a:t>Švabík</a:t>
            </a:r>
            <a:r>
              <a:rPr lang="cs-CZ" dirty="0"/>
              <a:t> – Jan Procházka  </a:t>
            </a:r>
          </a:p>
          <a:p>
            <a:pPr lvl="1"/>
            <a:r>
              <a:rPr lang="cs-CZ" dirty="0"/>
              <a:t>Jiří Šebor – Vladimír Bor </a:t>
            </a:r>
          </a:p>
          <a:p>
            <a:pPr lvl="1"/>
            <a:r>
              <a:rPr lang="cs-CZ" dirty="0"/>
              <a:t>Ladislav Novotný – Bedřich Kubala.</a:t>
            </a:r>
            <a:r>
              <a:rPr lang="cs-CZ" dirty="0">
                <a:effectLst/>
              </a:rPr>
              <a:t> </a:t>
            </a:r>
          </a:p>
          <a:p>
            <a:r>
              <a:rPr lang="cs-CZ" dirty="0"/>
              <a:t>Kromě skupiny </a:t>
            </a:r>
            <a:r>
              <a:rPr lang="cs-CZ" dirty="0" err="1"/>
              <a:t>Feix</a:t>
            </a:r>
            <a:r>
              <a:rPr lang="cs-CZ" dirty="0"/>
              <a:t> – Brož se s filmy tvůrců NV setkáváme ve všech skupinách.</a:t>
            </a:r>
            <a:endParaRPr lang="cs-CZ" dirty="0">
              <a:effectLst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4520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A1FA59AC-673B-6046-8CB0-97853B574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Profily jednotlivých TS 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1A08396D-8935-4B43-B857-BE87AEC28A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/>
              <a:t>Karel </a:t>
            </a:r>
            <a:r>
              <a:rPr lang="cs-CZ" dirty="0" err="1"/>
              <a:t>Feix</a:t>
            </a:r>
            <a:r>
              <a:rPr lang="cs-CZ" dirty="0"/>
              <a:t> s dramaturgem Milošem Brožem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D0C541-A8E4-6A43-BDD6-EDB0929529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Divácký film, jenž staví na populárních žánrech a zkušených režisérech: např. komedie </a:t>
            </a:r>
            <a:r>
              <a:rPr lang="cs-CZ" i="1" dirty="0"/>
              <a:t>Limonádový </a:t>
            </a:r>
            <a:r>
              <a:rPr lang="cs-CZ" i="1" dirty="0" err="1"/>
              <a:t>Joe</a:t>
            </a:r>
            <a:r>
              <a:rPr lang="cs-CZ" i="1" dirty="0"/>
              <a:t> </a:t>
            </a:r>
            <a:r>
              <a:rPr lang="cs-CZ" dirty="0"/>
              <a:t>(Oldřich Lipský, 1964), </a:t>
            </a:r>
            <a:r>
              <a:rPr lang="cs-CZ" i="1" dirty="0"/>
              <a:t>Král králů </a:t>
            </a:r>
            <a:r>
              <a:rPr lang="cs-CZ" dirty="0"/>
              <a:t>(Martin Frič, 1963), </a:t>
            </a:r>
            <a:r>
              <a:rPr lang="cs-CZ" i="1" dirty="0"/>
              <a:t>Ženu ani květinou neuhodíš </a:t>
            </a:r>
            <a:r>
              <a:rPr lang="cs-CZ" dirty="0"/>
              <a:t>(Zdeněk Podskalský, 1966), </a:t>
            </a:r>
            <a:r>
              <a:rPr lang="cs-CZ" i="1" dirty="0"/>
              <a:t>Vražda po našem </a:t>
            </a:r>
            <a:r>
              <a:rPr lang="cs-CZ" dirty="0"/>
              <a:t>(Jiří Weiss, 1966), </a:t>
            </a:r>
            <a:r>
              <a:rPr lang="cs-CZ" i="1" dirty="0"/>
              <a:t>Poslední růže od Casanovy </a:t>
            </a:r>
            <a:r>
              <a:rPr lang="cs-CZ" dirty="0"/>
              <a:t>(Václav Krška, 1966), </a:t>
            </a:r>
            <a:r>
              <a:rPr lang="cs-CZ" i="1" dirty="0"/>
              <a:t>Přísně tajné premiéry</a:t>
            </a:r>
            <a:r>
              <a:rPr lang="cs-CZ" dirty="0"/>
              <a:t> (Martin Frič, 1967) a muzikály </a:t>
            </a:r>
            <a:r>
              <a:rPr lang="cs-CZ" i="1" dirty="0"/>
              <a:t>Starci na chmelu</a:t>
            </a:r>
            <a:r>
              <a:rPr lang="cs-CZ" dirty="0"/>
              <a:t> (Ladislav </a:t>
            </a:r>
            <a:r>
              <a:rPr lang="cs-CZ" dirty="0" err="1"/>
              <a:t>Rychman</a:t>
            </a:r>
            <a:r>
              <a:rPr lang="cs-CZ" dirty="0"/>
              <a:t>, 1964) a </a:t>
            </a:r>
            <a:r>
              <a:rPr lang="cs-CZ" i="1" dirty="0"/>
              <a:t>Dáma na kolejích </a:t>
            </a:r>
            <a:r>
              <a:rPr lang="cs-CZ" dirty="0"/>
              <a:t>(Ladislav </a:t>
            </a:r>
            <a:r>
              <a:rPr lang="cs-CZ" dirty="0" err="1"/>
              <a:t>Rychman</a:t>
            </a:r>
            <a:r>
              <a:rPr lang="cs-CZ" dirty="0"/>
              <a:t>, 1966). </a:t>
            </a:r>
          </a:p>
          <a:p>
            <a:r>
              <a:rPr lang="cs-CZ" dirty="0"/>
              <a:t>Jakožto bývalý „kapitalistický“ producent </a:t>
            </a:r>
            <a:r>
              <a:rPr lang="cs-CZ" dirty="0" err="1"/>
              <a:t>Feix</a:t>
            </a:r>
            <a:r>
              <a:rPr lang="cs-CZ" dirty="0"/>
              <a:t> zdůrazňoval, „že tvorba skupiny představuje 12–15 procent produkce Barrandova a Koliby, ale v kinech i v exportu reprezentuje plnou třetinu“</a:t>
            </a:r>
            <a:endParaRPr lang="en-US" dirty="0"/>
          </a:p>
          <a:p>
            <a:endParaRPr 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6CF965B8-8D5A-7146-8A50-EFA815BFE8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Ladislav Novotný – dramaturg Bedřich Kubala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FF705574-1789-8F45-ACDE-38B67E741D3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Do FSB přešla v roce 1956 z Československého armádního filmu, kde si vytvořila základnu dlouholetých spolupracovníků, jako byli režiséři Karel Kachyňa, Vojtěch Jasný a František Vláčil; kameramani Jaroslav Kučera, Jan Čuřík a Josef Vaniš. </a:t>
            </a:r>
          </a:p>
          <a:p>
            <a:r>
              <a:rPr lang="cs-CZ" dirty="0"/>
              <a:t>Podle dohody o začlenění do ČSF musela skupina jednou ročně natočit film s vojenskou tematikou – takto vznikly tituly jako </a:t>
            </a:r>
            <a:r>
              <a:rPr lang="cs-CZ" i="1" dirty="0"/>
              <a:t>Zářijové noci </a:t>
            </a:r>
            <a:r>
              <a:rPr lang="cs-CZ" dirty="0"/>
              <a:t>(Vojtěch Jasný, 1957), </a:t>
            </a:r>
            <a:r>
              <a:rPr lang="cs-CZ" i="1" dirty="0"/>
              <a:t>Tenkrát o vánocích</a:t>
            </a:r>
            <a:r>
              <a:rPr lang="cs-CZ" dirty="0"/>
              <a:t> (Karel Kachyňa, 1958) a </a:t>
            </a:r>
            <a:r>
              <a:rPr lang="cs-CZ" i="1" dirty="0"/>
              <a:t>Král Šumavy </a:t>
            </a:r>
            <a:r>
              <a:rPr lang="cs-CZ" dirty="0"/>
              <a:t>(Karel Kachyňa, 1959). </a:t>
            </a:r>
          </a:p>
          <a:p>
            <a:r>
              <a:rPr lang="cs-CZ" dirty="0"/>
              <a:t>V 60. letech ale TS armádní náměty opustila a otevřela se existenciálním látkám nové vlny (natáčeli zde především Antonín Máša a Evald Schorm).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3084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53FB40-DC98-8F42-BB99-5AABF6AC9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Profily jednotlivých TS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C8ACFC-66AF-1649-B8BF-22D505A11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52547"/>
            <a:ext cx="5157787" cy="823912"/>
          </a:xfrm>
        </p:spPr>
        <p:txBody>
          <a:bodyPr/>
          <a:lstStyle/>
          <a:p>
            <a:pPr algn="ctr"/>
            <a:r>
              <a:rPr lang="cs-CZ" dirty="0"/>
              <a:t>Jiří Šebor – Vladimír Bor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96E1024-F1D4-BF43-B8F2-F87EEA3CAA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Protipól TS </a:t>
            </a:r>
            <a:r>
              <a:rPr lang="cs-CZ" dirty="0" err="1"/>
              <a:t>Feix</a:t>
            </a:r>
            <a:r>
              <a:rPr lang="cs-CZ" dirty="0"/>
              <a:t>–Brož a konkurent TS Šmída–Fikar  </a:t>
            </a:r>
          </a:p>
          <a:p>
            <a:r>
              <a:rPr lang="cs-CZ" dirty="0"/>
              <a:t>Objevila Miloše Formana s jeho spolupracovníky Ivana Passera a Jaroslava Papouška. Odvaha riskovat s debuty dalších režisérů; pro film „získala“ prominentní spisovatele jako Jana Procházku, Josefa Škvoreckého, Zdeňka Mahlera, Ladislava Fukse a Vladimíra Párala.</a:t>
            </a:r>
          </a:p>
          <a:p>
            <a:pPr fontAlgn="ctr"/>
            <a:r>
              <a:rPr lang="cs-CZ" dirty="0"/>
              <a:t>TS vytvořila všechny Formanovy filmy, vč. Novákových </a:t>
            </a:r>
            <a:r>
              <a:rPr lang="cs-CZ" i="1" dirty="0" err="1"/>
              <a:t>Štěnat</a:t>
            </a:r>
            <a:r>
              <a:rPr lang="cs-CZ" i="1" dirty="0"/>
              <a:t> </a:t>
            </a:r>
          </a:p>
          <a:p>
            <a:pPr fontAlgn="ctr"/>
            <a:r>
              <a:rPr lang="cs-CZ" dirty="0"/>
              <a:t>další objevy TS: režiséři: Zdeněk Podskalský, Jiří </a:t>
            </a:r>
            <a:r>
              <a:rPr lang="cs-CZ" dirty="0" err="1"/>
              <a:t>Hanibal</a:t>
            </a:r>
            <a:r>
              <a:rPr lang="cs-CZ" dirty="0"/>
              <a:t>, Štěpán Skalský, Ivo Novák, Jindřich Polák, Ivan Passer, Václav Sklenář, Zdeněk </a:t>
            </a:r>
            <a:r>
              <a:rPr lang="cs-CZ" dirty="0" err="1"/>
              <a:t>Sirový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1601E40-B72C-2F4E-BB93-3959E6981B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23965"/>
            <a:ext cx="5183188" cy="823912"/>
          </a:xfrm>
        </p:spPr>
        <p:txBody>
          <a:bodyPr/>
          <a:lstStyle/>
          <a:p>
            <a:pPr algn="ctr"/>
            <a:r>
              <a:rPr lang="cs-CZ" dirty="0"/>
              <a:t>Bohumil Šmída – Ladislav Fikar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C9BF69F-AFCD-0347-A38B-9097EC9CCF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0012" cy="398780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Ve svých pamětech nevzpomíná Šmída na 60. roky jako na úspěšné období – TS přitom vyrobila filmy Jiřího Menzela, Věry Chytilové či Pavla Juráčka</a:t>
            </a:r>
          </a:p>
          <a:p>
            <a:r>
              <a:rPr lang="cs-CZ" dirty="0"/>
              <a:t>Pavel Juráček jako jeden z dramaturgů TS (od roku 1959) spolu s ním Jan Libora, Václav Nývlt, Zdeněk Bláha; od roku 1959 dále Vladimír Kalina (scenárista </a:t>
            </a:r>
            <a:r>
              <a:rPr lang="cs-CZ" i="1" dirty="0"/>
              <a:t>Žižkovské romance</a:t>
            </a:r>
            <a:r>
              <a:rPr lang="cs-CZ" dirty="0"/>
              <a:t>) a Miloš Macourek</a:t>
            </a:r>
          </a:p>
          <a:p>
            <a:r>
              <a:rPr lang="cs-CZ" dirty="0"/>
              <a:t>podíl na pěstování sítě spolupracovníků a autorských stylů NV však patří hlavně Ladislavu Fikarovi – básník a překladatel s širokým rozhledem, intelektuálním vlivem a smyslem pro modernistickou estetiku </a:t>
            </a:r>
          </a:p>
        </p:txBody>
      </p:sp>
    </p:spTree>
    <p:extLst>
      <p:ext uri="{BB962C8B-B14F-4D97-AF65-F5344CB8AC3E}">
        <p14:creationId xmlns:p14="http://schemas.microsoft.com/office/powerpoint/2010/main" val="3100000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1B5CC138-F2FB-4B4D-9403-60A06A167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Ivan Passer</a:t>
            </a:r>
            <a:r>
              <a:rPr lang="cs-CZ" dirty="0"/>
              <a:t> (1933–2020) 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222A5183-F79A-6249-A287-636C91BE5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48563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Spolu s Formanem a Václavem Havlem studoval na Koleji Jiřího z Poděbrad. </a:t>
            </a:r>
          </a:p>
          <a:p>
            <a:r>
              <a:rPr lang="cs-CZ" dirty="0"/>
              <a:t>Kvůli nevyhovujícímu třídnímu původu vyloučen z FAMU v roce 1957 (nedostudoval)</a:t>
            </a:r>
          </a:p>
          <a:p>
            <a:r>
              <a:rPr lang="cs-CZ" dirty="0"/>
              <a:t>„Ať se přihlásí, kdo byl tak často vyhazován ze školy, z práce, odháněn od filmu jako právě on, nad nímž kletba nečistého původu či nepřiměřeného životopisu visela ve stalinských i poststalinských letech ještě tíživěji než třeba nad Schormem, Chytilovou a dalšími“ (AJ </a:t>
            </a:r>
            <a:r>
              <a:rPr lang="cs-CZ" dirty="0" err="1"/>
              <a:t>Liehm</a:t>
            </a:r>
            <a:r>
              <a:rPr lang="cs-CZ" dirty="0"/>
              <a:t>) </a:t>
            </a:r>
          </a:p>
          <a:p>
            <a:r>
              <a:rPr lang="cs-CZ" dirty="0"/>
              <a:t>V 60. letech scénáristická spolupráce na filmech </a:t>
            </a:r>
            <a:r>
              <a:rPr lang="cs-CZ" i="1" dirty="0"/>
              <a:t>Konkurs</a:t>
            </a:r>
            <a:r>
              <a:rPr lang="cs-CZ" dirty="0"/>
              <a:t>, </a:t>
            </a:r>
            <a:r>
              <a:rPr lang="cs-CZ" i="1" dirty="0"/>
              <a:t>Lásky jedné plavovlásky</a:t>
            </a:r>
            <a:r>
              <a:rPr lang="cs-CZ" dirty="0"/>
              <a:t>, </a:t>
            </a:r>
            <a:r>
              <a:rPr lang="cs-CZ" i="1" dirty="0"/>
              <a:t>Hoří má panenko</a:t>
            </a:r>
            <a:endParaRPr lang="cs-CZ" dirty="0"/>
          </a:p>
          <a:p>
            <a:r>
              <a:rPr lang="cs-CZ" dirty="0"/>
              <a:t>Režie: </a:t>
            </a:r>
            <a:r>
              <a:rPr lang="cs-CZ" i="1" dirty="0"/>
              <a:t>Fádní odpoledne </a:t>
            </a:r>
            <a:r>
              <a:rPr lang="cs-CZ" dirty="0"/>
              <a:t>(1964), </a:t>
            </a:r>
            <a:r>
              <a:rPr lang="cs-CZ" i="1" dirty="0"/>
              <a:t>Intimní osvětlení </a:t>
            </a:r>
            <a:r>
              <a:rPr lang="cs-CZ" dirty="0"/>
              <a:t>(1965) + asistent režie na filmu </a:t>
            </a:r>
            <a:r>
              <a:rPr lang="cs-CZ" i="1" dirty="0"/>
              <a:t>Černý Petr </a:t>
            </a:r>
          </a:p>
        </p:txBody>
      </p:sp>
      <p:pic>
        <p:nvPicPr>
          <p:cNvPr id="10" name="Obrázek 9" descr="Obsah obrázku osoba, exteriér, tráva, fotka&#10;&#10;Popis byl vytvořen automaticky">
            <a:extLst>
              <a:ext uri="{FF2B5EF4-FFF2-40B4-BE49-F238E27FC236}">
                <a16:creationId xmlns:a16="http://schemas.microsoft.com/office/drawing/2014/main" id="{3386BD0C-F405-3C4F-9B24-A1466823F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2639" y="0"/>
            <a:ext cx="2519362" cy="4203454"/>
          </a:xfrm>
          <a:prstGeom prst="rect">
            <a:avLst/>
          </a:prstGeom>
        </p:spPr>
      </p:pic>
      <p:pic>
        <p:nvPicPr>
          <p:cNvPr id="14" name="Obrázek 13" descr="Obsah obrázku osoba, oblek, muž, stojící&#10;&#10;Popis byl vytvořen automaticky">
            <a:extLst>
              <a:ext uri="{FF2B5EF4-FFF2-40B4-BE49-F238E27FC236}">
                <a16:creationId xmlns:a16="http://schemas.microsoft.com/office/drawing/2014/main" id="{81C5E3CA-B55D-D74A-BBAC-9F484CC46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4039742"/>
            <a:ext cx="3962400" cy="281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34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C8BD16-2F70-B648-900B-84B82D08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b="1"/>
              <a:t>Ivan Passer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EA5B69-C30A-0148-B13B-E1FBE8A80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000"/>
              <a:t>Od satiry a sociologizujícího pohledu Miloše Formana příklon k lyrismu a psychologické introspekci, byť stále v mantinelech všednosti</a:t>
            </a:r>
          </a:p>
          <a:p>
            <a:r>
              <a:rPr lang="cs-CZ" sz="2000"/>
              <a:t>Nikdy nevystupoval jako cinefil &gt;&gt; zajímali ho lidé jako takoví, rád s nimi trávil čas, rád mluvil o filmařině jako o oboru, který umožňuje setkání s různými lidmi a charaktery</a:t>
            </a:r>
          </a:p>
          <a:p>
            <a:r>
              <a:rPr lang="cs-CZ" sz="2000"/>
              <a:t>Ačkoliv oba jeho filmy ze 60. let působí samozřejmě a lehce, ale je za nimi důkladná dramaturgická příprava; práce s neherci dovoluje improvizaci pouze do určité míry</a:t>
            </a:r>
          </a:p>
          <a:p>
            <a:endParaRPr lang="cs-CZ" sz="200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FC0F1A6-DECD-BB43-BB14-450710DF39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84F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935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0E5F8F-0AA0-A04B-8CD7-0D1D72515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Intimní osvětlení </a:t>
            </a:r>
            <a:r>
              <a:rPr lang="cs-CZ" dirty="0"/>
              <a:t>(1965)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5AAF44-CE8D-AE43-AC85-E7057CF20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47156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Obraz poklidné domácké periferie na začátku léta, kdy se po letech setkávají dva spolužáci z konzervatoře </a:t>
            </a:r>
          </a:p>
          <a:p>
            <a:r>
              <a:rPr lang="cs-CZ" dirty="0"/>
              <a:t>Projekt nováčků – Passer + kamera Miroslav Ondříček (Josef Střecha)</a:t>
            </a:r>
          </a:p>
          <a:p>
            <a:r>
              <a:rPr lang="cs-CZ" dirty="0"/>
              <a:t>Vlastimil </a:t>
            </a:r>
            <a:r>
              <a:rPr lang="cs-CZ" dirty="0" err="1"/>
              <a:t>Harnach</a:t>
            </a:r>
            <a:r>
              <a:rPr lang="cs-CZ" dirty="0"/>
              <a:t>: jeden z nejnudnějších filmů, jaký kdy viděl X úspěch u kritiky domácí i zahraniční</a:t>
            </a:r>
          </a:p>
          <a:p>
            <a:r>
              <a:rPr lang="cs-CZ" dirty="0"/>
              <a:t>Návštěvnost: </a:t>
            </a:r>
            <a:r>
              <a:rPr lang="cs-CZ" i="1" dirty="0"/>
              <a:t>Intimní osvětlení </a:t>
            </a:r>
            <a:r>
              <a:rPr lang="cs-CZ" dirty="0"/>
              <a:t>345 129 diváků / </a:t>
            </a:r>
            <a:r>
              <a:rPr lang="cs-CZ" i="1" dirty="0"/>
              <a:t>Perličky na dně </a:t>
            </a:r>
            <a:r>
              <a:rPr lang="cs-CZ" dirty="0"/>
              <a:t>117 687 / </a:t>
            </a:r>
            <a:r>
              <a:rPr lang="cs-CZ" i="1" dirty="0"/>
              <a:t>Každý mladý muž </a:t>
            </a:r>
            <a:r>
              <a:rPr lang="cs-CZ" dirty="0"/>
              <a:t>(režijní debut Pavla Juráčka) 282 387 X </a:t>
            </a:r>
            <a:r>
              <a:rPr lang="cs-CZ" i="1" dirty="0"/>
              <a:t>Lásky jedné plavovlásky </a:t>
            </a:r>
            <a:r>
              <a:rPr lang="cs-CZ" dirty="0"/>
              <a:t>jako absolutní hit – 2 255 858 diváků</a:t>
            </a:r>
          </a:p>
          <a:p>
            <a:r>
              <a:rPr lang="cs-CZ" dirty="0"/>
              <a:t>Po roce 1970 vyřazen z distribuce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osoba, interiér, žena, dívka&#10;&#10;Popis byl vytvořen automaticky">
            <a:extLst>
              <a:ext uri="{FF2B5EF4-FFF2-40B4-BE49-F238E27FC236}">
                <a16:creationId xmlns:a16="http://schemas.microsoft.com/office/drawing/2014/main" id="{95AE3E6D-1CA2-C148-95D6-30EEED583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735" y="0"/>
            <a:ext cx="3929265" cy="2211175"/>
          </a:xfrm>
          <a:prstGeom prst="rect">
            <a:avLst/>
          </a:prstGeom>
        </p:spPr>
      </p:pic>
      <p:pic>
        <p:nvPicPr>
          <p:cNvPr id="7" name="Obrázek 6" descr="Obsah obrázku osoba, budova, muž, fotka&#10;&#10;Popis byl vytvořen automaticky">
            <a:extLst>
              <a:ext uri="{FF2B5EF4-FFF2-40B4-BE49-F238E27FC236}">
                <a16:creationId xmlns:a16="http://schemas.microsoft.com/office/drawing/2014/main" id="{F0D9A125-1E4A-FF4C-8760-18C46B848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053" y="2211175"/>
            <a:ext cx="3931947" cy="2878985"/>
          </a:xfrm>
          <a:prstGeom prst="rect">
            <a:avLst/>
          </a:prstGeom>
        </p:spPr>
      </p:pic>
      <p:pic>
        <p:nvPicPr>
          <p:cNvPr id="9" name="Obrázek 8" descr="Obsah obrázku osoba, vsedě, přenosný počítač, interiér&#10;&#10;Popis byl vytvořen automaticky">
            <a:extLst>
              <a:ext uri="{FF2B5EF4-FFF2-40B4-BE49-F238E27FC236}">
                <a16:creationId xmlns:a16="http://schemas.microsoft.com/office/drawing/2014/main" id="{C16E31A6-E010-2C4F-BCA2-1FD205998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3466" y="4648200"/>
            <a:ext cx="3928533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367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1518</Words>
  <Application>Microsoft Office PowerPoint</Application>
  <PresentationFormat>Širokoúhlá obrazovka</PresentationFormat>
  <Paragraphs>81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Česká nová vlna  </vt:lpstr>
      <vt:lpstr>Státně-socialistický modus produkce (SMP) </vt:lpstr>
      <vt:lpstr>Systém tvůrčích skupin (TS)</vt:lpstr>
      <vt:lpstr>TS 1954–1970 </vt:lpstr>
      <vt:lpstr>Profily jednotlivých TS </vt:lpstr>
      <vt:lpstr>Profily jednotlivých TS </vt:lpstr>
      <vt:lpstr>Ivan Passer (1933–2020) </vt:lpstr>
      <vt:lpstr>Ivan Passer </vt:lpstr>
      <vt:lpstr>Intimní osvětlení (1965)</vt:lpstr>
      <vt:lpstr>Jaroslav Papoušek (1929–1995)</vt:lpstr>
      <vt:lpstr>Jaroslav Papoušek</vt:lpstr>
      <vt:lpstr>Ecce homo Homolka (1969)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nová vlna  </dc:title>
  <dc:creator>Šárka Gmiterková</dc:creator>
  <cp:lastModifiedBy>Šárka Gmiterková</cp:lastModifiedBy>
  <cp:revision>3</cp:revision>
  <dcterms:created xsi:type="dcterms:W3CDTF">2020-11-18T13:57:01Z</dcterms:created>
  <dcterms:modified xsi:type="dcterms:W3CDTF">2020-11-18T16:01:11Z</dcterms:modified>
</cp:coreProperties>
</file>