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753"/>
    <p:restoredTop sz="94659"/>
  </p:normalViewPr>
  <p:slideViewPr>
    <p:cSldViewPr snapToGrid="0" snapToObjects="1">
      <p:cViewPr varScale="1">
        <p:scale>
          <a:sx n="90" d="100"/>
          <a:sy n="90" d="100"/>
        </p:scale>
        <p:origin x="232" y="6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ADC5FC1-E308-7A47-AD49-BECA0A3C389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12179E53-841B-1A43-B5E9-4E373A82651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2D86017-26DA-C443-817D-EDDAA51D3D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B10BB-E7C1-884E-A09E-96F5EE0C5903}" type="datetimeFigureOut">
              <a:rPr lang="cs-CZ" smtClean="0"/>
              <a:t>06.10.20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4DCCFEE-5FA9-E446-BEB7-E4C861E54A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763DCE8-4942-1144-9FBE-93903C8A75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310D49-EA23-C846-AE40-91DC6746CFD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875311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370DCDA-799D-8845-9147-5437EA84E7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E51DA43C-BA42-ED41-B095-2E08EA13083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8C6E14D-B6E6-1645-BEAD-2F561367A5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B10BB-E7C1-884E-A09E-96F5EE0C5903}" type="datetimeFigureOut">
              <a:rPr lang="cs-CZ" smtClean="0"/>
              <a:t>06.10.20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DC81A5A-F12F-5845-BED4-2CF3E5045C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BC0F9B7-0990-D747-A5E3-B4AF6EDB9D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310D49-EA23-C846-AE40-91DC6746CFD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85621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E3C7F6C5-5CD0-254E-BB2B-4A06528CA03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C2D5EC4B-EE38-4B4A-A5DB-475E2AC5C4A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32DCECE-1EA9-F04A-94E1-6CE8310EF3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B10BB-E7C1-884E-A09E-96F5EE0C5903}" type="datetimeFigureOut">
              <a:rPr lang="cs-CZ" smtClean="0"/>
              <a:t>06.10.20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E8975A6-3378-B147-8596-451CD04C2E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1BFAD9D-9F00-C040-9307-61C1EEC869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310D49-EA23-C846-AE40-91DC6746CFD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617434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C010CD0-21DB-9749-861B-E17CE307A5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5846F81-5A54-1246-98D3-AF52331D9A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3C49342-7A06-2441-9FDF-A8C909ECBC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B10BB-E7C1-884E-A09E-96F5EE0C5903}" type="datetimeFigureOut">
              <a:rPr lang="cs-CZ" smtClean="0"/>
              <a:t>06.10.20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89B68DD-A712-8F49-B410-CCD650D0AA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CC9A0B8-3BF1-DC4F-A540-857E5B1C45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310D49-EA23-C846-AE40-91DC6746CFD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889482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4089427-BB0B-FA43-B8A4-875B4B270E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F207DFB3-2E5B-2843-9050-1489F7E607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905E04E-D879-EA47-AD39-2A72B8FA7F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B10BB-E7C1-884E-A09E-96F5EE0C5903}" type="datetimeFigureOut">
              <a:rPr lang="cs-CZ" smtClean="0"/>
              <a:t>06.10.20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78C31F0-81AC-1F41-A5B6-562B3235E3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726D93F-85A1-A840-8A5A-5D9B5CFB4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310D49-EA23-C846-AE40-91DC6746CFD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33893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4A1EFA1-B2C3-614B-8076-4D4E97F87C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FE31353-F5F5-2F40-AB60-A0F664FAC2C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108CA338-375C-D046-B11F-F526F02FF4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4E28FC06-0A7B-0B40-8F45-FBABD22534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B10BB-E7C1-884E-A09E-96F5EE0C5903}" type="datetimeFigureOut">
              <a:rPr lang="cs-CZ" smtClean="0"/>
              <a:t>06.10.20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49EDDC89-C22C-C14E-A187-A7F349F4EF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513BA8FF-8B96-9343-AF2B-6F8CCEE725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310D49-EA23-C846-AE40-91DC6746CFD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91157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80FE3DE-92B1-824A-B2B1-A67ECCE79A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6DF57B07-C32E-F845-A7BF-913BD2F262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CA456FD4-500F-3648-843F-F5DA1CB9CA2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4B4E7744-8093-8C4A-925B-8C35541B0FE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A324B032-5D95-8D4A-8E97-C43ED56E379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C1FEADF3-0D91-F642-A24C-357C81A240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B10BB-E7C1-884E-A09E-96F5EE0C5903}" type="datetimeFigureOut">
              <a:rPr lang="cs-CZ" smtClean="0"/>
              <a:t>06.10.20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5EA7E6DB-173C-594B-9993-B66529CCB7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EE53E99D-B74D-334D-B081-B9B04ABF5A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310D49-EA23-C846-AE40-91DC6746CFD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617903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FB47852-8CF2-804A-9C29-A3B5E13FF9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BA6E861D-A07E-6B49-856A-F0DA5A29EC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B10BB-E7C1-884E-A09E-96F5EE0C5903}" type="datetimeFigureOut">
              <a:rPr lang="cs-CZ" smtClean="0"/>
              <a:t>06.10.20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74F389F6-9B04-A848-A152-A9E1327194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D67618F6-397B-E346-A893-8B6F920801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310D49-EA23-C846-AE40-91DC6746CFD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553318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451A9DE1-DFC3-A042-B9C7-6821351176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B10BB-E7C1-884E-A09E-96F5EE0C5903}" type="datetimeFigureOut">
              <a:rPr lang="cs-CZ" smtClean="0"/>
              <a:t>06.10.20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5FA3744A-3A72-A644-9CF9-34B5CB619E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82E2062D-F1EF-4449-83A0-E1EB7248D2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310D49-EA23-C846-AE40-91DC6746CFD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385421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84DF71D-B1AF-1D4B-A1FB-B342463C0C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C9D76E7-F49E-2444-862E-DD4E87F89C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A1A1467C-5841-F842-A130-E977497611F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B70222BF-1FC2-8944-B761-A966767BC3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B10BB-E7C1-884E-A09E-96F5EE0C5903}" type="datetimeFigureOut">
              <a:rPr lang="cs-CZ" smtClean="0"/>
              <a:t>06.10.20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3E38E2C1-0257-AC47-9531-B0C0B3822F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B14A04E3-0EF3-0F40-B212-B7A0D1B176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310D49-EA23-C846-AE40-91DC6746CFD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350432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4CA45B0-1DE3-C24A-B523-35607B29A5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1E6EB9F0-C30B-2948-A11A-D0CA4783AA0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AB361E28-BEE8-2D4F-8FDD-FEE4F594100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D892AFC3-CD4D-B245-B953-0D404034F2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B10BB-E7C1-884E-A09E-96F5EE0C5903}" type="datetimeFigureOut">
              <a:rPr lang="cs-CZ" smtClean="0"/>
              <a:t>06.10.20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B3B27AB3-3AC4-5341-B3C3-866D71D978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5538CEFE-7D12-0D45-AD5A-5B905E1B99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310D49-EA23-C846-AE40-91DC6746CFD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647536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8CFBFF7C-A0C2-0C4A-864A-28F8F5BD6A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593F6838-6B69-AF40-AD1E-19EA8B79AD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08D3BA3-0289-1E4B-BC7E-A061050D4B8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6B10BB-E7C1-884E-A09E-96F5EE0C5903}" type="datetimeFigureOut">
              <a:rPr lang="cs-CZ" smtClean="0"/>
              <a:t>06.10.20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4933B11-CBB3-3E4B-8BAF-239D1522441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480273B-151A-6B4C-BA6C-A0BF7340690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310D49-EA23-C846-AE40-91DC6746CFD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883307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jpg"/><Relationship Id="rId5" Type="http://schemas.openxmlformats.org/officeDocument/2006/relationships/image" Target="../media/image5.jpg"/><Relationship Id="rId4" Type="http://schemas.openxmlformats.org/officeDocument/2006/relationships/image" Target="../media/image4.jp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FFE4891-3D9F-A247-9D0C-7A66FA6A850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7200" b="1" dirty="0"/>
              <a:t>Česká nová vlna </a:t>
            </a:r>
            <a:br>
              <a:rPr lang="cs-CZ" sz="7200" b="1" dirty="0"/>
            </a:br>
            <a:endParaRPr lang="cs-CZ" sz="7200" b="1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C391EC63-3343-1941-B5EA-A6F120BFF43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FAVh001 + FAVKh006</a:t>
            </a:r>
          </a:p>
          <a:p>
            <a:r>
              <a:rPr lang="cs-CZ" dirty="0"/>
              <a:t>7. 10. 2020</a:t>
            </a:r>
          </a:p>
          <a:p>
            <a:r>
              <a:rPr lang="cs-CZ" dirty="0"/>
              <a:t>Mgr. Šárka </a:t>
            </a:r>
            <a:r>
              <a:rPr lang="cs-CZ" dirty="0" err="1"/>
              <a:t>Gmiterková</a:t>
            </a:r>
            <a:r>
              <a:rPr lang="cs-CZ" dirty="0"/>
              <a:t>, Ph.D. </a:t>
            </a:r>
          </a:p>
        </p:txBody>
      </p:sp>
    </p:spTree>
    <p:extLst>
      <p:ext uri="{BB962C8B-B14F-4D97-AF65-F5344CB8AC3E}">
        <p14:creationId xmlns:p14="http://schemas.microsoft.com/office/powerpoint/2010/main" val="18944749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A7ECE05-3298-8A4E-B9C4-CBA8038198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„Nová vlna“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AE9E8B1-CB1D-B048-9A22-83AE9D4C85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85900"/>
            <a:ext cx="10834688" cy="5006975"/>
          </a:xfrm>
        </p:spPr>
        <p:txBody>
          <a:bodyPr/>
          <a:lstStyle/>
          <a:p>
            <a:r>
              <a:rPr lang="cs-CZ" dirty="0"/>
              <a:t>Pro lokální verzi NV se podle dobových publicistů stala dominantní autenticita:</a:t>
            </a:r>
          </a:p>
          <a:p>
            <a:pPr marL="914400" lvl="1" indent="-457200">
              <a:buFont typeface="+mj-lt"/>
              <a:buAutoNum type="arabicPeriod"/>
            </a:pPr>
            <a:r>
              <a:rPr lang="cs-CZ" dirty="0"/>
              <a:t>Obsazování neherců</a:t>
            </a:r>
            <a:r>
              <a:rPr lang="cs-CZ" dirty="0">
                <a:effectLst/>
              </a:rPr>
              <a:t> (autentičnost obrazová i dialogová)</a:t>
            </a:r>
          </a:p>
          <a:p>
            <a:pPr marL="914400" lvl="1" indent="-457200">
              <a:buFont typeface="+mj-lt"/>
              <a:buAutoNum type="arabicPeriod"/>
            </a:pPr>
            <a:r>
              <a:rPr lang="cs-CZ" dirty="0"/>
              <a:t>Skrytá kamera nebo její simulace </a:t>
            </a:r>
            <a:endParaRPr lang="cs-CZ" dirty="0">
              <a:effectLst/>
            </a:endParaRPr>
          </a:p>
          <a:p>
            <a:pPr marL="914400" lvl="1" indent="-457200">
              <a:buFont typeface="+mj-lt"/>
              <a:buAutoNum type="arabicPeriod"/>
            </a:pPr>
            <a:r>
              <a:rPr lang="cs-CZ" dirty="0"/>
              <a:t>Introspektivní dimenze NV (vnitřní svět postav, odmítání vnější dějovosti a podívané ve prospěch děje intelektuálního a citového).</a:t>
            </a:r>
          </a:p>
          <a:p>
            <a:r>
              <a:rPr lang="cs-CZ" sz="2400" dirty="0"/>
              <a:t>Okruh tvůrců, kteří do NV spadají, se rychle mění a postupně zužuje - v roce 1964 na 40 tvůrců, a mezi nimi jména jako Jaroslav Balík, Zdeněk Podskalský nebo Milan </a:t>
            </a:r>
            <a:r>
              <a:rPr lang="cs-CZ" sz="2400" dirty="0" err="1"/>
              <a:t>Vošmik</a:t>
            </a:r>
            <a:r>
              <a:rPr lang="cs-CZ" sz="2400" dirty="0"/>
              <a:t>, až po Miloše Formana a Věru Chytilovou nebo Pavla Juráčka.</a:t>
            </a:r>
            <a:r>
              <a:rPr lang="cs-CZ" sz="2400" dirty="0">
                <a:effectLst/>
              </a:rPr>
              <a:t> </a:t>
            </a:r>
          </a:p>
          <a:p>
            <a:r>
              <a:rPr lang="cs-CZ" sz="2400" dirty="0"/>
              <a:t>Z konce roku 1966 pochází slavný text Jaroslava Bočka “Nová vlna z odstupu.” Ten už pracuje se skupinou tvůrců, které pod NV řadíme dodnes, a v těch kategoriích, které se přibližně shodují s našim dnešním vnímáním NV (viz </a:t>
            </a:r>
            <a:r>
              <a:rPr lang="cs-CZ" sz="2400" dirty="0" err="1"/>
              <a:t>slide</a:t>
            </a:r>
            <a:r>
              <a:rPr lang="cs-CZ" sz="2400" dirty="0"/>
              <a:t> 5). </a:t>
            </a:r>
          </a:p>
          <a:p>
            <a:pPr marL="457200" lvl="1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193592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79A9FFD-9689-0F43-B888-50345CB2A4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Organizace kurzu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B4624D2-AD3F-6D49-9968-8ABAB55BCE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Kurz je vyučovaný on-line formou, ale není synchronní</a:t>
            </a:r>
          </a:p>
          <a:p>
            <a:r>
              <a:rPr lang="cs-CZ" dirty="0"/>
              <a:t>Jednotlivé přednášky o cca 50 minutách budou k dispozici studentům v systému </a:t>
            </a:r>
            <a:r>
              <a:rPr lang="cs-CZ" dirty="0" err="1"/>
              <a:t>Medial</a:t>
            </a:r>
            <a:r>
              <a:rPr lang="cs-CZ" dirty="0"/>
              <a:t>. Nahrávky budou přibývat pravidelně každou středu, kromě týdnů s výukou zahraničních hostů. Nové lekce tedy nehledejte ve dnech </a:t>
            </a:r>
            <a:r>
              <a:rPr lang="cs-CZ" b="1" dirty="0"/>
              <a:t>14. 10. </a:t>
            </a:r>
            <a:r>
              <a:rPr lang="cs-CZ" dirty="0"/>
              <a:t>(FAVz086 </a:t>
            </a:r>
            <a:r>
              <a:rPr lang="cs-CZ" dirty="0" err="1"/>
              <a:t>Contemporary</a:t>
            </a:r>
            <a:r>
              <a:rPr lang="cs-CZ" dirty="0"/>
              <a:t> </a:t>
            </a:r>
            <a:r>
              <a:rPr lang="cs-CZ" dirty="0" err="1"/>
              <a:t>French</a:t>
            </a:r>
            <a:r>
              <a:rPr lang="cs-CZ" dirty="0"/>
              <a:t> </a:t>
            </a:r>
            <a:r>
              <a:rPr lang="cs-CZ" dirty="0" err="1"/>
              <a:t>Cinema</a:t>
            </a:r>
            <a:r>
              <a:rPr lang="cs-CZ" dirty="0"/>
              <a:t>), </a:t>
            </a:r>
            <a:r>
              <a:rPr lang="cs-CZ" b="1" dirty="0"/>
              <a:t>28. 10</a:t>
            </a:r>
            <a:r>
              <a:rPr lang="cs-CZ" dirty="0"/>
              <a:t>. (státní svátek) a </a:t>
            </a:r>
            <a:r>
              <a:rPr lang="cs-CZ" b="1" dirty="0"/>
              <a:t>11. 11</a:t>
            </a:r>
            <a:r>
              <a:rPr lang="cs-CZ" dirty="0"/>
              <a:t>. (FAVz085 </a:t>
            </a:r>
            <a:r>
              <a:rPr lang="cs-CZ" dirty="0" err="1"/>
              <a:t>Introduction</a:t>
            </a:r>
            <a:r>
              <a:rPr lang="cs-CZ" dirty="0"/>
              <a:t> </a:t>
            </a:r>
            <a:r>
              <a:rPr lang="cs-CZ" dirty="0" err="1"/>
              <a:t>Into</a:t>
            </a:r>
            <a:r>
              <a:rPr lang="cs-CZ" dirty="0"/>
              <a:t> </a:t>
            </a:r>
            <a:r>
              <a:rPr lang="cs-CZ" dirty="0" err="1"/>
              <a:t>Screenwriting</a:t>
            </a:r>
            <a:r>
              <a:rPr lang="cs-CZ" dirty="0"/>
              <a:t> </a:t>
            </a:r>
            <a:r>
              <a:rPr lang="cs-CZ" dirty="0" err="1"/>
              <a:t>Studies</a:t>
            </a:r>
            <a:r>
              <a:rPr lang="cs-CZ" dirty="0"/>
              <a:t>)</a:t>
            </a:r>
          </a:p>
          <a:p>
            <a:r>
              <a:rPr lang="cs-CZ" dirty="0"/>
              <a:t>Ve dnech </a:t>
            </a:r>
            <a:r>
              <a:rPr lang="cs-CZ" b="1" dirty="0"/>
              <a:t>4. 11., 9. 12. a 13. 1. 2021 </a:t>
            </a:r>
            <a:r>
              <a:rPr lang="cs-CZ" dirty="0"/>
              <a:t>pro prezenční studenty, v soboty </a:t>
            </a:r>
            <a:r>
              <a:rPr lang="cs-CZ" b="1" dirty="0"/>
              <a:t>5. 12. a 9. 1. 2021 </a:t>
            </a:r>
            <a:r>
              <a:rPr lang="cs-CZ" dirty="0"/>
              <a:t>pro kombinované studenty vždy v čase </a:t>
            </a:r>
            <a:r>
              <a:rPr lang="cs-CZ" b="1" dirty="0"/>
              <a:t>15:00 – 16:30 </a:t>
            </a:r>
            <a:r>
              <a:rPr lang="cs-CZ" dirty="0"/>
              <a:t>na platformě MS </a:t>
            </a:r>
            <a:r>
              <a:rPr lang="cs-CZ" dirty="0" err="1"/>
              <a:t>Teams</a:t>
            </a:r>
            <a:r>
              <a:rPr lang="cs-CZ" dirty="0"/>
              <a:t> proběhne diskuze nad shlédnutými snímky, otázkami z listů k jednotlivým filmům; dále bude prostor na Vaše otázky stran výkladu i případné nejasnosti k organizaci kurzu. Tato setkání nejsou povinná.</a:t>
            </a:r>
          </a:p>
          <a:p>
            <a:r>
              <a:rPr lang="cs-CZ" dirty="0"/>
              <a:t>Filmy budou k dispozici ve studijních materiálech předmětu, stejně jako listy s informacemi a otázkami k vybraným titulům. Seznam filmů povinných ke zkoušce bude dodán do konce října.</a:t>
            </a:r>
          </a:p>
          <a:p>
            <a:r>
              <a:rPr lang="cs-CZ" dirty="0"/>
              <a:t>Způsob ukončení předmětu budu modifikovat s ohledem na aktuální situaci</a:t>
            </a:r>
            <a:r>
              <a:rPr lang="cs-CZ" sz="2200" b="1" dirty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604770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 descr="Obsah obrázku osoba, fotka, muž, vsedě&#10;&#10;Popis byl vytvořen automaticky">
            <a:extLst>
              <a:ext uri="{FF2B5EF4-FFF2-40B4-BE49-F238E27FC236}">
                <a16:creationId xmlns:a16="http://schemas.microsoft.com/office/drawing/2014/main" id="{5C48B2AD-0A39-454A-AD4F-AF08031449A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44800" y="476250"/>
            <a:ext cx="6502400" cy="2705100"/>
          </a:xfrm>
          <a:prstGeom prst="rect">
            <a:avLst/>
          </a:prstGeom>
        </p:spPr>
      </p:pic>
      <p:sp>
        <p:nvSpPr>
          <p:cNvPr id="9" name="TextovéPole 8">
            <a:extLst>
              <a:ext uri="{FF2B5EF4-FFF2-40B4-BE49-F238E27FC236}">
                <a16:creationId xmlns:a16="http://schemas.microsoft.com/office/drawing/2014/main" id="{DB4A93BF-1CD4-D049-9A54-24BB0EE111C5}"/>
              </a:ext>
            </a:extLst>
          </p:cNvPr>
          <p:cNvSpPr txBox="1"/>
          <p:nvPr/>
        </p:nvSpPr>
        <p:spPr>
          <a:xfrm>
            <a:off x="828675" y="3771900"/>
            <a:ext cx="5267325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„Československý filmový zázrak“ </a:t>
            </a:r>
          </a:p>
          <a:p>
            <a:endParaRPr lang="cs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“Zlatá šedesátá“</a:t>
            </a:r>
          </a:p>
          <a:p>
            <a:endParaRPr lang="cs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„Kvalitativní vrchol české kinematografie“</a:t>
            </a: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239E013B-927C-2844-A52B-FF1235A12C5F}"/>
              </a:ext>
            </a:extLst>
          </p:cNvPr>
          <p:cNvSpPr txBox="1"/>
          <p:nvPr/>
        </p:nvSpPr>
        <p:spPr>
          <a:xfrm>
            <a:off x="6519864" y="3429000"/>
            <a:ext cx="5267325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„Některé filmy nové vlny by se měly promítat za trest“</a:t>
            </a:r>
          </a:p>
          <a:p>
            <a:endParaRPr lang="cs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„Nová vlna jako mýtus?“</a:t>
            </a:r>
          </a:p>
          <a:p>
            <a:endParaRPr lang="cs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„Triumf marketingu nad obsahem“ </a:t>
            </a:r>
          </a:p>
        </p:txBody>
      </p: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090FE76C-0C6F-1643-B6BF-AD6068BAAE25}"/>
              </a:ext>
            </a:extLst>
          </p:cNvPr>
          <p:cNvSpPr txBox="1"/>
          <p:nvPr/>
        </p:nvSpPr>
        <p:spPr>
          <a:xfrm>
            <a:off x="5672137" y="3300412"/>
            <a:ext cx="1014413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X</a:t>
            </a:r>
          </a:p>
          <a:p>
            <a:endParaRPr lang="cs-CZ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X</a:t>
            </a:r>
          </a:p>
          <a:p>
            <a:endParaRPr lang="cs-CZ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X</a:t>
            </a:r>
          </a:p>
        </p:txBody>
      </p:sp>
    </p:spTree>
    <p:extLst>
      <p:ext uri="{BB962C8B-B14F-4D97-AF65-F5344CB8AC3E}">
        <p14:creationId xmlns:p14="http://schemas.microsoft.com/office/powerpoint/2010/main" val="2123943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B63E10B8-7A5C-4E1D-BE92-AAA068608C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4632" y="485804"/>
            <a:ext cx="2686328" cy="3510776"/>
          </a:xfrm>
          <a:prstGeom prst="rect">
            <a:avLst/>
          </a:prstGeom>
          <a:solidFill>
            <a:srgbClr val="FFFFFF"/>
          </a:solidFill>
          <a:ln w="63500">
            <a:solidFill>
              <a:srgbClr val="B36E61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Obrázek 2" descr="Obsah obrázku interiér, fotka, muž, monitor&#10;&#10;Popis byl vytvořen automaticky">
            <a:extLst>
              <a:ext uri="{FF2B5EF4-FFF2-40B4-BE49-F238E27FC236}">
                <a16:creationId xmlns:a16="http://schemas.microsoft.com/office/drawing/2014/main" id="{074440DD-133F-8746-BF19-3197ED04520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3644" y="632526"/>
            <a:ext cx="2175356" cy="3185668"/>
          </a:xfrm>
          <a:prstGeom prst="rect">
            <a:avLst/>
          </a:prstGeom>
        </p:spPr>
      </p:pic>
      <p:sp>
        <p:nvSpPr>
          <p:cNvPr id="18" name="Rectangle 17">
            <a:extLst>
              <a:ext uri="{FF2B5EF4-FFF2-40B4-BE49-F238E27FC236}">
                <a16:creationId xmlns:a16="http://schemas.microsoft.com/office/drawing/2014/main" id="{25C29AA3-A1AC-448F-A505-87CEAA1D90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347949" y="485804"/>
            <a:ext cx="2686328" cy="3510776"/>
          </a:xfrm>
          <a:prstGeom prst="rect">
            <a:avLst/>
          </a:prstGeom>
          <a:solidFill>
            <a:srgbClr val="FFFFFF"/>
          </a:solidFill>
          <a:ln w="63500">
            <a:solidFill>
              <a:srgbClr val="B36E61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D29724C6-34EF-6641-9FFE-BEBE8A6360E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15032" y="633848"/>
            <a:ext cx="2120138" cy="3186000"/>
          </a:xfrm>
          <a:prstGeom prst="rect">
            <a:avLst/>
          </a:prstGeom>
        </p:spPr>
      </p:pic>
      <p:sp>
        <p:nvSpPr>
          <p:cNvPr id="20" name="Rectangle 19">
            <a:extLst>
              <a:ext uri="{FF2B5EF4-FFF2-40B4-BE49-F238E27FC236}">
                <a16:creationId xmlns:a16="http://schemas.microsoft.com/office/drawing/2014/main" id="{E1C32068-6A8E-44A5-BE2D-65E7EC2DBF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4633" y="4157449"/>
            <a:ext cx="2686328" cy="2216840"/>
          </a:xfrm>
          <a:prstGeom prst="rect">
            <a:avLst/>
          </a:prstGeom>
          <a:solidFill>
            <a:srgbClr val="FFFFFF"/>
          </a:solidFill>
          <a:ln w="63500">
            <a:solidFill>
              <a:schemeClr val="accent1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Obrázek 8" descr="Obsah obrázku budova, exteriér, text, fotka&#10;&#10;Popis byl vytvořen automaticky">
            <a:extLst>
              <a:ext uri="{FF2B5EF4-FFF2-40B4-BE49-F238E27FC236}">
                <a16:creationId xmlns:a16="http://schemas.microsoft.com/office/drawing/2014/main" id="{E5F78DFF-8D60-834D-98F6-37451C04330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48348" y="4328887"/>
            <a:ext cx="1372679" cy="1873965"/>
          </a:xfrm>
          <a:prstGeom prst="rect">
            <a:avLst/>
          </a:prstGeom>
        </p:spPr>
      </p:pic>
      <p:sp>
        <p:nvSpPr>
          <p:cNvPr id="22" name="Rectangle 21">
            <a:extLst>
              <a:ext uri="{FF2B5EF4-FFF2-40B4-BE49-F238E27FC236}">
                <a16:creationId xmlns:a16="http://schemas.microsoft.com/office/drawing/2014/main" id="{83940A33-AE5F-4FC1-AFFF-1BC5DD32E1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331827" y="4157449"/>
            <a:ext cx="2686328" cy="2216840"/>
          </a:xfrm>
          <a:prstGeom prst="rect">
            <a:avLst/>
          </a:prstGeom>
          <a:solidFill>
            <a:srgbClr val="FFFFFF"/>
          </a:solidFill>
          <a:ln w="63500">
            <a:solidFill>
              <a:schemeClr val="accent1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Obrázek 6" descr="Obsah obrázku exteriér, lidé, muž, jezdectví&#10;&#10;Popis byl vytvořen automaticky">
            <a:extLst>
              <a:ext uri="{FF2B5EF4-FFF2-40B4-BE49-F238E27FC236}">
                <a16:creationId xmlns:a16="http://schemas.microsoft.com/office/drawing/2014/main" id="{66F4CE26-85FC-4145-80AC-F34E001EF31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944144" y="4350186"/>
            <a:ext cx="1461692" cy="1873965"/>
          </a:xfrm>
          <a:prstGeom prst="rect">
            <a:avLst/>
          </a:prstGeom>
        </p:spPr>
      </p:pic>
      <p:sp>
        <p:nvSpPr>
          <p:cNvPr id="24" name="Rectangle 23">
            <a:extLst>
              <a:ext uri="{FF2B5EF4-FFF2-40B4-BE49-F238E27FC236}">
                <a16:creationId xmlns:a16="http://schemas.microsoft.com/office/drawing/2014/main" id="{9310DD53-17D0-4A12-A0E2-72F3334878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196188" y="485805"/>
            <a:ext cx="5511179" cy="5888484"/>
          </a:xfrm>
          <a:prstGeom prst="rect">
            <a:avLst/>
          </a:prstGeom>
          <a:solidFill>
            <a:srgbClr val="FFFFFF"/>
          </a:solidFill>
          <a:ln w="63500">
            <a:solidFill>
              <a:schemeClr val="accent1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Obrázek 4" descr="Obsah obrázku tráva, podepsat, fotka, vsedě&#10;&#10;Popis byl vytvořen automaticky">
            <a:extLst>
              <a:ext uri="{FF2B5EF4-FFF2-40B4-BE49-F238E27FC236}">
                <a16:creationId xmlns:a16="http://schemas.microsoft.com/office/drawing/2014/main" id="{35F59EEA-656E-7D41-87CE-11B2F562CD20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037816" y="635943"/>
            <a:ext cx="3827922" cy="55882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92726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425CEE9-DC6C-1449-BEEF-35BC70E958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600" b="1" dirty="0"/>
              <a:t>Nová vlna jako kontinuita i zlom v domácí kinematografii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B3811DD-01CD-C34B-9D43-CA6041BBDA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/>
              <a:t>Česká (československá) kinematografie jako lokální kinematografie, až do 60.let se ve světovém měřítku prosazují jen jednotlivé filmy (Extase, Siréna) X nová vlna jako svébytná národní škola, která se dovede sytit mezinárodními vlivy i navazovat na a rozvíjet domácí tradice</a:t>
            </a:r>
          </a:p>
          <a:p>
            <a:r>
              <a:rPr lang="cs-CZ" sz="2400" dirty="0"/>
              <a:t>NV nelze převést na společný jmenovatel, na jednolitý styl nebo typ vidění, na určitou perspektivu &gt;&gt; typická je pro ni naopak různorodost autorských poetik i množství tvůrců, kteří se na točí filmy neschematické a autorské</a:t>
            </a:r>
          </a:p>
          <a:p>
            <a:r>
              <a:rPr lang="cs-CZ" sz="2400" b="1" dirty="0"/>
              <a:t>Dvě hlavní tendence</a:t>
            </a:r>
          </a:p>
          <a:p>
            <a:pPr marL="914400" lvl="1" indent="-457200">
              <a:buFont typeface="+mj-lt"/>
              <a:buAutoNum type="arabicPeriod"/>
            </a:pPr>
            <a:r>
              <a:rPr lang="cs-CZ" sz="2000" dirty="0"/>
              <a:t>Objektivně kritická, „veristická“ &gt;&gt; Miloš Forman, Ivan Passer, Jaroslav Papoušek; zpočátku také Věra Chytilová</a:t>
            </a:r>
          </a:p>
          <a:p>
            <a:pPr marL="914400" lvl="1" indent="-457200">
              <a:buFont typeface="+mj-lt"/>
              <a:buAutoNum type="arabicPeriod"/>
            </a:pPr>
            <a:r>
              <a:rPr lang="cs-CZ" sz="2000" dirty="0"/>
              <a:t>Filozofující podobenství a alegorie s různým stupněm stylizace &gt;&gt; Jan Němec, Evald Schorm, Věra Chytilová</a:t>
            </a:r>
          </a:p>
        </p:txBody>
      </p:sp>
    </p:spTree>
    <p:extLst>
      <p:ext uri="{BB962C8B-B14F-4D97-AF65-F5344CB8AC3E}">
        <p14:creationId xmlns:p14="http://schemas.microsoft.com/office/powerpoint/2010/main" val="26320278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9D27C07-0EB7-8D47-B4E7-5881904CBE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/>
              <a:t>Nová vlna pohledem dobových kritiků a publicistů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3B7B6E6-E82E-8547-89AA-8F495F4559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Počátkem 60. let probíhaly na stránkách specializovaného tisku diskuze o povaze moderního československého filmu &gt;&gt; tvůrce k modernímu výrazu podněcuje a nástup nových filmařů podporuje</a:t>
            </a:r>
          </a:p>
          <a:p>
            <a:r>
              <a:rPr lang="cs-CZ" dirty="0"/>
              <a:t>Osa moderní </a:t>
            </a:r>
            <a:r>
              <a:rPr lang="cs-CZ" dirty="0" err="1"/>
              <a:t>vs</a:t>
            </a:r>
            <a:r>
              <a:rPr lang="cs-CZ" dirty="0"/>
              <a:t> módní</a:t>
            </a:r>
          </a:p>
          <a:p>
            <a:pPr lvl="1"/>
            <a:r>
              <a:rPr lang="cs-CZ" dirty="0"/>
              <a:t>Československý moderní film může čerpat inspiraci ze zahraničí, ale nikoliv formou mechanické nápodoby, ale jako nástroj pro tříbení vlastního výrazu</a:t>
            </a:r>
          </a:p>
          <a:p>
            <a:pPr lvl="1"/>
            <a:r>
              <a:rPr lang="cs-CZ" dirty="0"/>
              <a:t>Naopak módní film jen prázdně kopíruje zahraniční formální výboje, bez adekvátní obsahové či ideové hodnoty</a:t>
            </a:r>
          </a:p>
          <a:p>
            <a:pPr lvl="1"/>
            <a:r>
              <a:rPr lang="cs-CZ" dirty="0"/>
              <a:t>&gt;&gt; Moderní československý film tak měl upoutat jak progresivní formou, tak myšlenkovou hodnotou, ideálně bytostně českou či dokonce komunistickou    </a:t>
            </a:r>
          </a:p>
        </p:txBody>
      </p:sp>
    </p:spTree>
    <p:extLst>
      <p:ext uri="{BB962C8B-B14F-4D97-AF65-F5344CB8AC3E}">
        <p14:creationId xmlns:p14="http://schemas.microsoft.com/office/powerpoint/2010/main" val="36942358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2D43E76-BDE6-CA4D-BD85-BD08BBCB86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“Pocitový” nebo “autentický” film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FFE4B47-0678-CB4C-AE58-1817DDF16E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První termín, kterým domácí publicisté označovali modernistické filmy, se objevuje kolem roku 1962 – v kinech filmy jako </a:t>
            </a:r>
            <a:r>
              <a:rPr lang="cs-CZ" i="1" dirty="0"/>
              <a:t>Strop</a:t>
            </a:r>
            <a:r>
              <a:rPr lang="cs-CZ" dirty="0"/>
              <a:t> (1961, r. Věra Chytilová), </a:t>
            </a:r>
            <a:r>
              <a:rPr lang="cs-CZ" i="1" dirty="0" err="1"/>
              <a:t>Slnko</a:t>
            </a:r>
            <a:r>
              <a:rPr lang="cs-CZ" i="1" dirty="0"/>
              <a:t> v </a:t>
            </a:r>
            <a:r>
              <a:rPr lang="cs-CZ" i="1" dirty="0" err="1"/>
              <a:t>sieti</a:t>
            </a:r>
            <a:r>
              <a:rPr lang="cs-CZ" i="1" dirty="0"/>
              <a:t> </a:t>
            </a:r>
            <a:r>
              <a:rPr lang="cs-CZ" dirty="0"/>
              <a:t>(1962, r. Štefan Uher), </a:t>
            </a:r>
            <a:r>
              <a:rPr lang="cs-CZ" i="1" dirty="0"/>
              <a:t>Transport z ráje </a:t>
            </a:r>
            <a:r>
              <a:rPr lang="cs-CZ" dirty="0"/>
              <a:t>(1962, r. Zbyněk Brynych), </a:t>
            </a:r>
            <a:r>
              <a:rPr lang="cs-CZ" i="1" dirty="0"/>
              <a:t>Křik</a:t>
            </a:r>
            <a:r>
              <a:rPr lang="cs-CZ" dirty="0"/>
              <a:t> (1963, r. Jaromil Jireš)</a:t>
            </a:r>
          </a:p>
          <a:p>
            <a:r>
              <a:rPr lang="cs-CZ" dirty="0"/>
              <a:t>&gt;&gt; nahlížení světa očima hrdinů, reprezentace myšlenkových proudů skrz subjektivní komentář, použití improvizovaných dialogů a monologů, skryté kamery nebo jiných prostředků, které přibližovaly divákům emoce postav</a:t>
            </a:r>
            <a:r>
              <a:rPr lang="cs-CZ" dirty="0">
                <a:effectLst/>
              </a:rPr>
              <a:t>  </a:t>
            </a:r>
          </a:p>
          <a:p>
            <a:r>
              <a:rPr lang="cs-CZ" dirty="0"/>
              <a:t>V zájmu zachování kontinuity s domácí kinematografií se snímky připodobňují ke starším lyrickým filmům Vojtěcha Jasného nebo Františka Vláčila </a:t>
            </a:r>
          </a:p>
        </p:txBody>
      </p:sp>
    </p:spTree>
    <p:extLst>
      <p:ext uri="{BB962C8B-B14F-4D97-AF65-F5344CB8AC3E}">
        <p14:creationId xmlns:p14="http://schemas.microsoft.com/office/powerpoint/2010/main" val="19151731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7D28E84-64C6-7041-92EB-9BDFDAE9BC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/>
              <a:t>“Pocitový” nebo “autentický” film </a:t>
            </a:r>
            <a:endParaRPr lang="cs-CZ" sz="32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9B47A6C-A560-8E49-BD58-3BFFEAD834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3830" y="1597018"/>
            <a:ext cx="6444183" cy="4351338"/>
          </a:xfrm>
        </p:spPr>
        <p:txBody>
          <a:bodyPr/>
          <a:lstStyle/>
          <a:p>
            <a:r>
              <a:rPr lang="cs-CZ" sz="2400" dirty="0"/>
              <a:t>Dalším ambiciózním filmům, které spadaly do této kategorie, se dostalo ostré kritiky. Jejich tvůrci se poté už k dalším experimentům neodhodlali nebo v Československu nenatočili už žádný film.</a:t>
            </a:r>
          </a:p>
          <a:p>
            <a:r>
              <a:rPr lang="cs-CZ" sz="2400" i="1" dirty="0"/>
              <a:t>Tak blízko u nebe</a:t>
            </a:r>
            <a:r>
              <a:rPr lang="cs-CZ" sz="2400" dirty="0"/>
              <a:t> (1963, r. Vladimír </a:t>
            </a:r>
            <a:r>
              <a:rPr lang="cs-CZ" sz="2400" dirty="0" err="1"/>
              <a:t>Brebera</a:t>
            </a:r>
            <a:r>
              <a:rPr lang="cs-CZ" sz="2400" dirty="0"/>
              <a:t>) </a:t>
            </a:r>
          </a:p>
          <a:p>
            <a:r>
              <a:rPr lang="cs-CZ" sz="2400" i="1" dirty="0"/>
              <a:t>Letos v září </a:t>
            </a:r>
            <a:r>
              <a:rPr lang="cs-CZ" sz="2400" dirty="0"/>
              <a:t>(1963, r. František Daniel)  </a:t>
            </a:r>
          </a:p>
          <a:p>
            <a:r>
              <a:rPr lang="cs-CZ" sz="2400" i="1" dirty="0"/>
              <a:t>Pražské blues </a:t>
            </a:r>
            <a:r>
              <a:rPr lang="cs-CZ" sz="2400" dirty="0"/>
              <a:t>(1963, r. </a:t>
            </a:r>
            <a:r>
              <a:rPr lang="cs-CZ" sz="2400" dirty="0" err="1"/>
              <a:t>Georgis</a:t>
            </a:r>
            <a:r>
              <a:rPr lang="cs-CZ" sz="2400" dirty="0"/>
              <a:t> </a:t>
            </a:r>
            <a:r>
              <a:rPr lang="cs-CZ" sz="2400" dirty="0" err="1"/>
              <a:t>Sklenakis</a:t>
            </a:r>
            <a:r>
              <a:rPr lang="cs-CZ" sz="2400" dirty="0"/>
              <a:t>)</a:t>
            </a:r>
            <a:r>
              <a:rPr lang="cs-CZ" sz="2400" dirty="0">
                <a:effectLst/>
              </a:rPr>
              <a:t> </a:t>
            </a:r>
          </a:p>
          <a:p>
            <a:r>
              <a:rPr lang="cs-CZ" sz="2400" i="1" dirty="0"/>
              <a:t>Bubny</a:t>
            </a:r>
            <a:r>
              <a:rPr lang="cs-CZ" sz="2400" dirty="0"/>
              <a:t> (1964, r. Ivo Novák)</a:t>
            </a:r>
          </a:p>
          <a:p>
            <a:r>
              <a:rPr lang="cs-CZ" sz="2400" i="1" dirty="0"/>
              <a:t>Třiatřicet stříbrných křepelek </a:t>
            </a:r>
            <a:r>
              <a:rPr lang="cs-CZ" sz="2400" dirty="0"/>
              <a:t>(1964, r. Antonín Kachlík)</a:t>
            </a:r>
            <a:r>
              <a:rPr lang="cs-CZ" sz="2400" dirty="0">
                <a:effectLst/>
              </a:rPr>
              <a:t> </a:t>
            </a:r>
          </a:p>
          <a:p>
            <a:r>
              <a:rPr lang="cs-CZ" sz="2400" dirty="0"/>
              <a:t>částečně </a:t>
            </a:r>
            <a:r>
              <a:rPr lang="cs-CZ" sz="2400" i="1" dirty="0"/>
              <a:t>Okurkový hrdina </a:t>
            </a:r>
            <a:r>
              <a:rPr lang="cs-CZ" sz="2400" dirty="0"/>
              <a:t>(1963, r. Čestmír </a:t>
            </a:r>
            <a:r>
              <a:rPr lang="cs-CZ" sz="2400" dirty="0" err="1"/>
              <a:t>Mlíkovský</a:t>
            </a:r>
            <a:r>
              <a:rPr lang="cs-CZ" sz="2400" dirty="0"/>
              <a:t>). </a:t>
            </a:r>
          </a:p>
        </p:txBody>
      </p:sp>
      <p:pic>
        <p:nvPicPr>
          <p:cNvPr id="5" name="Obrázek 4" descr="Obsah obrázku osoba, zrcadlo, fotka, objekt&#10;&#10;Popis byl vytvořen automaticky">
            <a:extLst>
              <a:ext uri="{FF2B5EF4-FFF2-40B4-BE49-F238E27FC236}">
                <a16:creationId xmlns:a16="http://schemas.microsoft.com/office/drawing/2014/main" id="{F43FC98D-7ED4-3842-BF3C-F3F4692C5B8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44788" y="111125"/>
            <a:ext cx="5223387" cy="3429000"/>
          </a:xfrm>
          <a:prstGeom prst="rect">
            <a:avLst/>
          </a:prstGeom>
        </p:spPr>
      </p:pic>
      <p:pic>
        <p:nvPicPr>
          <p:cNvPr id="7" name="Obrázek 6" descr="Obsah obrázku osoba, interiér, držení, muž&#10;&#10;Popis byl vytvořen automaticky">
            <a:extLst>
              <a:ext uri="{FF2B5EF4-FFF2-40B4-BE49-F238E27FC236}">
                <a16:creationId xmlns:a16="http://schemas.microsoft.com/office/drawing/2014/main" id="{DAC5BD02-976C-264F-AB7C-AEBCD128DCE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34791" y="3675062"/>
            <a:ext cx="4443379" cy="31770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19104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BBDD968-B8E3-D04A-834C-2B677A7C07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“film-pravda”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32BC88C-B0EF-9344-AD7B-696F3AF855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Český ekvivalent </a:t>
            </a:r>
            <a:r>
              <a:rPr lang="cs-CZ" dirty="0" err="1"/>
              <a:t>cinema-verité</a:t>
            </a:r>
            <a:r>
              <a:rPr lang="cs-CZ" dirty="0"/>
              <a:t>, objevuje se takřka souběžně s pocitovým filmem, ale na rozdíl od pocitového filmu termín naráží na nedostatečnou tradici těchto postupů</a:t>
            </a:r>
          </a:p>
          <a:p>
            <a:r>
              <a:rPr lang="cs-CZ" dirty="0"/>
              <a:t>Sloužil pro přesnější definici estetických strategií, které ve své rané tvorbě uplatňovala Věra Chytilová (</a:t>
            </a:r>
            <a:r>
              <a:rPr lang="cs-CZ" i="1" dirty="0"/>
              <a:t>Pytel blech, O něčem jiném</a:t>
            </a:r>
            <a:r>
              <a:rPr lang="cs-CZ" dirty="0"/>
              <a:t>) nebo Miloš Forman </a:t>
            </a:r>
            <a:r>
              <a:rPr lang="cs-CZ" i="1" dirty="0"/>
              <a:t>(Konkurs</a:t>
            </a:r>
            <a:r>
              <a:rPr lang="cs-CZ" dirty="0"/>
              <a:t>)</a:t>
            </a:r>
            <a:r>
              <a:rPr lang="cs-CZ" dirty="0">
                <a:effectLst/>
              </a:rPr>
              <a:t> </a:t>
            </a:r>
          </a:p>
          <a:p>
            <a:r>
              <a:rPr lang="cs-CZ" dirty="0"/>
              <a:t>Předznamenává finální termín „nová vlna“, který je ale nutné přizpůsobit domácímu prostředí</a:t>
            </a:r>
            <a:r>
              <a:rPr lang="cs-CZ" dirty="0">
                <a:effectLst/>
              </a:rPr>
              <a:t> – zejména zmírnit generační antagonismus a estetickou radikalitu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6285657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441</TotalTime>
  <Words>935</Words>
  <Application>Microsoft Macintosh PowerPoint</Application>
  <PresentationFormat>Širokoúhlá obrazovka</PresentationFormat>
  <Paragraphs>61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Times New Roman</vt:lpstr>
      <vt:lpstr>Motiv Office</vt:lpstr>
      <vt:lpstr>Česká nová vlna  </vt:lpstr>
      <vt:lpstr>Organizace kurzu</vt:lpstr>
      <vt:lpstr>Prezentace aplikace PowerPoint</vt:lpstr>
      <vt:lpstr>Prezentace aplikace PowerPoint</vt:lpstr>
      <vt:lpstr>Nová vlna jako kontinuita i zlom v domácí kinematografii</vt:lpstr>
      <vt:lpstr>Nová vlna pohledem dobových kritiků a publicistů</vt:lpstr>
      <vt:lpstr>“Pocitový” nebo “autentický” film </vt:lpstr>
      <vt:lpstr>“Pocitový” nebo “autentický” film </vt:lpstr>
      <vt:lpstr>“film-pravda”</vt:lpstr>
      <vt:lpstr>„Nová vlna“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Česká nová vlna  </dc:title>
  <dc:creator>Šárka Gmiterková</dc:creator>
  <cp:lastModifiedBy>Šárka Gmiterková</cp:lastModifiedBy>
  <cp:revision>13</cp:revision>
  <dcterms:created xsi:type="dcterms:W3CDTF">2020-10-06T10:59:55Z</dcterms:created>
  <dcterms:modified xsi:type="dcterms:W3CDTF">2020-10-06T18:21:43Z</dcterms:modified>
</cp:coreProperties>
</file>