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4" r:id="rId4"/>
    <p:sldId id="265" r:id="rId5"/>
    <p:sldId id="257" r:id="rId6"/>
    <p:sldId id="266" r:id="rId7"/>
    <p:sldId id="267" r:id="rId8"/>
    <p:sldId id="270" r:id="rId9"/>
    <p:sldId id="259" r:id="rId10"/>
    <p:sldId id="269" r:id="rId11"/>
    <p:sldId id="261" r:id="rId12"/>
    <p:sldId id="260" r:id="rId13"/>
    <p:sldId id="262" r:id="rId14"/>
    <p:sldId id="263" r:id="rId15"/>
    <p:sldId id="271" r:id="rId16"/>
    <p:sldId id="268" r:id="rId17"/>
    <p:sldId id="272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53"/>
    <p:restoredTop sz="94619"/>
  </p:normalViewPr>
  <p:slideViewPr>
    <p:cSldViewPr snapToGrid="0" snapToObjects="1">
      <p:cViewPr varScale="1">
        <p:scale>
          <a:sx n="90" d="100"/>
          <a:sy n="90" d="100"/>
        </p:scale>
        <p:origin x="232" y="7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EAFB4-493E-554A-A0AD-B190D8DF8E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49137F-6B8A-BF4B-AAA0-D251F3E6A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604CE14-9EC0-1443-B037-C77A619F1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A259B9-ADE5-DC43-8043-A2C643D3F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BDE69FD-B4B1-BB4E-AF74-2446B618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335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D493B2-1FD9-2F43-A6CA-DAA2AFC08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776625B-C447-A54A-87B6-F340E319E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9AC3FF-21FD-4340-812F-735D8B7E7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70FCE2-A4AA-B245-9A0C-8A7DE740B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C379BB-9B7C-6743-A923-0BFA253C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449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CE760B8-5B87-FB41-A76D-9B285E63E6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372F66B-2631-5749-BBA4-BC3FE6527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94FFAE-6368-834E-B8A8-4F319BC0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6BA38B7-0E47-CC42-A90F-E3088847F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28D713-3A46-C84B-9FDD-934513932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111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0D66352-E873-8E4F-9A55-703E98324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D40599-B127-5844-A3CC-2FF782B6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8AEAC6E-7DB0-8648-AEB7-40A5F0E95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0833118-2867-3D4F-9F65-1580E83CD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ABDCE33-B36E-9745-BFF4-4098226D3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591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0A7C01-838A-0040-A1F3-1C334FC27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7020C7-1536-EA4F-8EE4-69D3A1D6D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27E24EA-4A88-384D-A1BC-EF513546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89CEAA-32B4-604D-8947-124012C77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1CE92C-6708-FC4A-A0BA-B3467A12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315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3B94DE-CDB8-0D4F-8D9C-BB756E48E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7A62E7-2456-7043-AF47-1308C2C91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048F0F8-745F-D646-98FD-0E6433B847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040BE6A-D319-ED42-BF42-F5BD28DA7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61E197-61E7-D04A-A7F6-586D35C38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D0BFE86-AD09-8A4C-8B62-074F449B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705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FCE56-BE71-2D43-A51B-8EA674EC0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1A58953-40C6-FA41-8E69-956846CC5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B757857-4983-AD48-A09F-B0687E22C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A5F4A70-A385-AE4F-B92B-15EFFFAB5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1D607F6-A608-4145-BF83-019AE2FE2A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336139FA-F0EF-CA48-B3E6-1644A6A5C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66926E9-E477-9545-B9C1-61E8F2F4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BA2040-B0D0-8949-AFE2-421AC556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26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5A131A-5EDD-3643-8441-1B52E32D8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994991-D7D4-F146-9E36-8D10D3233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955AC96-0CA6-BE45-93EF-A5F2863F4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DFCC690-BB77-FD47-B392-A1FC1E00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487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9F6ACD4-F43D-1740-B9DB-5E9E56A4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E0523B9-0BFE-9243-BF92-8CBDC5781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DB73F74-E2FA-D841-A8E8-10A709DC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09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F9C0C9-4BC4-BE48-883C-0CBE81F1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320647-DCA1-9547-A00E-8ED55E9DE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8495EC-C366-244A-AA31-5DCF65AD2B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D8AC7D-A38C-5E44-B688-3763E50D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2291359-2C3D-994E-A565-BB966811A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B0E3373-76B8-8849-B1BE-B226891A8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253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24F27E-A83B-EB45-9A0F-91A3F87C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21DAAAA-8850-104E-83B2-0EAB6BC33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65A9339-7B0E-D54C-96E8-3CADD6A28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8540136-9C77-7D47-B83B-BC4CE5FD3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174B7AC-E15E-3E49-864E-FEBB77084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73F3F2C-2450-4046-B952-532C046A6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1382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017CD4A7-6E2C-724C-AD65-357695659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27E8F7-8E12-D740-8901-DA2F182C3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0010FE0-DC7E-1640-9EF6-A2086A6B85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FC24F-7A69-CF47-9CF2-9F05FEEE3CD2}" type="datetimeFigureOut">
              <a:rPr lang="cs-CZ" smtClean="0"/>
              <a:t>19.10.20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9EED4C-906F-0D44-B398-9B8B5130C2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29EA68-CA8C-3E46-A167-9F01FABA27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8C09-B5AA-3E47-A646-594DCB2C4F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786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A36E69-19D6-A245-9E36-7468AC9A83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Česká nová vlna 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A989186-0187-DB42-BEA9-8FA48E8EE3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FAVh001 + FAVKh006</a:t>
            </a:r>
          </a:p>
          <a:p>
            <a:r>
              <a:rPr lang="cs-CZ" dirty="0"/>
              <a:t>21. 10. 2020</a:t>
            </a:r>
          </a:p>
          <a:p>
            <a:r>
              <a:rPr lang="cs-CZ" dirty="0"/>
              <a:t>Mgr. Šárka </a:t>
            </a:r>
            <a:r>
              <a:rPr lang="cs-CZ" dirty="0" err="1"/>
              <a:t>Gmiterková</a:t>
            </a:r>
            <a:r>
              <a:rPr lang="cs-CZ" dirty="0"/>
              <a:t>, Ph.D.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403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3BC253-2A09-7341-BB1F-0B6573BC1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11" y="4502330"/>
            <a:ext cx="10765410" cy="120726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5400" b="1" i="1" dirty="0"/>
              <a:t>Tam </a:t>
            </a:r>
            <a:r>
              <a:rPr lang="en-US" sz="5400" b="1" i="1" dirty="0" err="1"/>
              <a:t>na</a:t>
            </a:r>
            <a:r>
              <a:rPr lang="en-US" sz="5400" b="1" i="1" dirty="0"/>
              <a:t> </a:t>
            </a:r>
            <a:r>
              <a:rPr lang="en-US" sz="5400" b="1" i="1" dirty="0" err="1"/>
              <a:t>konečné</a:t>
            </a:r>
            <a:r>
              <a:rPr lang="en-US" sz="5400" b="1" i="1" dirty="0"/>
              <a:t> </a:t>
            </a:r>
            <a:br>
              <a:rPr lang="en-US" sz="4800" dirty="0"/>
            </a:br>
            <a:r>
              <a:rPr lang="en-US" sz="4800" dirty="0"/>
              <a:t>(1957, r. </a:t>
            </a:r>
            <a:r>
              <a:rPr lang="en-US" sz="4800" dirty="0" err="1"/>
              <a:t>Ján</a:t>
            </a:r>
            <a:r>
              <a:rPr lang="en-US" sz="4800" dirty="0"/>
              <a:t> </a:t>
            </a:r>
            <a:r>
              <a:rPr lang="en-US" sz="4800" dirty="0" err="1"/>
              <a:t>Kadár</a:t>
            </a:r>
            <a:r>
              <a:rPr lang="en-US" sz="4800" dirty="0"/>
              <a:t> a Elmar </a:t>
            </a:r>
            <a:r>
              <a:rPr lang="en-US" sz="4800" dirty="0" err="1"/>
              <a:t>Klos</a:t>
            </a:r>
            <a:r>
              <a:rPr lang="en-US" sz="4800" dirty="0"/>
              <a:t>)</a:t>
            </a:r>
          </a:p>
        </p:txBody>
      </p:sp>
      <p:pic>
        <p:nvPicPr>
          <p:cNvPr id="4" name="Obrázek 3" descr="Obsah obrázku vsedě, stůl, muž, podepsat&#10;&#10;Popis byl vytvořen automaticky">
            <a:extLst>
              <a:ext uri="{FF2B5EF4-FFF2-40B4-BE49-F238E27FC236}">
                <a16:creationId xmlns:a16="http://schemas.microsoft.com/office/drawing/2014/main" id="{9A595869-8FA7-DC48-BFC5-E29EF3EC0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571" y="323251"/>
            <a:ext cx="2736509" cy="3840715"/>
          </a:xfrm>
          <a:prstGeom prst="rect">
            <a:avLst/>
          </a:prstGeom>
        </p:spPr>
      </p:pic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ázek 5" descr="Obsah obrázku osoba, vsedě, muž, okno&#10;&#10;Popis byl vytvořen automaticky">
            <a:extLst>
              <a:ext uri="{FF2B5EF4-FFF2-40B4-BE49-F238E27FC236}">
                <a16:creationId xmlns:a16="http://schemas.microsoft.com/office/drawing/2014/main" id="{3EB4B9D4-E2C3-3046-8556-93C06BF4D1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647" y="907794"/>
            <a:ext cx="3647276" cy="2671629"/>
          </a:xfrm>
          <a:prstGeom prst="rect">
            <a:avLst/>
          </a:prstGeom>
        </p:spPr>
      </p:pic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 descr="Obsah obrázku osoba, exteriér, žena, fotka&#10;&#10;Popis byl vytvořen automaticky">
            <a:extLst>
              <a:ext uri="{FF2B5EF4-FFF2-40B4-BE49-F238E27FC236}">
                <a16:creationId xmlns:a16="http://schemas.microsoft.com/office/drawing/2014/main" id="{02BECA5F-3C9C-354A-9045-9EE9D27B3F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987" y="848526"/>
            <a:ext cx="3647275" cy="27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24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E2932C0-82CF-3140-A4D8-EA6493E5C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i="1" dirty="0" err="1">
                <a:solidFill>
                  <a:srgbClr val="FFFFFF"/>
                </a:solidFill>
              </a:rPr>
              <a:t>Škola</a:t>
            </a:r>
            <a:r>
              <a:rPr lang="en-US" sz="5400" b="1" i="1" dirty="0">
                <a:solidFill>
                  <a:srgbClr val="FFFFFF"/>
                </a:solidFill>
              </a:rPr>
              <a:t> </a:t>
            </a:r>
            <a:r>
              <a:rPr lang="en-US" sz="5400" b="1" i="1" dirty="0" err="1">
                <a:solidFill>
                  <a:srgbClr val="FFFFFF"/>
                </a:solidFill>
              </a:rPr>
              <a:t>otců</a:t>
            </a:r>
            <a:r>
              <a:rPr lang="en-US" sz="5400" b="1" i="1" dirty="0">
                <a:solidFill>
                  <a:srgbClr val="FFFFFF"/>
                </a:solidFill>
              </a:rPr>
              <a:t> </a:t>
            </a:r>
            <a:r>
              <a:rPr lang="en-US" sz="5400" dirty="0">
                <a:solidFill>
                  <a:srgbClr val="FFFFFF"/>
                </a:solidFill>
              </a:rPr>
              <a:t>(1957, r. </a:t>
            </a:r>
            <a:r>
              <a:rPr lang="en-US" sz="5400" dirty="0" err="1">
                <a:solidFill>
                  <a:srgbClr val="FFFFFF"/>
                </a:solidFill>
              </a:rPr>
              <a:t>Ladislav</a:t>
            </a:r>
            <a:r>
              <a:rPr lang="en-US" sz="5400" dirty="0">
                <a:solidFill>
                  <a:srgbClr val="FFFFFF"/>
                </a:solidFill>
              </a:rPr>
              <a:t> Helge)</a:t>
            </a:r>
          </a:p>
        </p:txBody>
      </p:sp>
      <p:pic>
        <p:nvPicPr>
          <p:cNvPr id="6" name="Obrázek 5" descr="Obsah obrázku text, kniha&#10;&#10;Popis byl vytvořen automaticky">
            <a:extLst>
              <a:ext uri="{FF2B5EF4-FFF2-40B4-BE49-F238E27FC236}">
                <a16:creationId xmlns:a16="http://schemas.microsoft.com/office/drawing/2014/main" id="{835950DA-66ED-1F46-805D-4D2DE43C8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84" y="307731"/>
            <a:ext cx="2602628" cy="3997637"/>
          </a:xfrm>
          <a:prstGeom prst="rect">
            <a:avLst/>
          </a:prstGeom>
        </p:spPr>
      </p:pic>
      <p:pic>
        <p:nvPicPr>
          <p:cNvPr id="4" name="Obrázek 3" descr="Obsah obrázku osoba, interiér, fotka, vpředu&#10;&#10;Popis byl vytvořen automaticky">
            <a:extLst>
              <a:ext uri="{FF2B5EF4-FFF2-40B4-BE49-F238E27FC236}">
                <a16:creationId xmlns:a16="http://schemas.microsoft.com/office/drawing/2014/main" id="{71D13D13-85A8-9644-8C4F-56DC8FB4F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601576"/>
            <a:ext cx="5455917" cy="340994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124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C2E348-8269-4740-80AB-CDC092F16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498" y="655128"/>
            <a:ext cx="4613919" cy="14996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i="1" dirty="0" err="1"/>
              <a:t>Zde</a:t>
            </a:r>
            <a:r>
              <a:rPr lang="en-US" b="1" i="1" dirty="0"/>
              <a:t> </a:t>
            </a:r>
            <a:r>
              <a:rPr lang="en-US" b="1" i="1" dirty="0" err="1"/>
              <a:t>jsou</a:t>
            </a:r>
            <a:r>
              <a:rPr lang="en-US" b="1" i="1" dirty="0"/>
              <a:t> lvi </a:t>
            </a:r>
            <a:br>
              <a:rPr lang="en-US" sz="4200" dirty="0"/>
            </a:br>
            <a:r>
              <a:rPr lang="en-US" sz="4200" dirty="0"/>
              <a:t>(1958, r. Václav </a:t>
            </a:r>
            <a:r>
              <a:rPr lang="en-US" sz="4200" dirty="0" err="1"/>
              <a:t>Krška</a:t>
            </a:r>
            <a:r>
              <a:rPr lang="en-US" sz="4200" dirty="0"/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8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Obrázek 7" descr="Obsah obrázku osoba, interiér, muž, stojící&#10;&#10;Popis byl vytvořen automaticky">
            <a:extLst>
              <a:ext uri="{FF2B5EF4-FFF2-40B4-BE49-F238E27FC236}">
                <a16:creationId xmlns:a16="http://schemas.microsoft.com/office/drawing/2014/main" id="{2EDF4DAA-AF53-664C-86C6-65DC5BB0C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3641" y="95044"/>
            <a:ext cx="4697629" cy="30852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interiér, osoba, strop, žena&#10;&#10;Popis byl vytvořen automaticky">
            <a:extLst>
              <a:ext uri="{FF2B5EF4-FFF2-40B4-BE49-F238E27FC236}">
                <a16:creationId xmlns:a16="http://schemas.microsoft.com/office/drawing/2014/main" id="{AEC88922-75E1-BE49-9DC8-ECC9E4111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034" y="3315854"/>
            <a:ext cx="4473282" cy="3455611"/>
          </a:xfrm>
          <a:prstGeom prst="rect">
            <a:avLst/>
          </a:prstGeom>
        </p:spPr>
      </p:pic>
      <p:pic>
        <p:nvPicPr>
          <p:cNvPr id="4" name="Obrázek 3" descr="Obsah obrázku text, kniha, podepsat, fotka&#10;&#10;Popis byl vytvořen automaticky">
            <a:extLst>
              <a:ext uri="{FF2B5EF4-FFF2-40B4-BE49-F238E27FC236}">
                <a16:creationId xmlns:a16="http://schemas.microsoft.com/office/drawing/2014/main" id="{C76060DD-2BAA-BE42-808B-A7CD4457F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80" y="3315854"/>
            <a:ext cx="4867057" cy="345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514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DA2A97-E7BC-5B42-8DEC-771AA6CB7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3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Tři</a:t>
            </a:r>
            <a:r>
              <a:rPr lang="en-US" sz="53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300" b="1" i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přání</a:t>
            </a:r>
            <a:r>
              <a:rPr lang="en-US" sz="5300" b="1" i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(1958, r.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Ján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Kadár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, Elmar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Klos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 descr="Obsah obrázku košile, podepsat&#10;&#10;Popis byl vytvořen automaticky">
            <a:extLst>
              <a:ext uri="{FF2B5EF4-FFF2-40B4-BE49-F238E27FC236}">
                <a16:creationId xmlns:a16="http://schemas.microsoft.com/office/drawing/2014/main" id="{6040505B-5A01-E547-95DC-A18D90E876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9" r="1608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6" name="Obrázek 5" descr="Obsah obrázku osoba, interiér, žena, stůl&#10;&#10;Popis byl vytvořen automaticky">
            <a:extLst>
              <a:ext uri="{FF2B5EF4-FFF2-40B4-BE49-F238E27FC236}">
                <a16:creationId xmlns:a16="http://schemas.microsoft.com/office/drawing/2014/main" id="{F505E380-31BA-DE4A-9C8F-8DEB7BF385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81" r="-7" b="-7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8" name="Obrázek 7" descr="Obsah obrázku osoba, stojící, fotka, muž&#10;&#10;Popis byl vytvořen automaticky">
            <a:extLst>
              <a:ext uri="{FF2B5EF4-FFF2-40B4-BE49-F238E27FC236}">
                <a16:creationId xmlns:a16="http://schemas.microsoft.com/office/drawing/2014/main" id="{90C8CB38-8E5E-3444-AC6C-BF01D0736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68" r="13280" b="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86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96603-3FED-1A47-912A-DB871121E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621" y="4665605"/>
            <a:ext cx="6638806" cy="12924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“Direct address”</a:t>
            </a:r>
            <a:b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“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Přímé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oslovení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diváka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”</a:t>
            </a:r>
          </a:p>
        </p:txBody>
      </p:sp>
      <p:pic>
        <p:nvPicPr>
          <p:cNvPr id="8" name="Obrázek 7" descr="Obsah obrázku stojící, osoba, muž, dveře&#10;&#10;Popis byl vytvořen automaticky">
            <a:extLst>
              <a:ext uri="{FF2B5EF4-FFF2-40B4-BE49-F238E27FC236}">
                <a16:creationId xmlns:a16="http://schemas.microsoft.com/office/drawing/2014/main" id="{A6D7140D-D511-814D-8695-F2F9F4A31C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31" r="20061" b="1"/>
          <a:stretch/>
        </p:blipFill>
        <p:spPr>
          <a:xfrm>
            <a:off x="20" y="1"/>
            <a:ext cx="4848284" cy="4359438"/>
          </a:xfrm>
          <a:prstGeom prst="rect">
            <a:avLst/>
          </a:prstGeom>
        </p:spPr>
      </p:pic>
      <p:pic>
        <p:nvPicPr>
          <p:cNvPr id="4" name="Obrázek 3" descr="Obsah obrázku osoba, interiér, muž, fotka&#10;&#10;Popis byl vytvořen automaticky">
            <a:extLst>
              <a:ext uri="{FF2B5EF4-FFF2-40B4-BE49-F238E27FC236}">
                <a16:creationId xmlns:a16="http://schemas.microsoft.com/office/drawing/2014/main" id="{813E8143-8D84-2A43-BC6D-D6C0D827A2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3349"/>
          <a:stretch/>
        </p:blipFill>
        <p:spPr>
          <a:xfrm>
            <a:off x="4972050" y="-1"/>
            <a:ext cx="7216902" cy="4359440"/>
          </a:xfrm>
          <a:prstGeom prst="rect">
            <a:avLst/>
          </a:prstGeom>
        </p:spPr>
      </p:pic>
      <p:pic>
        <p:nvPicPr>
          <p:cNvPr id="6" name="Obrázek 5" descr="Obsah obrázku muž, osoba, nošení, čepice&#10;&#10;Popis byl vytvořen automaticky">
            <a:extLst>
              <a:ext uri="{FF2B5EF4-FFF2-40B4-BE49-F238E27FC236}">
                <a16:creationId xmlns:a16="http://schemas.microsoft.com/office/drawing/2014/main" id="{A2458B84-25EF-E342-A6FC-ADC96B6F73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39" r="2" b="20041"/>
          <a:stretch/>
        </p:blipFill>
        <p:spPr>
          <a:xfrm>
            <a:off x="20" y="4472610"/>
            <a:ext cx="4848284" cy="23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241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352793-693B-5C4D-B8EE-C8FDC2266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I. Festival československého filmu Banská Bystrica 1959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5E64FAB-A1F8-504A-92F0-A8A403181E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163050" cy="3917950"/>
          </a:xfrm>
        </p:spPr>
        <p:txBody>
          <a:bodyPr>
            <a:normAutofit/>
          </a:bodyPr>
          <a:lstStyle/>
          <a:p>
            <a:r>
              <a:rPr lang="cs-CZ" sz="2400" dirty="0"/>
              <a:t>BB jako symbol sváru mezi filmaři (a filmovými publicisty) a okruhem aparátu ÚV KSČ </a:t>
            </a:r>
          </a:p>
          <a:p>
            <a:r>
              <a:rPr lang="cs-CZ" sz="2400" dirty="0"/>
              <a:t>„Hlavním úkolem festivalu je každoroční hodnocení úrovně československé filmové tvorby a uměleckého snažení jednotlivých umělců, vyjasnění názorů mezi různými tvůrčími obory a stanovení úkolů pro další práci naši kinematografie.“</a:t>
            </a:r>
          </a:p>
          <a:p>
            <a:r>
              <a:rPr lang="cs-CZ" sz="2400" dirty="0"/>
              <a:t>BB si roku 1959 připomíná 15 let výročí od SNP; podobně symbolicky manifestační mělo být i konání v závěru února &gt;&gt; 10 let od roku převratu v únoru1948. </a:t>
            </a:r>
          </a:p>
          <a:p>
            <a:r>
              <a:rPr lang="cs-CZ" sz="2400" dirty="0"/>
              <a:t>Heslo „Za dovršení kulturní revoluce“ </a:t>
            </a:r>
            <a:r>
              <a:rPr lang="cs-CZ" sz="2400" dirty="0">
                <a:sym typeface="Wingdings" pitchFamily="2" charset="2"/>
              </a:rPr>
              <a:t></a:t>
            </a:r>
            <a:r>
              <a:rPr lang="cs-CZ" sz="2400" dirty="0"/>
              <a:t> implikuje nejen bilanci a oslavu, ale také konec jedné vývojové etapy socialistické kultury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803A109-8EF0-0C48-9307-A587B948E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8361" y="2014538"/>
            <a:ext cx="2332565" cy="3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8719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B221B1-93C7-C843-823A-2ACE22E21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I. Festival československého filmu Banská Bystrica 1959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47345D-47B0-FD40-9DD8-C8AF004E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9" y="1825625"/>
            <a:ext cx="11558586" cy="4832350"/>
          </a:xfrm>
        </p:spPr>
        <p:txBody>
          <a:bodyPr>
            <a:normAutofit/>
          </a:bodyPr>
          <a:lstStyle/>
          <a:p>
            <a:r>
              <a:rPr lang="cs-CZ" sz="2200" dirty="0"/>
              <a:t>BB v kontextu dalších kulturních, manifestačně-bilanční akcí </a:t>
            </a:r>
          </a:p>
          <a:p>
            <a:r>
              <a:rPr lang="cs-CZ" sz="2200" dirty="0"/>
              <a:t>V červnu 1959 pak celou kampaň završil okázalý Sjezd socialistické kultury, který měl v předvečer dovršení výstavby socialismu demonstrovat, jak daleko kulturní sféra v této oblasti pokročila a jak pevně a cílevědomě je stranou v tomto procesu řízena</a:t>
            </a:r>
          </a:p>
          <a:p>
            <a:r>
              <a:rPr lang="cs-CZ" sz="2200" dirty="0"/>
              <a:t>Během festivalu s projevem vystoupil ministr školství a kultury František </a:t>
            </a:r>
            <a:r>
              <a:rPr lang="cs-CZ" sz="2200" dirty="0" err="1"/>
              <a:t>Kahuda</a:t>
            </a:r>
            <a:r>
              <a:rPr lang="cs-CZ" sz="2200" dirty="0"/>
              <a:t>, který odsoudil nedávné tendence v domácí kinematografii a jmenovitě se kritizoval filmy </a:t>
            </a:r>
            <a:r>
              <a:rPr lang="cs-CZ" sz="2200" i="1" dirty="0"/>
              <a:t>Tři přání, Tam na konečné, Štěňata, Mezi nebem a zemí, Hvězda jede na jih</a:t>
            </a:r>
            <a:r>
              <a:rPr lang="cs-CZ" sz="2200" dirty="0"/>
              <a:t> a další </a:t>
            </a:r>
          </a:p>
          <a:p>
            <a:r>
              <a:rPr lang="cs-CZ" sz="2200" dirty="0"/>
              <a:t>„ […] hlavní témata našeho filmu […] jsou stále omezena většinou na pražské prostředí, na </a:t>
            </a:r>
            <a:r>
              <a:rPr lang="cs-CZ" sz="2200" dirty="0" err="1"/>
              <a:t>přéběhy</a:t>
            </a:r>
            <a:r>
              <a:rPr lang="cs-CZ" sz="2200" dirty="0"/>
              <a:t> téměř výlučně ze soukromého života, a to na příběhy nikoliv optimistické, na problematiku jen určité části naší mládeže. […] zda u nás existuje ještě existuje zdravá rodina, zda se u nás vůbec provádí bytová výstavba, zda u nás existuje jiná mládež než páskové, zda alkoholismus patří k podstatným projevům života v naší společnosti…“</a:t>
            </a:r>
          </a:p>
          <a:p>
            <a:r>
              <a:rPr lang="cs-CZ" sz="2200" dirty="0"/>
              <a:t>zahraničně politické přesahy – jugoslávský rozměr celé aféry </a:t>
            </a:r>
          </a:p>
        </p:txBody>
      </p:sp>
    </p:spTree>
    <p:extLst>
      <p:ext uri="{BB962C8B-B14F-4D97-AF65-F5344CB8AC3E}">
        <p14:creationId xmlns:p14="http://schemas.microsoft.com/office/powerpoint/2010/main" val="2511879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BC957F-9199-7F45-9E69-3607504F3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Důsledky BB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C4716F-2D85-DE48-8626-4F81EE97B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385888"/>
            <a:ext cx="11672887" cy="4791075"/>
          </a:xfrm>
        </p:spPr>
        <p:txBody>
          <a:bodyPr>
            <a:noAutofit/>
          </a:bodyPr>
          <a:lstStyle/>
          <a:p>
            <a:r>
              <a:rPr lang="cs-CZ" sz="2000" b="1" dirty="0"/>
              <a:t>Proces decentralizace a liberalizace, započatý ve druhé polovině 50. let, se na dva roky zastavil</a:t>
            </a:r>
          </a:p>
          <a:p>
            <a:r>
              <a:rPr lang="cs-CZ" sz="2000" dirty="0"/>
              <a:t>personální rekonstrukce Umělecké rady jako poradního orgánu ředitele FSB (odvolané umělce nahradili straničtí funkcionáři) a v názorném přejmenování na Ideově uměleckou radu</a:t>
            </a:r>
          </a:p>
          <a:p>
            <a:r>
              <a:rPr lang="cs-CZ" sz="2000" dirty="0"/>
              <a:t> odvolání Eduarda Hofmana z postu ředitele FSB a nahrazení politicky spolehlivým ředitelem Filmových laboratoří Josefem Veselým</a:t>
            </a:r>
          </a:p>
          <a:p>
            <a:r>
              <a:rPr lang="cs-CZ" sz="2000" dirty="0"/>
              <a:t> odvolání ředitele Ústřední správy ČSF, spisovatele Jiřího Marka a jeho vystřídání osvědčeným funkcionářem Aloisem Poledňákem</a:t>
            </a:r>
          </a:p>
          <a:p>
            <a:r>
              <a:rPr lang="cs-CZ" sz="2000" dirty="0"/>
              <a:t> zpřísnění směrnic pro HSTD, kteří měli napříště kromě obsahu díla přihlížet i k politickému profilu autora a obsazení filmu</a:t>
            </a:r>
          </a:p>
          <a:p>
            <a:r>
              <a:rPr lang="cs-CZ" sz="2000" dirty="0"/>
              <a:t>vyžádaná ideová prověrka dramaturgického plánu na rok 1959 a politická prověrka pracovníků FSB &gt;&gt; Kadár a Klos dostali dvouletý distanc / rozpuštění TS </a:t>
            </a:r>
            <a:r>
              <a:rPr lang="cs-CZ" sz="2000" dirty="0" err="1"/>
              <a:t>Feix</a:t>
            </a:r>
            <a:r>
              <a:rPr lang="cs-CZ" sz="2000" dirty="0"/>
              <a:t>-Daniel, která vyrobila </a:t>
            </a:r>
            <a:r>
              <a:rPr lang="cs-CZ" sz="2000" i="1" dirty="0"/>
              <a:t>Tři přání, Zde jsou lvi </a:t>
            </a:r>
            <a:r>
              <a:rPr lang="cs-CZ" sz="2000" dirty="0"/>
              <a:t>a </a:t>
            </a:r>
            <a:r>
              <a:rPr lang="cs-CZ" sz="2000" i="1" dirty="0"/>
              <a:t>Konec jasnovidce </a:t>
            </a:r>
            <a:r>
              <a:rPr lang="cs-CZ" sz="2000" dirty="0"/>
              <a:t>/ dramaturg František Daniel FSB opustil a našel azyl na FAMU, Vladimír </a:t>
            </a:r>
            <a:r>
              <a:rPr lang="cs-CZ" sz="2000" dirty="0" err="1"/>
              <a:t>Svitáček</a:t>
            </a:r>
            <a:r>
              <a:rPr lang="cs-CZ" sz="2000" dirty="0"/>
              <a:t> odchází do Laterny Magiky</a:t>
            </a:r>
          </a:p>
          <a:p>
            <a:r>
              <a:rPr lang="cs-CZ" sz="2000" dirty="0"/>
              <a:t>ČSF pozbyl práva samostatně schvalovat hotové filmy do distribuce – po Třech přáních tato pravomoc přechází pod komisi pod ministerstvem školství a kultury (model let poúnorových)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28494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A7389C-688C-3F47-9E11-698B9238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60.léta jako období kulturní renesance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EA4DAD-2FD6-AD46-8C02-7196BDA1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Relativní stabilita a prosperita celé dekády</a:t>
            </a:r>
          </a:p>
          <a:p>
            <a:r>
              <a:rPr lang="cs-CZ" dirty="0"/>
              <a:t>Nové impulsy najdeme nejen v jiných národních kinematografiích, ale také v ostatních uměleckých formách (nový román; absurdní divadlo, výtvarný </a:t>
            </a:r>
            <a:r>
              <a:rPr lang="cs-CZ" dirty="0" err="1"/>
              <a:t>informel</a:t>
            </a:r>
            <a:r>
              <a:rPr lang="cs-CZ" dirty="0"/>
              <a:t>…) &gt;&gt; rozbití zažitých postupů a hledání nových řešení a koncepcí</a:t>
            </a:r>
          </a:p>
          <a:p>
            <a:r>
              <a:rPr lang="cs-CZ" dirty="0"/>
              <a:t>Podobné umělecké výboje najdeme ve 20. letech 20. století, které jsou prodchnuté optimismem a vírou k naplnění utopických vizí X 60. léta jako období technického a vědeckého pokroku, </a:t>
            </a:r>
            <a:r>
              <a:rPr lang="cs-CZ" dirty="0" err="1"/>
              <a:t>vč.nárůstu</a:t>
            </a:r>
            <a:r>
              <a:rPr lang="cs-CZ" dirty="0"/>
              <a:t> životní úrovně, ale také citelné skepse vůči člověku (jeho možnostem, touhám a záměrům) a možnostem pokroku.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600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F57AA-C98D-2F4C-BAA1-CD4C6D1F7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Moderní / Modernismus / Avantgarda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129A8C5-AC20-FC4D-9DDD-BE1C6B864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Moderní </a:t>
            </a:r>
          </a:p>
          <a:p>
            <a:pPr lvl="1"/>
            <a:r>
              <a:rPr lang="cs-CZ" dirty="0"/>
              <a:t>ve významu „nový“, ale také „aktuální“ &gt;&gt; starší nebo předešlé formy nejsou relevantní. Kult moderního končí s nástupem postmoderny v 70.letech (</a:t>
            </a:r>
            <a:r>
              <a:rPr lang="cs-CZ" dirty="0" err="1"/>
              <a:t>x</a:t>
            </a:r>
            <a:r>
              <a:rPr lang="cs-CZ" dirty="0"/>
              <a:t> přesvědčení, že umění neustále prochází podstatnou estetickou revolucí směřující k novým výrazům)</a:t>
            </a:r>
          </a:p>
          <a:p>
            <a:r>
              <a:rPr lang="cs-CZ" dirty="0"/>
              <a:t>Modernismus/Moderna</a:t>
            </a:r>
          </a:p>
          <a:p>
            <a:pPr lvl="1"/>
            <a:r>
              <a:rPr lang="cs-CZ" dirty="0"/>
              <a:t>umělecké hnutí, které dovede autenticky vyjádřit prožitek současného světa. Klíčové hodnoty jsou autenticita a aktuálnost spíš než invence a jinakost. </a:t>
            </a:r>
          </a:p>
          <a:p>
            <a:r>
              <a:rPr lang="cs-CZ" dirty="0"/>
              <a:t>Avantgarda </a:t>
            </a:r>
          </a:p>
          <a:p>
            <a:pPr lvl="1"/>
            <a:r>
              <a:rPr lang="cs-CZ" dirty="0"/>
              <a:t>budoucí gesto &gt;&gt; </a:t>
            </a:r>
            <a:r>
              <a:rPr lang="cs-CZ" dirty="0" err="1"/>
              <a:t>avant</a:t>
            </a:r>
            <a:r>
              <a:rPr lang="cs-CZ" dirty="0"/>
              <a:t> = kupředu; jde o hnutí obrácené do budoucna. </a:t>
            </a:r>
          </a:p>
        </p:txBody>
      </p:sp>
    </p:spTree>
    <p:extLst>
      <p:ext uri="{BB962C8B-B14F-4D97-AF65-F5344CB8AC3E}">
        <p14:creationId xmlns:p14="http://schemas.microsoft.com/office/powerpoint/2010/main" val="2083492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70F9EC-78B0-AE43-B4B8-1C1B6E0DA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Moderní film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8CF0A6B-4786-BB45-B0B8-629428F81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Zatímco ve 20. letech se kinematografie ještě nemohla vymezovat proti vlastním tradicím, v 60. letech už je vůči čemu se vymezovat a na co navazovat.</a:t>
            </a:r>
          </a:p>
          <a:p>
            <a:r>
              <a:rPr lang="cs-CZ" dirty="0"/>
              <a:t>Představuje moderní film kontinuitu s předchozím vývojem nebo jde o zlom?</a:t>
            </a:r>
          </a:p>
          <a:p>
            <a:pPr lvl="1"/>
            <a:r>
              <a:rPr lang="cs-CZ" dirty="0"/>
              <a:t>Éru klasického filmu střídá období modernistické kinematografie</a:t>
            </a:r>
          </a:p>
          <a:p>
            <a:pPr lvl="1"/>
            <a:r>
              <a:rPr lang="cs-CZ" dirty="0"/>
              <a:t>Oba mody spolu koexistují &gt;&gt; modernistický film jako kontrastní a podvratná forma</a:t>
            </a:r>
          </a:p>
          <a:p>
            <a:r>
              <a:rPr lang="cs-CZ" dirty="0"/>
              <a:t>Modernistické filmy jako „</a:t>
            </a:r>
            <a:r>
              <a:rPr lang="cs-CZ" dirty="0" err="1"/>
              <a:t>semi</a:t>
            </a:r>
            <a:r>
              <a:rPr lang="cs-CZ" dirty="0"/>
              <a:t>-komerční“ – umělecký úspěch nezávisí na komerčním, specializované formy distribuce a uvádění (festivaly)</a:t>
            </a:r>
          </a:p>
        </p:txBody>
      </p:sp>
    </p:spTree>
    <p:extLst>
      <p:ext uri="{BB962C8B-B14F-4D97-AF65-F5344CB8AC3E}">
        <p14:creationId xmlns:p14="http://schemas.microsoft.com/office/powerpoint/2010/main" val="313103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7813F8D1-1065-E844-9528-FA8FD059F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Čistý film (20.léta) X Modernistický film (60.léta)</a:t>
            </a:r>
          </a:p>
        </p:txBody>
      </p:sp>
      <p:pic>
        <p:nvPicPr>
          <p:cNvPr id="8" name="Zástupný obsah 7" descr="Obsah obrázku rostlina, květina, růžová&#10;&#10;Popis byl vytvořen automaticky">
            <a:extLst>
              <a:ext uri="{FF2B5EF4-FFF2-40B4-BE49-F238E27FC236}">
                <a16:creationId xmlns:a16="http://schemas.microsoft.com/office/drawing/2014/main" id="{A02C495E-93C8-E04B-BF7B-2582652CA88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55438"/>
            <a:ext cx="5181600" cy="3891712"/>
          </a:xfrm>
        </p:spPr>
      </p:pic>
      <p:pic>
        <p:nvPicPr>
          <p:cNvPr id="10" name="Zástupný obsah 9" descr="Obsah obrázku osoba, interiér, žena, oblečení&#10;&#10;Popis byl vytvořen automaticky">
            <a:extLst>
              <a:ext uri="{FF2B5EF4-FFF2-40B4-BE49-F238E27FC236}">
                <a16:creationId xmlns:a16="http://schemas.microsoft.com/office/drawing/2014/main" id="{179DFE40-87E5-3647-8674-3BCF1FB45B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607444"/>
            <a:ext cx="5181600" cy="2787700"/>
          </a:xfrm>
        </p:spPr>
      </p:pic>
    </p:spTree>
    <p:extLst>
      <p:ext uri="{BB962C8B-B14F-4D97-AF65-F5344CB8AC3E}">
        <p14:creationId xmlns:p14="http://schemas.microsoft.com/office/powerpoint/2010/main" val="52863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D15D0019-9827-D348-88C7-ECF3E2FCD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„Modernistické filmy preferují vrstevnatý popis postav, prostředí nebo zápletky. Vytváří komplexní znakový systém oslabující nebo zcela odvádějící pozornost od zápletky k takovým informacím/znakům, které mají buď nepřímý nebo zcela absentující vztah ke kauzalitě.“ 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BB0751B4-1D0A-2544-B35A-63D39EAF8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645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82F22E0-BE51-9748-B399-10724745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Postavy a vyprávění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D94886E-971E-6447-AC42-ABEC06D3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Postavy málo psychologicky prokreslené &gt;&gt; široké existenciální přesahy namísto vyprávění o konkrétní postavě v konkrétním prostředí </a:t>
            </a:r>
          </a:p>
          <a:p>
            <a:r>
              <a:rPr lang="cs-CZ" sz="2400" dirty="0"/>
              <a:t>Typickými postavami jsou muži – často vzdělaní, přemýšliví muži či rovnou intelektuálové </a:t>
            </a:r>
          </a:p>
          <a:p>
            <a:r>
              <a:rPr lang="cs-CZ" sz="2400" dirty="0"/>
              <a:t>Role náhody a improvizace &gt;&gt; jak během procesu natáčení, ale také náhoda jako příběhový motiv </a:t>
            </a:r>
          </a:p>
          <a:p>
            <a:r>
              <a:rPr lang="cs-CZ" sz="2400" dirty="0"/>
              <a:t>Otevřené konce, vyprávění bez jasně uzavřené pointy a znovunastolené rovnováhy </a:t>
            </a:r>
          </a:p>
          <a:p>
            <a:r>
              <a:rPr lang="cs-CZ" sz="2400" dirty="0"/>
              <a:t>Kruhový </a:t>
            </a:r>
            <a:r>
              <a:rPr lang="cs-CZ" sz="2400" dirty="0" err="1"/>
              <a:t>narativ</a:t>
            </a:r>
            <a:r>
              <a:rPr lang="cs-CZ" sz="2400" dirty="0"/>
              <a:t> &gt;&gt; oproti klasicky vystavěnému vyprávění popisnější. Nabízí vhled do problémů, ale nemá pro ně řešení.  </a:t>
            </a:r>
          </a:p>
        </p:txBody>
      </p:sp>
    </p:spTree>
    <p:extLst>
      <p:ext uri="{BB962C8B-B14F-4D97-AF65-F5344CB8AC3E}">
        <p14:creationId xmlns:p14="http://schemas.microsoft.com/office/powerpoint/2010/main" val="88089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A36DEB-7BD3-0B45-AB9F-A7FB7340E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46" y="365125"/>
            <a:ext cx="6677025" cy="1325563"/>
          </a:xfrm>
        </p:spPr>
        <p:txBody>
          <a:bodyPr/>
          <a:lstStyle/>
          <a:p>
            <a:pPr algn="ctr"/>
            <a:r>
              <a:rPr lang="cs-CZ" b="1" dirty="0"/>
              <a:t>1955–1959: filmová výroba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26ED11A-0F1B-B044-89CF-3B21D5BB2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19"/>
            <a:ext cx="6076950" cy="4351338"/>
          </a:xfrm>
        </p:spPr>
        <p:txBody>
          <a:bodyPr>
            <a:noAutofit/>
          </a:bodyPr>
          <a:lstStyle/>
          <a:p>
            <a:r>
              <a:rPr lang="cs-CZ" sz="2400" dirty="0"/>
              <a:t>Objevují se psychologická (komorní) dramata (</a:t>
            </a:r>
            <a:r>
              <a:rPr lang="cs-CZ" sz="2400" i="1" dirty="0"/>
              <a:t>Tam na konečné, Škola otců, Zářijové noci, Zde jsou lvi</a:t>
            </a:r>
            <a:r>
              <a:rPr lang="cs-CZ" sz="2400" dirty="0"/>
              <a:t>)</a:t>
            </a:r>
          </a:p>
          <a:p>
            <a:r>
              <a:rPr lang="cs-CZ" sz="2400" dirty="0"/>
              <a:t>Z komediálních žánrů se kolem poloviny 50.let objevují snímky svázané s komediálním typem hlavního představitele (Jaroslav Marvan – cyklus postavou inspektora Anděla; Vlasta Burian – </a:t>
            </a:r>
            <a:r>
              <a:rPr lang="cs-CZ" sz="2400" i="1" dirty="0"/>
              <a:t>Muž v povětří</a:t>
            </a:r>
            <a:r>
              <a:rPr lang="cs-CZ" sz="2400" dirty="0"/>
              <a:t>; Oldřich Nový – </a:t>
            </a:r>
            <a:r>
              <a:rPr lang="cs-CZ" sz="2400" i="1" dirty="0"/>
              <a:t>Hudba z Marsu, Nechte to na mě</a:t>
            </a:r>
            <a:r>
              <a:rPr lang="cs-CZ" sz="2400" dirty="0"/>
              <a:t>)</a:t>
            </a:r>
          </a:p>
          <a:p>
            <a:r>
              <a:rPr lang="cs-CZ" sz="2400" dirty="0"/>
              <a:t>satira - dodává humorným filmům vážné poselství a může plnit roli očistné kritiky. ALE! Měla ukazovat na aktuální společenské nešvary, ale zároveň z kritické perspektivy vynechávat politické otázky. </a:t>
            </a:r>
          </a:p>
        </p:txBody>
      </p:sp>
      <p:pic>
        <p:nvPicPr>
          <p:cNvPr id="5" name="Obrázek 4" descr="Obsah obrázku muž, nošení, držení, čepice&#10;&#10;Popis byl vytvořen automaticky">
            <a:extLst>
              <a:ext uri="{FF2B5EF4-FFF2-40B4-BE49-F238E27FC236}">
                <a16:creationId xmlns:a16="http://schemas.microsoft.com/office/drawing/2014/main" id="{90B5A388-9330-6F49-B9B0-0E296A43D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1379" y="134938"/>
            <a:ext cx="2387600" cy="3416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B1827D5-7A92-BF4A-B568-81FAF0D8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229" y="3429000"/>
            <a:ext cx="2426018" cy="3429001"/>
          </a:xfrm>
          <a:prstGeom prst="rect">
            <a:avLst/>
          </a:pr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0B2B13B9-9288-0347-B476-512FC9176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9481" y="134938"/>
            <a:ext cx="2357439" cy="3429002"/>
          </a:xfrm>
          <a:prstGeom prst="rect">
            <a:avLst/>
          </a:prstGeom>
        </p:spPr>
      </p:pic>
      <p:pic>
        <p:nvPicPr>
          <p:cNvPr id="13" name="Obrázek 12" descr="Obsah obrázku text&#10;&#10;Popis byl vytvořen automaticky">
            <a:extLst>
              <a:ext uri="{FF2B5EF4-FFF2-40B4-BE49-F238E27FC236}">
                <a16:creationId xmlns:a16="http://schemas.microsoft.com/office/drawing/2014/main" id="{67848F5B-8D4A-F54E-B291-91C87C5A31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2408" y="3428999"/>
            <a:ext cx="243459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78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87B7062-6476-5B4B-8B94-6B91E47B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4004732"/>
            <a:ext cx="6465287" cy="13242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300" b="1" i="1" dirty="0" err="1"/>
              <a:t>Zářijové</a:t>
            </a:r>
            <a:r>
              <a:rPr lang="en-US" sz="5300" b="1" i="1" dirty="0"/>
              <a:t> </a:t>
            </a:r>
            <a:r>
              <a:rPr lang="en-US" sz="5300" b="1" i="1" dirty="0" err="1"/>
              <a:t>noci</a:t>
            </a:r>
            <a:r>
              <a:rPr lang="en-US" sz="5300" b="1" i="1" dirty="0"/>
              <a:t> </a:t>
            </a:r>
            <a:br>
              <a:rPr lang="en-US" sz="4800" dirty="0"/>
            </a:br>
            <a:r>
              <a:rPr lang="en-US" sz="4800" dirty="0"/>
              <a:t>(1957, r. </a:t>
            </a:r>
            <a:r>
              <a:rPr lang="en-US" sz="4800" dirty="0" err="1"/>
              <a:t>Vojtěch</a:t>
            </a:r>
            <a:r>
              <a:rPr lang="en-US" sz="4800" dirty="0"/>
              <a:t> </a:t>
            </a:r>
            <a:r>
              <a:rPr lang="en-US" sz="4800" dirty="0" err="1"/>
              <a:t>Jasný</a:t>
            </a:r>
            <a:r>
              <a:rPr lang="en-US" sz="4800" dirty="0"/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Obrázek 10" descr="Obsah obrázku text, muž&#10;&#10;Popis byl vytvořen automaticky">
            <a:extLst>
              <a:ext uri="{FF2B5EF4-FFF2-40B4-BE49-F238E27FC236}">
                <a16:creationId xmlns:a16="http://schemas.microsoft.com/office/drawing/2014/main" id="{68A949B6-8963-E24B-89FD-3D06301E5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66" y="908750"/>
            <a:ext cx="3483526" cy="488915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Obrázek 8" descr="Obsah obrázku uniforma, osoba, exteriér, muž&#10;&#10;Popis byl vytvořen automaticky">
            <a:extLst>
              <a:ext uri="{FF2B5EF4-FFF2-40B4-BE49-F238E27FC236}">
                <a16:creationId xmlns:a16="http://schemas.microsoft.com/office/drawing/2014/main" id="{166B80AE-695B-F441-AF71-B6ADE5556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338" y="910800"/>
            <a:ext cx="2804299" cy="207518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osoba, exteriér, muž, uniforma&#10;&#10;Popis byl vytvořen automaticky">
            <a:extLst>
              <a:ext uri="{FF2B5EF4-FFF2-40B4-BE49-F238E27FC236}">
                <a16:creationId xmlns:a16="http://schemas.microsoft.com/office/drawing/2014/main" id="{FB266209-1652-6247-A4B0-C742D6CF2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0415" y="907640"/>
            <a:ext cx="2775335" cy="208150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256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1083</Words>
  <Application>Microsoft Macintosh PowerPoint</Application>
  <PresentationFormat>Širokoúhlá obrazovka</PresentationFormat>
  <Paragraphs>58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Motiv Office</vt:lpstr>
      <vt:lpstr>Česká nová vlna  </vt:lpstr>
      <vt:lpstr>60.léta jako období kulturní renesance</vt:lpstr>
      <vt:lpstr>Moderní / Modernismus / Avantgarda</vt:lpstr>
      <vt:lpstr>Moderní film</vt:lpstr>
      <vt:lpstr>Čistý film (20.léta) X Modernistický film (60.léta)</vt:lpstr>
      <vt:lpstr>„Modernistické filmy preferují vrstevnatý popis postav, prostředí nebo zápletky. Vytváří komplexní znakový systém oslabující nebo zcela odvádějící pozornost od zápletky k takovým informacím/znakům, které mají buď nepřímý nebo zcela absentující vztah ke kauzalitě.“ </vt:lpstr>
      <vt:lpstr>Postavy a vyprávění</vt:lpstr>
      <vt:lpstr>1955–1959: filmová výroba </vt:lpstr>
      <vt:lpstr>Zářijové noci  (1957, r. Vojtěch Jasný)</vt:lpstr>
      <vt:lpstr>Tam na konečné  (1957, r. Ján Kadár a Elmar Klos)</vt:lpstr>
      <vt:lpstr>Škola otců (1957, r. Ladislav Helge)</vt:lpstr>
      <vt:lpstr>Zde jsou lvi  (1958, r. Václav Krška)</vt:lpstr>
      <vt:lpstr>Tři přání  (1958, r. Ján Kadár, Elmar Klos)</vt:lpstr>
      <vt:lpstr>“Direct address” “Přímé oslovení diváka”</vt:lpstr>
      <vt:lpstr>I. Festival československého filmu Banská Bystrica 1959</vt:lpstr>
      <vt:lpstr>I. Festival československého filmu Banská Bystrica 1959</vt:lpstr>
      <vt:lpstr>Důsledky BB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nová vlna  </dc:title>
  <dc:creator>Šárka Gmiterková</dc:creator>
  <cp:lastModifiedBy>Šárka Gmiterková</cp:lastModifiedBy>
  <cp:revision>12</cp:revision>
  <dcterms:created xsi:type="dcterms:W3CDTF">2020-10-20T11:24:34Z</dcterms:created>
  <dcterms:modified xsi:type="dcterms:W3CDTF">2020-10-20T16:37:14Z</dcterms:modified>
</cp:coreProperties>
</file>