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4619"/>
  </p:normalViewPr>
  <p:slideViewPr>
    <p:cSldViewPr snapToGrid="0" snapToObjects="1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4E455-9F24-E34C-9BF9-CCC2E39E3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31303C-611A-C241-A7DF-921CA40E0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462CE2-7BA2-674C-9E0E-72A701D8C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A4F465-2D21-874B-A7E8-8D881843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5A7B5C-360E-BB48-8DFB-6EC2049A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83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6F749-6FC1-6A4E-BBDF-8ADAB4DB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336922-F663-6047-BF61-08B8A2BC5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4A8EA5-C8B3-4D47-8F7C-02B3C189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4336E3-069A-094A-B9A9-6C7E3CFD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80EA20-7DEB-B047-BD29-F0DE43B9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54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FD0B31-9AF9-C74E-963E-6C3699346E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DDAC6E-AB3C-3A42-89ED-6FF449EBB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48CDE1-2D68-BB43-AF84-57CF34BB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AD2B5B-E2F3-2340-BEF1-635A22EBE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AEB18-AC97-EF4D-A31F-548EDE33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4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530AD-3270-1C43-88C0-E22C90686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11D3B-293F-D547-B79B-A9ADA4CC8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E2296E-E832-AB44-A984-8D6BDC1B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AE623B-87AA-CF4F-8D71-5A17A868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DB0F97-1877-9440-8C26-077814EF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20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2FE26-8FE6-AF4B-817D-0B77EA89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840E61-893C-DE4B-9F78-C0E8DE977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CD54B1-FB4B-D344-869B-3AB44ACF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34A0EA-BAAB-7341-A71F-FF40432D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2E45EB-85E8-6345-AFA8-E352BA746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2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1DEB3-F28D-3549-98DC-ED608FC7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B15AB-AC21-D747-89D4-9135E835E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D60900-FB8B-4641-BA32-B68E18624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C91FB3-7D76-B045-91CD-606E06AA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D8965D-2252-D54D-9B96-186E298B0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FBCF30-10C1-FE47-8724-60478FFD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90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94E3B-6CEB-CB4B-BFDF-A6D99191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EC41CF-79F5-594D-B2BD-4D5731D05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FCE9F8-0A1C-B741-88D7-F9A4F0AEC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EA8F0B-F1BC-1841-ACB7-369004C12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471B48E-D12E-DF42-817F-6AFBB24F0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B56060-08E6-FC4B-9697-D87647C4C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8FFA5B-BDD4-934B-AB07-EEACDB9D3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9AC800-10B2-F846-ADEE-91DC1AAC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2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545F9-65A9-B64F-9D51-3C66ACD8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3C3E30-4917-2A42-BC4D-2C899E96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400B63-A723-8445-9286-B7408E51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3C9672-44E9-D94E-936C-D3FE69B4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9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47D4A5-2767-5147-B38D-891C45EE6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CA9CB6-E24F-DA49-8461-F1F400AA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52EE7C-05FD-E043-9F4C-79A4BDF5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0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CEB89-8395-F84A-A260-B01511418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E2EEB-9558-7547-8D29-3F87227A4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05FA53-C530-7448-94A8-2E2E792F8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F778A-C11B-1445-80B3-EAC7F5D53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E4BF51-C6A8-F44C-992B-A2C9602D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B33939-50CA-3946-8A07-A01D7964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75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9F144-F435-5A4C-A451-D48C9245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7681D-70BF-EA4F-8449-B041B1C06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0B0346-0275-494A-89EA-6040F7DD5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8689AD-3102-F348-87EE-C7C420E6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D1678D-4534-B141-8DB1-CF326EFD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9F2034-96CC-0C46-BA3C-A4FA2E20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2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B99540-650F-394C-85F7-8EDC027E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29C1AE-26A3-CD49-9F48-AE5F80E6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43C81-B679-A145-B42C-0B201B2A1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7818-CE86-4C4D-90D8-64EDC944F52B}" type="datetimeFigureOut">
              <a:rPr lang="cs-CZ" smtClean="0"/>
              <a:t>15.12.20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253316-9CDF-1346-8695-DA5467A0C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60178-AF35-904C-8FF1-65AC20F2C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4D2E7-F046-8E45-A269-CA1FD86053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32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F4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0E8C-5F9D-F849-8163-4FCD2ED11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Česká nová vlna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E6D983-9514-5D45-A8E1-F237231EE5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FAVh001 + FAVKh006</a:t>
            </a:r>
          </a:p>
          <a:p>
            <a:r>
              <a:rPr lang="cs-CZ" dirty="0"/>
              <a:t>16. 12. 2020</a:t>
            </a:r>
          </a:p>
          <a:p>
            <a:r>
              <a:rPr lang="cs-CZ" dirty="0"/>
              <a:t>Mgr. Šárka </a:t>
            </a:r>
            <a:r>
              <a:rPr lang="cs-CZ" dirty="0" err="1"/>
              <a:t>Gmiterková</a:t>
            </a:r>
            <a:r>
              <a:rPr lang="cs-CZ" dirty="0"/>
              <a:t>, Ph.D.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5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F4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5FE81-B866-4942-9324-A3E234E1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Herectví ve filmech NV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28E54-AFE0-B54B-84EE-490CC0D82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Široké spektrum stylů, výrazových rejstříků a osobností</a:t>
            </a:r>
          </a:p>
          <a:p>
            <a:pPr lvl="1"/>
            <a:r>
              <a:rPr lang="cs-CZ" dirty="0"/>
              <a:t>Autentické neherecké tváře</a:t>
            </a:r>
          </a:p>
          <a:p>
            <a:pPr lvl="1"/>
            <a:r>
              <a:rPr lang="cs-CZ" dirty="0"/>
              <a:t>Školení herci (generační i tvůrčí vazby)</a:t>
            </a:r>
          </a:p>
          <a:p>
            <a:pPr lvl="1"/>
            <a:r>
              <a:rPr lang="cs-CZ" dirty="0"/>
              <a:t>Režiséři jako herci (Evald Schorm, Jiří Menzel)</a:t>
            </a:r>
          </a:p>
          <a:p>
            <a:pPr lvl="1"/>
            <a:r>
              <a:rPr lang="cs-CZ" dirty="0"/>
              <a:t>Dobové hvězdy pop-music (Václav Neckář, Marta Kubišová)</a:t>
            </a:r>
          </a:p>
          <a:p>
            <a:r>
              <a:rPr lang="cs-CZ" dirty="0"/>
              <a:t>Obsazování na základě </a:t>
            </a:r>
            <a:r>
              <a:rPr lang="cs-CZ" dirty="0" err="1"/>
              <a:t>typáže</a:t>
            </a:r>
            <a:r>
              <a:rPr lang="cs-CZ" dirty="0"/>
              <a:t> – představitelé vnáší do filmů autentické pocity nebo zkušenosti</a:t>
            </a:r>
          </a:p>
          <a:p>
            <a:r>
              <a:rPr lang="cs-CZ" dirty="0"/>
              <a:t>Modernistické herectví – v českém prostředí X reprodukční jistotě školeného projevu</a:t>
            </a:r>
          </a:p>
        </p:txBody>
      </p:sp>
    </p:spTree>
    <p:extLst>
      <p:ext uri="{BB962C8B-B14F-4D97-AF65-F5344CB8AC3E}">
        <p14:creationId xmlns:p14="http://schemas.microsoft.com/office/powerpoint/2010/main" val="107684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7076FF-747C-7F4C-AFD6-4C76F71C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Fenomén neherectví</a:t>
            </a:r>
          </a:p>
        </p:txBody>
      </p:sp>
      <p:pic>
        <p:nvPicPr>
          <p:cNvPr id="7" name="Obrázek 6" descr="Obsah obrázku muž, osoba, vázanka, oblek&#10;&#10;Popis byl vytvořen automaticky">
            <a:extLst>
              <a:ext uri="{FF2B5EF4-FFF2-40B4-BE49-F238E27FC236}">
                <a16:creationId xmlns:a16="http://schemas.microsoft.com/office/drawing/2014/main" id="{2C557E75-C5C9-0042-A2ED-AE9E08C8C0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2" r="-2" b="16589"/>
          <a:stretch/>
        </p:blipFill>
        <p:spPr>
          <a:xfrm>
            <a:off x="327546" y="2454903"/>
            <a:ext cx="3442801" cy="4080254"/>
          </a:xfrm>
          <a:prstGeom prst="rect">
            <a:avLst/>
          </a:prstGeom>
        </p:spPr>
      </p:pic>
      <p:pic>
        <p:nvPicPr>
          <p:cNvPr id="5" name="Obrázek 4" descr="Obsah obrázku osoba, svetr&#10;&#10;Popis byl vytvořen automaticky">
            <a:extLst>
              <a:ext uri="{FF2B5EF4-FFF2-40B4-BE49-F238E27FC236}">
                <a16:creationId xmlns:a16="http://schemas.microsoft.com/office/drawing/2014/main" id="{E499DFAA-806C-3145-8B51-D742CCD368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706"/>
          <a:stretch/>
        </p:blipFill>
        <p:spPr>
          <a:xfrm>
            <a:off x="3942260" y="2454901"/>
            <a:ext cx="3442803" cy="408025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105A2-8C43-064B-85CD-E2D48D687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7973" y="763523"/>
            <a:ext cx="3511296" cy="5330952"/>
          </a:xfrm>
        </p:spPr>
        <p:txBody>
          <a:bodyPr anchor="ctr">
            <a:normAutofit/>
          </a:bodyPr>
          <a:lstStyle/>
          <a:p>
            <a:r>
              <a:rPr lang="cs-CZ" sz="1500">
                <a:solidFill>
                  <a:srgbClr val="FFFFFF"/>
                </a:solidFill>
              </a:rPr>
              <a:t>Nejvýrazněji spojené s triem Forman-Passer-Papoušek, ale také Věra Chytilová, Jan Němec nebo Jaromil Jireš</a:t>
            </a:r>
          </a:p>
          <a:p>
            <a:r>
              <a:rPr lang="cs-CZ" sz="1500">
                <a:solidFill>
                  <a:srgbClr val="FFFFFF"/>
                </a:solidFill>
              </a:rPr>
              <a:t>Kontinuálně obsazovaní „neherečtí profesionálové“ – Jan Vostrčil, Josef Šebánek, Jan Stöckl, Ladislav Jakim</a:t>
            </a:r>
          </a:p>
          <a:p>
            <a:r>
              <a:rPr lang="cs-CZ" sz="1500">
                <a:solidFill>
                  <a:srgbClr val="FFFFFF"/>
                </a:solidFill>
              </a:rPr>
              <a:t>Má přímý vliv na nový typ hrdiny a v důsledku i na dramaturgii filmů; forma společenské kritiky</a:t>
            </a:r>
          </a:p>
          <a:p>
            <a:r>
              <a:rPr lang="cs-CZ" sz="1500">
                <a:solidFill>
                  <a:srgbClr val="FFFFFF"/>
                </a:solidFill>
              </a:rPr>
              <a:t>Nespornou výhodu představuje rozmanitost představitelů</a:t>
            </a:r>
          </a:p>
          <a:p>
            <a:r>
              <a:rPr lang="cs-CZ" sz="1500">
                <a:solidFill>
                  <a:srgbClr val="FFFFFF"/>
                </a:solidFill>
              </a:rPr>
              <a:t>Miloš Forman – nechával představitele vystupovat svobodně, se všemi zlozvyky, pouze minimální korekce</a:t>
            </a:r>
          </a:p>
          <a:p>
            <a:pPr lvl="1"/>
            <a:r>
              <a:rPr lang="cs-CZ" sz="1500">
                <a:solidFill>
                  <a:srgbClr val="FFFFFF"/>
                </a:solidFill>
              </a:rPr>
              <a:t>Ačkoliv scénář existoval, scény nehercům předehrával a následně je nechal dialogy přednést vlastními slovy</a:t>
            </a:r>
          </a:p>
          <a:p>
            <a:pPr lvl="1"/>
            <a:r>
              <a:rPr lang="cs-CZ" sz="1500">
                <a:solidFill>
                  <a:srgbClr val="FFFFFF"/>
                </a:solidFill>
              </a:rPr>
              <a:t>Dva typy neherců – 1) ti, co hrají sami sebe 2) ti, co mají nad postavou “navrch“ a dovedou ji zahrát (parodovat)</a:t>
            </a:r>
          </a:p>
        </p:txBody>
      </p:sp>
    </p:spTree>
    <p:extLst>
      <p:ext uri="{BB962C8B-B14F-4D97-AF65-F5344CB8AC3E}">
        <p14:creationId xmlns:p14="http://schemas.microsoft.com/office/powerpoint/2010/main" val="286932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99495F-231C-0C43-A02B-7081C0780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cs-CZ" sz="3700" b="1" i="1" dirty="0"/>
              <a:t>Lásky jedné plavovlásky </a:t>
            </a:r>
            <a:r>
              <a:rPr lang="cs-CZ" sz="3700" dirty="0"/>
              <a:t>(1965)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C457-46F1-5749-9EE1-0418ED8F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cs-CZ" sz="1900" dirty="0"/>
              <a:t>Příběh mladé dívky Anduly, která se po noci strávené s klavíristou </a:t>
            </a:r>
            <a:r>
              <a:rPr lang="cs-CZ" sz="1900" dirty="0" err="1"/>
              <a:t>Mildou</a:t>
            </a:r>
            <a:r>
              <a:rPr lang="cs-CZ" sz="1900" dirty="0"/>
              <a:t> vypraví na návštěvu do Prahy</a:t>
            </a:r>
          </a:p>
          <a:p>
            <a:r>
              <a:rPr lang="cs-CZ" sz="1900" dirty="0"/>
              <a:t>Hana Brejchová ve své první roli, Josef </a:t>
            </a:r>
            <a:r>
              <a:rPr lang="cs-CZ" sz="1900" dirty="0" err="1"/>
              <a:t>Kolb</a:t>
            </a:r>
            <a:r>
              <a:rPr lang="cs-CZ" sz="1900" dirty="0"/>
              <a:t> jako dílenský mistr/dohazovač, Vladimír </a:t>
            </a:r>
            <a:r>
              <a:rPr lang="cs-CZ" sz="1900" dirty="0" err="1"/>
              <a:t>Pucholt</a:t>
            </a:r>
            <a:endParaRPr lang="cs-CZ" sz="1900" dirty="0"/>
          </a:p>
          <a:p>
            <a:r>
              <a:rPr lang="cs-CZ" sz="1900" dirty="0"/>
              <a:t>„Tři záložáci“ – Vladimír Menšík (Vacovský), Ivan </a:t>
            </a:r>
            <a:r>
              <a:rPr lang="cs-CZ" sz="1900" dirty="0" err="1"/>
              <a:t>Kheil</a:t>
            </a:r>
            <a:r>
              <a:rPr lang="cs-CZ" sz="1900" dirty="0"/>
              <a:t> (Maňas), Jiří Hrubý (Burda) &gt;&gt; cílená kombinace profesionálního herce s neherci</a:t>
            </a:r>
          </a:p>
          <a:p>
            <a:r>
              <a:rPr lang="cs-CZ" sz="1900" dirty="0"/>
              <a:t>Dynamika skupiny nutí herce do bezprostředních reakcí na nehereckou spontaneitu a naopak pro neherce profesionál funguje jako svého druhu kotva, protože cítí rytmus a tvar celé scény.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osoba&#10;&#10;Popis byl vytvořen automaticky">
            <a:extLst>
              <a:ext uri="{FF2B5EF4-FFF2-40B4-BE49-F238E27FC236}">
                <a16:creationId xmlns:a16="http://schemas.microsoft.com/office/drawing/2014/main" id="{4096F204-5E7A-3C47-B231-4A09D308EC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112"/>
          <a:stretch/>
        </p:blipFill>
        <p:spPr>
          <a:xfrm>
            <a:off x="7083423" y="581892"/>
            <a:ext cx="4397433" cy="251875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osoba, lidé&#10;&#10;Popis byl vytvořen automaticky">
            <a:extLst>
              <a:ext uri="{FF2B5EF4-FFF2-40B4-BE49-F238E27FC236}">
                <a16:creationId xmlns:a16="http://schemas.microsoft.com/office/drawing/2014/main" id="{A5830F87-2330-8348-8312-FD4FF28D30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14793"/>
          <a:stretch/>
        </p:blipFill>
        <p:spPr>
          <a:xfrm>
            <a:off x="7083423" y="3707894"/>
            <a:ext cx="4395569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0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F46CE7-7EB8-D84F-A2C4-C60088A1C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Neherci ve filmech Věry Chytilové a Jana Němce</a:t>
            </a:r>
          </a:p>
        </p:txBody>
      </p:sp>
      <p:pic>
        <p:nvPicPr>
          <p:cNvPr id="5" name="Obrázek 4" descr="Obsah obrázku osoba, exteriér, stojící, skupina&#10;&#10;Popis byl vytvořen automaticky">
            <a:extLst>
              <a:ext uri="{FF2B5EF4-FFF2-40B4-BE49-F238E27FC236}">
                <a16:creationId xmlns:a16="http://schemas.microsoft.com/office/drawing/2014/main" id="{BA4C81A3-8908-0F47-A8A1-82255CD8C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0" r="1" b="15102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D31DC-AA3F-8E4F-9C2D-D709EB27C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cs-CZ" sz="1400">
                <a:solidFill>
                  <a:srgbClr val="FFFFFF"/>
                </a:solidFill>
              </a:rPr>
              <a:t>Zatímco pro Formana jde v případě obsazování neherců o věc organickou, Němec a Chytilová pracují s neherci spíš jako s výtvarným komponentem a stylizačním prostředkem.</a:t>
            </a:r>
          </a:p>
          <a:p>
            <a:r>
              <a:rPr lang="cs-CZ" sz="1400">
                <a:solidFill>
                  <a:srgbClr val="FFFFFF"/>
                </a:solidFill>
              </a:rPr>
              <a:t>Věra Chytilová si vybírá energické a charismatické ženy, které spojuje motiv viditelnosti a exhibicionismu (manekýna Marta, gymnastka Eva, Marie a Marie)</a:t>
            </a:r>
          </a:p>
          <a:p>
            <a:r>
              <a:rPr lang="cs-CZ" sz="1400" i="1">
                <a:solidFill>
                  <a:srgbClr val="FFFFFF"/>
                </a:solidFill>
              </a:rPr>
              <a:t>O slavnosti a hostech </a:t>
            </a:r>
            <a:r>
              <a:rPr lang="cs-CZ" sz="1400">
                <a:solidFill>
                  <a:srgbClr val="FFFFFF"/>
                </a:solidFill>
              </a:rPr>
              <a:t>– obsazení z okruhů známých Němce a Krumbachové &gt;&gt; postavy podle režiséra nezastupují toliko psychologické typy jako morální princip, ne vzdálený středověkým moralitám, kdy každá z figur ztělesňuje nějaký lidský nešvar</a:t>
            </a:r>
          </a:p>
          <a:p>
            <a:pPr lvl="1"/>
            <a:r>
              <a:rPr lang="cs-CZ" sz="1400">
                <a:solidFill>
                  <a:srgbClr val="FFFFFF"/>
                </a:solidFill>
              </a:rPr>
              <a:t>Jiří Němec, Jana Prachařová, Josef Škvorecký, Helena Pejšková, Karel Mareš, Zdena Salivarová, Evald Schorm, Jan Klusák</a:t>
            </a:r>
          </a:p>
        </p:txBody>
      </p:sp>
    </p:spTree>
    <p:extLst>
      <p:ext uri="{BB962C8B-B14F-4D97-AF65-F5344CB8AC3E}">
        <p14:creationId xmlns:p14="http://schemas.microsoft.com/office/powerpoint/2010/main" val="23850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osoba, muž, zeď, interiér&#10;&#10;Popis byl vytvořen automaticky">
            <a:extLst>
              <a:ext uri="{FF2B5EF4-FFF2-40B4-BE49-F238E27FC236}">
                <a16:creationId xmlns:a16="http://schemas.microsoft.com/office/drawing/2014/main" id="{BD625F57-FEE7-624F-BDF8-300A54D247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7289" r="31477" b="-1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69DA802-9ED6-B346-93D1-84FA540D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000000"/>
                </a:solidFill>
              </a:rPr>
              <a:t>Jan Kačer </a:t>
            </a:r>
            <a:r>
              <a:rPr lang="cs-CZ">
                <a:solidFill>
                  <a:srgbClr val="000000"/>
                </a:solidFill>
              </a:rPr>
              <a:t>(1936)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3A52A-B06C-F94E-871E-2564B7C00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cs-CZ" sz="1700" dirty="0">
                <a:solidFill>
                  <a:srgbClr val="000000"/>
                </a:solidFill>
              </a:rPr>
              <a:t>Výrazná herecká tvář NV – spojený primárně s filmy Evalda Schorma, ale také Antonína Máši (</a:t>
            </a:r>
            <a:r>
              <a:rPr lang="cs-CZ" sz="1700" i="1" dirty="0">
                <a:solidFill>
                  <a:srgbClr val="000000"/>
                </a:solidFill>
              </a:rPr>
              <a:t>Bloudění</a:t>
            </a:r>
            <a:r>
              <a:rPr lang="cs-CZ" sz="1700" dirty="0">
                <a:solidFill>
                  <a:srgbClr val="000000"/>
                </a:solidFill>
              </a:rPr>
              <a:t>), Hynka Bočana (</a:t>
            </a:r>
            <a:r>
              <a:rPr lang="cs-CZ" sz="1700" i="1" dirty="0">
                <a:solidFill>
                  <a:srgbClr val="000000"/>
                </a:solidFill>
              </a:rPr>
              <a:t>Nikdo se nebude smát</a:t>
            </a:r>
            <a:r>
              <a:rPr lang="cs-CZ" sz="1700" dirty="0">
                <a:solidFill>
                  <a:srgbClr val="000000"/>
                </a:solidFill>
              </a:rPr>
              <a:t>) a Františka Vláčila (</a:t>
            </a:r>
            <a:r>
              <a:rPr lang="cs-CZ" sz="1700" i="1" dirty="0">
                <a:solidFill>
                  <a:srgbClr val="000000"/>
                </a:solidFill>
              </a:rPr>
              <a:t>Údolí včel</a:t>
            </a:r>
            <a:r>
              <a:rPr lang="cs-CZ" sz="1700" dirty="0">
                <a:solidFill>
                  <a:srgbClr val="000000"/>
                </a:solidFill>
              </a:rPr>
              <a:t>)</a:t>
            </a:r>
          </a:p>
          <a:p>
            <a:r>
              <a:rPr lang="cs-CZ" sz="1700" dirty="0">
                <a:solidFill>
                  <a:srgbClr val="000000"/>
                </a:solidFill>
              </a:rPr>
              <a:t>Typ moderního hrdiny – hloubavého intelektuála X malá herecká variabilita?</a:t>
            </a:r>
          </a:p>
          <a:p>
            <a:r>
              <a:rPr lang="cs-CZ" sz="1700" dirty="0">
                <a:solidFill>
                  <a:srgbClr val="000000"/>
                </a:solidFill>
              </a:rPr>
              <a:t>Ve filmech </a:t>
            </a:r>
            <a:r>
              <a:rPr lang="cs-CZ" sz="1700" i="1" dirty="0">
                <a:solidFill>
                  <a:srgbClr val="000000"/>
                </a:solidFill>
              </a:rPr>
              <a:t>Každý den odvahu </a:t>
            </a:r>
            <a:r>
              <a:rPr lang="cs-CZ" sz="1700" dirty="0">
                <a:solidFill>
                  <a:srgbClr val="000000"/>
                </a:solidFill>
              </a:rPr>
              <a:t>(1964)</a:t>
            </a:r>
            <a:r>
              <a:rPr lang="cs-CZ" sz="1700" i="1" dirty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a </a:t>
            </a:r>
            <a:r>
              <a:rPr lang="cs-CZ" sz="1700" i="1" dirty="0">
                <a:solidFill>
                  <a:srgbClr val="000000"/>
                </a:solidFill>
              </a:rPr>
              <a:t>Návrat ztraceného syna </a:t>
            </a:r>
            <a:r>
              <a:rPr lang="cs-CZ" sz="1700" dirty="0">
                <a:solidFill>
                  <a:srgbClr val="000000"/>
                </a:solidFill>
              </a:rPr>
              <a:t>(1966) Kačerovy postavy matou svými fyzickými dispozicemi, svou silou i atraktivním zjevem, ale skrývají existenciální tápání a vnitřní zranitelnost.</a:t>
            </a:r>
          </a:p>
          <a:p>
            <a:r>
              <a:rPr lang="cs-CZ" sz="1700" dirty="0">
                <a:solidFill>
                  <a:srgbClr val="000000"/>
                </a:solidFill>
              </a:rPr>
              <a:t>Postavy často ustrnulé v jednom bodě, neschopné vyrovnat se s minulostí, rezignované.</a:t>
            </a:r>
          </a:p>
          <a:p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4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8E1C01-5900-524C-BE2F-C6019912B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 b="1"/>
              <a:t>Evald Schorm </a:t>
            </a:r>
            <a:r>
              <a:rPr lang="cs-CZ" sz="5400"/>
              <a:t>(1931–1988) 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6299B5-3DF5-B747-97DF-E65A5B0B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1200"/>
              <a:t>„Tvorba, umění má být jako zákusek po dobré večeři. Jenže já jsem kost v krku“ &gt;&gt; autor zneklidňujících, existenciálních filmů</a:t>
            </a:r>
          </a:p>
          <a:p>
            <a:r>
              <a:rPr lang="cs-CZ" sz="1200"/>
              <a:t>Autor řady dokumentárních snímků – zájem o lidi, kteří nesouzněli s režimem a o témata, o nichž režim nechtěl hovořit</a:t>
            </a:r>
          </a:p>
          <a:p>
            <a:r>
              <a:rPr lang="cs-CZ" sz="1200"/>
              <a:t>Postrádal jednotný styl – konzistence spíš na rovině témat a hodnotových rámců</a:t>
            </a:r>
          </a:p>
          <a:p>
            <a:r>
              <a:rPr lang="cs-CZ" sz="1200"/>
              <a:t>Filmy obsazené předními profesionálními herci (Vlastimil Brodský, Dana Medřická, Jana Brejchová, Jan Kačer)</a:t>
            </a:r>
          </a:p>
          <a:p>
            <a:r>
              <a:rPr lang="cs-CZ" sz="1200"/>
              <a:t>Celovečerní hraný debut </a:t>
            </a:r>
            <a:r>
              <a:rPr lang="cs-CZ" sz="1200" i="1"/>
              <a:t>Každý den odvahu </a:t>
            </a:r>
            <a:r>
              <a:rPr lang="cs-CZ" sz="1200"/>
              <a:t>(1964), dále </a:t>
            </a:r>
            <a:r>
              <a:rPr lang="cs-CZ" sz="1200" i="1"/>
              <a:t>Návrat ztraceného syna </a:t>
            </a:r>
            <a:r>
              <a:rPr lang="cs-CZ" sz="1200"/>
              <a:t>(1966), </a:t>
            </a:r>
            <a:r>
              <a:rPr lang="cs-CZ" sz="1200" i="1"/>
              <a:t>Pět holek na krku </a:t>
            </a:r>
            <a:r>
              <a:rPr lang="cs-CZ" sz="1200"/>
              <a:t>(1967), </a:t>
            </a:r>
            <a:r>
              <a:rPr lang="cs-CZ" sz="1200" i="1"/>
              <a:t>Farářův konec </a:t>
            </a:r>
            <a:r>
              <a:rPr lang="cs-CZ" sz="1200"/>
              <a:t>(1968) a 60.léta uzavírá trezorový film </a:t>
            </a:r>
            <a:r>
              <a:rPr lang="cs-CZ" sz="1200" i="1"/>
              <a:t>Den sedmý, noc osmá </a:t>
            </a:r>
            <a:r>
              <a:rPr lang="cs-CZ" sz="1200"/>
              <a:t>(1969)</a:t>
            </a:r>
          </a:p>
          <a:p>
            <a:endParaRPr lang="cs-CZ" sz="1200"/>
          </a:p>
          <a:p>
            <a:endParaRPr lang="cs-CZ" sz="1200"/>
          </a:p>
        </p:txBody>
      </p:sp>
      <p:pic>
        <p:nvPicPr>
          <p:cNvPr id="7" name="Obrázek 6" descr="Obsah obrázku zeď, osoba, interiér, muž&#10;&#10;Popis byl vytvořen automaticky">
            <a:extLst>
              <a:ext uri="{FF2B5EF4-FFF2-40B4-BE49-F238E27FC236}">
                <a16:creationId xmlns:a16="http://schemas.microsoft.com/office/drawing/2014/main" id="{A89EFE69-4DEA-5D46-BEC9-1C058A3126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9" r="30398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17982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96C8BAF-68F3-4B78-B238-35DF5D865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4CD6D0-5A87-4BA2-A13A-0E40511C3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4774" y="699565"/>
            <a:ext cx="3553132" cy="5156200"/>
            <a:chOff x="7807230" y="2012810"/>
            <a:chExt cx="3251252" cy="34598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877EAC0-2063-444D-8EE9-72FED2E03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155BF8-661A-4F4A-B4EC-923105C6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2D9A1B7B-414A-C74B-B026-2494172DC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68" y="943451"/>
            <a:ext cx="3209544" cy="466842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9537076-EF48-4F72-9164-FD8260D55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19434" y="699565"/>
            <a:ext cx="3553132" cy="5156200"/>
            <a:chOff x="7807230" y="2012810"/>
            <a:chExt cx="3251252" cy="34598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89673CB-C48B-4D05-B6E4-B88CD5BAA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6C31A20-B341-476E-8C04-A26C87E1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21D85E97-8DBB-A343-ACDC-6F4C09429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333" y="1001393"/>
            <a:ext cx="3209544" cy="4552544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6EFC3492-86BD-4D75-B5B4-C2DBFE0BD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04093" y="699565"/>
            <a:ext cx="3553132" cy="5156200"/>
            <a:chOff x="7807230" y="2012810"/>
            <a:chExt cx="3251252" cy="345986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72E5074-2516-4705-BFF1-F508394A0A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2259E4C-F24C-4180-AEC3-76255D535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Obrázek 6" descr="Obsah obrázku text, staré&#10;&#10;Popis byl vytvořen automaticky">
            <a:extLst>
              <a:ext uri="{FF2B5EF4-FFF2-40B4-BE49-F238E27FC236}">
                <a16:creationId xmlns:a16="http://schemas.microsoft.com/office/drawing/2014/main" id="{539F5BF8-4A18-1843-B9DC-F7A1EC90CE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87" y="1259084"/>
            <a:ext cx="3209544" cy="403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059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Macintosh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Česká nová vlna  </vt:lpstr>
      <vt:lpstr>Herectví ve filmech NV</vt:lpstr>
      <vt:lpstr>Fenomén neherectví</vt:lpstr>
      <vt:lpstr>Lásky jedné plavovlásky (1965)</vt:lpstr>
      <vt:lpstr>Neherci ve filmech Věry Chytilové a Jana Němce</vt:lpstr>
      <vt:lpstr>Jan Kačer (1936)</vt:lpstr>
      <vt:lpstr>Evald Schorm (1931–1988)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nová vlna  </dc:title>
  <dc:creator>Šárka Gmiterková</dc:creator>
  <cp:lastModifiedBy>Šárka Gmiterková</cp:lastModifiedBy>
  <cp:revision>1</cp:revision>
  <dcterms:created xsi:type="dcterms:W3CDTF">2020-12-16T09:45:07Z</dcterms:created>
  <dcterms:modified xsi:type="dcterms:W3CDTF">2020-12-16T09:45:18Z</dcterms:modified>
</cp:coreProperties>
</file>