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7" r:id="rId11"/>
    <p:sldId id="276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632C72-4912-480B-AF42-6D217CB2E3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Plakáty, trailery, bonusy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2B629A5-B0C5-4A42-B93C-6D7F4CCEE1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Druhý seminář – 12. </a:t>
            </a:r>
            <a:r>
              <a:rPr lang="cs-CZ"/>
              <a:t>prosince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517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F1FC54-8CB7-4139-A269-3BEB7CAFC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</a:t>
            </a:r>
            <a:r>
              <a:rPr lang="cs-CZ" dirty="0"/>
              <a:t> a Long </a:t>
            </a:r>
            <a:r>
              <a:rPr lang="cs-CZ" dirty="0" err="1"/>
              <a:t>Shadow</a:t>
            </a:r>
            <a:r>
              <a:rPr lang="cs-CZ" dirty="0"/>
              <a:t>: </a:t>
            </a:r>
            <a:r>
              <a:rPr lang="cs-CZ" dirty="0" err="1"/>
              <a:t>Sequels</a:t>
            </a:r>
            <a:r>
              <a:rPr lang="cs-CZ" dirty="0"/>
              <a:t>, </a:t>
            </a:r>
            <a:r>
              <a:rPr lang="cs-CZ" dirty="0" err="1"/>
              <a:t>Prequels</a:t>
            </a:r>
            <a:r>
              <a:rPr lang="cs-CZ" dirty="0"/>
              <a:t>, </a:t>
            </a:r>
            <a:r>
              <a:rPr lang="cs-CZ" dirty="0" err="1"/>
              <a:t>Pre-Texts</a:t>
            </a:r>
            <a:r>
              <a:rPr lang="cs-CZ" dirty="0"/>
              <a:t>, and </a:t>
            </a:r>
            <a:r>
              <a:rPr lang="cs-CZ" dirty="0" err="1"/>
              <a:t>Intertexts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01EA2F-FD60-4514-A991-97E2B1D4C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1536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autoři konstruovaní průmyslem jako znak hodnoty, ale také jako </a:t>
            </a:r>
            <a:r>
              <a:rPr lang="cs-CZ" dirty="0" err="1"/>
              <a:t>dekódéři</a:t>
            </a:r>
            <a:r>
              <a:rPr lang="cs-CZ" dirty="0"/>
              <a:t> pro diváky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divácké pojetí modelují </a:t>
            </a:r>
            <a:r>
              <a:rPr lang="cs-CZ" dirty="0" err="1"/>
              <a:t>auteury</a:t>
            </a:r>
            <a:r>
              <a:rPr lang="cs-CZ" dirty="0"/>
              <a:t> z jejich předchozí práce a vytváří funkci autora, která funguje jako </a:t>
            </a:r>
            <a:r>
              <a:rPr lang="cs-CZ" dirty="0" err="1"/>
              <a:t>paratext</a:t>
            </a:r>
            <a:r>
              <a:rPr lang="cs-CZ" dirty="0"/>
              <a:t> třídění a jeho mediační </a:t>
            </a:r>
            <a:r>
              <a:rPr lang="cs-CZ" dirty="0" err="1"/>
              <a:t>fugura</a:t>
            </a:r>
            <a:r>
              <a:rPr lang="cs-CZ" dirty="0"/>
              <a:t>, skrze niž </a:t>
            </a:r>
            <a:r>
              <a:rPr lang="cs-CZ" dirty="0" err="1"/>
              <a:t>intertexty</a:t>
            </a:r>
            <a:r>
              <a:rPr lang="cs-CZ" dirty="0"/>
              <a:t> působí na současné interpretační strategie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 </a:t>
            </a:r>
            <a:r>
              <a:rPr lang="cs-CZ" i="1" dirty="0"/>
              <a:t>Ztracených</a:t>
            </a:r>
            <a:r>
              <a:rPr lang="cs-CZ" dirty="0"/>
              <a:t> vytvářeli diváci predikce a hodnocení na základě znalosti </a:t>
            </a:r>
            <a:r>
              <a:rPr lang="cs-CZ" i="1" dirty="0"/>
              <a:t>Alias</a:t>
            </a:r>
            <a:r>
              <a:rPr lang="cs-CZ" dirty="0"/>
              <a:t> a u </a:t>
            </a:r>
            <a:r>
              <a:rPr lang="cs-CZ" i="1" dirty="0" err="1"/>
              <a:t>Six</a:t>
            </a:r>
            <a:r>
              <a:rPr lang="cs-CZ" i="1" dirty="0"/>
              <a:t> </a:t>
            </a:r>
            <a:r>
              <a:rPr lang="cs-CZ" i="1" dirty="0" err="1"/>
              <a:t>Degrees</a:t>
            </a:r>
            <a:r>
              <a:rPr lang="cs-CZ" i="1" dirty="0"/>
              <a:t> </a:t>
            </a:r>
            <a:r>
              <a:rPr lang="cs-CZ" dirty="0"/>
              <a:t>na základě </a:t>
            </a:r>
            <a:r>
              <a:rPr lang="cs-CZ" i="1" dirty="0"/>
              <a:t>Ztracených</a:t>
            </a:r>
            <a:r>
              <a:rPr lang="cs-CZ" dirty="0"/>
              <a:t> a </a:t>
            </a:r>
            <a:r>
              <a:rPr lang="cs-CZ" i="1" dirty="0"/>
              <a:t>Alias</a:t>
            </a:r>
            <a:r>
              <a:rPr lang="cs-CZ" dirty="0"/>
              <a:t> a sdíleli různé verze </a:t>
            </a:r>
            <a:r>
              <a:rPr lang="cs-CZ" dirty="0" err="1"/>
              <a:t>Abramsova</a:t>
            </a:r>
            <a:r>
              <a:rPr lang="cs-CZ" dirty="0"/>
              <a:t> </a:t>
            </a:r>
            <a:r>
              <a:rPr lang="cs-CZ" dirty="0" err="1"/>
              <a:t>paratextuálního</a:t>
            </a:r>
            <a:r>
              <a:rPr lang="cs-CZ" dirty="0"/>
              <a:t> rámce s </a:t>
            </a:r>
            <a:r>
              <a:rPr lang="cs-CZ" dirty="0" err="1"/>
              <a:t>nediváky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skrze diskuzi diváků a </a:t>
            </a:r>
            <a:r>
              <a:rPr lang="cs-CZ" dirty="0" err="1"/>
              <a:t>nediváků</a:t>
            </a:r>
            <a:r>
              <a:rPr lang="cs-CZ" dirty="0"/>
              <a:t> mohou být </a:t>
            </a:r>
            <a:r>
              <a:rPr lang="cs-CZ" dirty="0" err="1"/>
              <a:t>paratexty</a:t>
            </a:r>
            <a:r>
              <a:rPr lang="cs-CZ" dirty="0"/>
              <a:t> přeneseny na druhé, kteří nemají stejné divácké zkušenosti, tím pádem natahují/prodlužují dosah jejich dlouhých stínů</a:t>
            </a:r>
            <a:br>
              <a:rPr lang="cs-CZ" dirty="0"/>
            </a:br>
            <a:r>
              <a:rPr lang="cs-CZ" dirty="0"/>
              <a:t>-&gt; koncept kolektivní inteligence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diváci sdíleli nejen divácké zážitky, ale i interpretační strategie na nich založené -&gt; konstrukce interpretačních komunit a ustanovení společných </a:t>
            </a:r>
            <a:r>
              <a:rPr lang="cs-CZ" dirty="0" err="1"/>
              <a:t>paratextuálních</a:t>
            </a:r>
            <a:r>
              <a:rPr lang="cs-CZ" dirty="0"/>
              <a:t> rámců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diváci nejen používali </a:t>
            </a:r>
            <a:r>
              <a:rPr lang="cs-CZ" dirty="0" err="1"/>
              <a:t>Abramse</a:t>
            </a:r>
            <a:r>
              <a:rPr lang="cs-CZ" dirty="0"/>
              <a:t> jako </a:t>
            </a:r>
            <a:r>
              <a:rPr lang="cs-CZ" dirty="0" err="1"/>
              <a:t>paratext</a:t>
            </a:r>
            <a:r>
              <a:rPr lang="cs-CZ" dirty="0"/>
              <a:t>, ale šířili ho k ostatním a vytvořili perimetr a vzduchovou komoru okolo nových programů, a navrhli tak sadu rámců interpretace a dekódování</a:t>
            </a:r>
          </a:p>
        </p:txBody>
      </p:sp>
    </p:spTree>
    <p:extLst>
      <p:ext uri="{BB962C8B-B14F-4D97-AF65-F5344CB8AC3E}">
        <p14:creationId xmlns:p14="http://schemas.microsoft.com/office/powerpoint/2010/main" val="4195185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EF8AB8-6514-4922-A3AB-AEF88EAE5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</a:t>
            </a:r>
            <a:r>
              <a:rPr lang="cs-CZ" dirty="0"/>
              <a:t> a Long </a:t>
            </a:r>
            <a:r>
              <a:rPr lang="cs-CZ" dirty="0" err="1"/>
              <a:t>Shadow</a:t>
            </a:r>
            <a:r>
              <a:rPr lang="cs-CZ" dirty="0"/>
              <a:t>: </a:t>
            </a:r>
            <a:r>
              <a:rPr lang="cs-CZ" dirty="0" err="1"/>
              <a:t>Sequels</a:t>
            </a:r>
            <a:r>
              <a:rPr lang="cs-CZ" dirty="0"/>
              <a:t>, </a:t>
            </a:r>
            <a:r>
              <a:rPr lang="cs-CZ" dirty="0" err="1"/>
              <a:t>Prequels</a:t>
            </a:r>
            <a:r>
              <a:rPr lang="cs-CZ" dirty="0"/>
              <a:t>, </a:t>
            </a:r>
            <a:r>
              <a:rPr lang="cs-CZ" dirty="0" err="1"/>
              <a:t>Pre-Texts</a:t>
            </a:r>
            <a:r>
              <a:rPr lang="cs-CZ" dirty="0"/>
              <a:t>, and </a:t>
            </a:r>
            <a:r>
              <a:rPr lang="cs-CZ" dirty="0" err="1"/>
              <a:t>Intertexts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721A2B-80BB-4F21-8D32-9DE80727D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mimo jednoduchých a očividných </a:t>
            </a:r>
            <a:r>
              <a:rPr lang="cs-CZ" dirty="0" err="1"/>
              <a:t>intertextů</a:t>
            </a:r>
            <a:r>
              <a:rPr lang="cs-CZ" dirty="0"/>
              <a:t> leží obrovská oblast jiných </a:t>
            </a:r>
            <a:r>
              <a:rPr lang="cs-CZ" dirty="0" err="1"/>
              <a:t>intertextů</a:t>
            </a:r>
            <a:r>
              <a:rPr lang="cs-CZ" dirty="0"/>
              <a:t>, k nimž může kterýkoliv divák odkazovat, a jsou ta </a:t>
            </a:r>
            <a:r>
              <a:rPr lang="cs-CZ" dirty="0" err="1"/>
              <a:t>paratexty</a:t>
            </a:r>
            <a:r>
              <a:rPr lang="cs-CZ" dirty="0"/>
              <a:t>, které spravují tento oblast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intertextualita může hrát rozhodující roli v </a:t>
            </a:r>
            <a:r>
              <a:rPr lang="cs-CZ" dirty="0" err="1"/>
              <a:t>textuální</a:t>
            </a:r>
            <a:r>
              <a:rPr lang="cs-CZ" dirty="0"/>
              <a:t> recepci a </a:t>
            </a:r>
            <a:r>
              <a:rPr lang="cs-CZ" dirty="0" err="1"/>
              <a:t>paratexty</a:t>
            </a:r>
            <a:r>
              <a:rPr lang="cs-CZ" dirty="0"/>
              <a:t> pravidelně vyčarují a přivolají </a:t>
            </a:r>
            <a:r>
              <a:rPr lang="cs-CZ" dirty="0" err="1"/>
              <a:t>intertexty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nejsou jen formy intertextuality, ale můžou kontrolovat výběr </a:t>
            </a:r>
            <a:r>
              <a:rPr lang="cs-CZ" dirty="0" err="1"/>
              <a:t>intertextů</a:t>
            </a:r>
            <a:r>
              <a:rPr lang="cs-CZ" dirty="0"/>
              <a:t>, které publika budou konzultovat nebo zapojovat/používat při sledování nebo přemýšlení o show</a:t>
            </a:r>
          </a:p>
        </p:txBody>
      </p:sp>
    </p:spTree>
    <p:extLst>
      <p:ext uri="{BB962C8B-B14F-4D97-AF65-F5344CB8AC3E}">
        <p14:creationId xmlns:p14="http://schemas.microsoft.com/office/powerpoint/2010/main" val="2158274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2B2F32-9FAC-4BE6-BC25-82095FB12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Spoiled</a:t>
            </a:r>
            <a:r>
              <a:rPr lang="cs-CZ" dirty="0"/>
              <a:t> and </a:t>
            </a:r>
            <a:r>
              <a:rPr lang="cs-CZ" dirty="0" err="1"/>
              <a:t>Mashed</a:t>
            </a:r>
            <a:r>
              <a:rPr lang="cs-CZ" dirty="0"/>
              <a:t> Up: </a:t>
            </a:r>
            <a:r>
              <a:rPr lang="cs-CZ" dirty="0" err="1"/>
              <a:t>Viewer-Created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D7DE92-ECFD-4083-87F4-E669B74BC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79858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divácké paratexty mohou a často se i stávají důležitým doplňkem k textu</a:t>
            </a:r>
            <a:br>
              <a:rPr lang="cs-CZ" dirty="0"/>
            </a:br>
            <a:r>
              <a:rPr lang="cs-CZ" dirty="0"/>
              <a:t>- tato </a:t>
            </a:r>
            <a:r>
              <a:rPr lang="cs-CZ" dirty="0" err="1"/>
              <a:t>paratextualita</a:t>
            </a:r>
            <a:r>
              <a:rPr lang="cs-CZ" dirty="0"/>
              <a:t>, kdykoliv dva a více lidé diskutují o filmu/TV programu – zahrnuje ale také kritiky a recenze, </a:t>
            </a:r>
            <a:r>
              <a:rPr lang="cs-CZ" dirty="0" err="1"/>
              <a:t>fan</a:t>
            </a:r>
            <a:r>
              <a:rPr lang="cs-CZ" dirty="0"/>
              <a:t> fikci, </a:t>
            </a:r>
            <a:r>
              <a:rPr lang="cs-CZ" dirty="0" err="1"/>
              <a:t>fan</a:t>
            </a:r>
            <a:r>
              <a:rPr lang="cs-CZ" dirty="0"/>
              <a:t> filmy a videa, fanouškovské písničky, </a:t>
            </a:r>
            <a:r>
              <a:rPr lang="cs-CZ" dirty="0" err="1"/>
              <a:t>fan</a:t>
            </a:r>
            <a:r>
              <a:rPr lang="cs-CZ" dirty="0"/>
              <a:t> art, spoilery fanouškovské stránky a spoustu dalších forem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recenze v tisku psány relativními </a:t>
            </a:r>
            <a:r>
              <a:rPr lang="cs-CZ" dirty="0" err="1"/>
              <a:t>insidery</a:t>
            </a:r>
            <a:r>
              <a:rPr lang="cs-CZ" dirty="0"/>
              <a:t>, kteří mají předběžný přístup ke kopiím, a </a:t>
            </a:r>
            <a:r>
              <a:rPr lang="cs-CZ" dirty="0" err="1"/>
              <a:t>přestou</a:t>
            </a:r>
            <a:r>
              <a:rPr lang="cs-CZ" dirty="0"/>
              <a:t> jsou stále psány mimo/vně marketingového týmu studia a jeho bezprostřední sféry vlivu</a:t>
            </a:r>
            <a:br>
              <a:rPr lang="cs-CZ" dirty="0"/>
            </a:br>
            <a:r>
              <a:rPr lang="cs-CZ" dirty="0"/>
              <a:t>- mají zvláštní moc nastavovat počáteční rámce pro sledování (fungují jako anti-trailer) a ustavovat hodnotu (jako anti-bonusové materiály)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divácké paratexty jako stopy individuálních nebo komunitních strategií čtení, jako nástroje pro lepší realizaci těchto strategií a jako rámce k použití pro ostatní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fanouškovské paratexty můžou usnadnit rezistenci vůči významům nabízeným mediálními firmami skrze své vlastní texty a paratexty</a:t>
            </a:r>
            <a:br>
              <a:rPr lang="cs-CZ" dirty="0"/>
            </a:br>
            <a:r>
              <a:rPr lang="cs-CZ" dirty="0"/>
              <a:t>- můžou vyzývat průmyslem upřednostňované významy předložením vlastníc </a:t>
            </a:r>
            <a:r>
              <a:rPr lang="cs-CZ" dirty="0" err="1"/>
              <a:t>halternativních</a:t>
            </a:r>
            <a:r>
              <a:rPr lang="cs-CZ" dirty="0"/>
              <a:t> čtení a interpretačních strategií</a:t>
            </a:r>
            <a:br>
              <a:rPr lang="cs-CZ" dirty="0"/>
            </a:br>
            <a:r>
              <a:rPr lang="cs-CZ" dirty="0"/>
              <a:t>- fanouškovské diskuze samotné se mohou stát silným </a:t>
            </a:r>
            <a:r>
              <a:rPr lang="cs-CZ" dirty="0" err="1"/>
              <a:t>paratextem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396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BCC932-8DFC-4114-9D7C-0025BC78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Spoiled</a:t>
            </a:r>
            <a:r>
              <a:rPr lang="cs-CZ" dirty="0"/>
              <a:t> and </a:t>
            </a:r>
            <a:r>
              <a:rPr lang="cs-CZ" dirty="0" err="1"/>
              <a:t>Mashed</a:t>
            </a:r>
            <a:r>
              <a:rPr lang="cs-CZ" dirty="0"/>
              <a:t> Up: </a:t>
            </a:r>
            <a:r>
              <a:rPr lang="cs-CZ" dirty="0" err="1"/>
              <a:t>Viewer-Created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345B69-F4C8-41BB-9617-160DCAE96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81699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Jenkins</a:t>
            </a:r>
            <a:r>
              <a:rPr lang="cs-CZ" dirty="0"/>
              <a:t>: fanoušci přestávají být jednoduše publikem populárních textů, místo toho se stávají aktivními účastníky v konstrukci a cirkulaci </a:t>
            </a:r>
            <a:r>
              <a:rPr lang="cs-CZ" dirty="0" err="1"/>
              <a:t>textuálního</a:t>
            </a:r>
            <a:r>
              <a:rPr lang="cs-CZ" dirty="0"/>
              <a:t> významu a aktivně bojují s a proti významům vynucovaných na nich jimi vypůjčovanými materiály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signifikantní porce hodnoty textu vychází z toho, jak je užíván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fanouškovské komunity destilují verzi nebo verze textu – „</a:t>
            </a:r>
            <a:r>
              <a:rPr lang="cs-CZ" dirty="0" err="1"/>
              <a:t>fantext</a:t>
            </a:r>
            <a:r>
              <a:rPr lang="cs-CZ" dirty="0"/>
              <a:t>“ – který zahrnuje fanouškovská doplnění do světa</a:t>
            </a:r>
            <a:br>
              <a:rPr lang="cs-CZ" dirty="0"/>
            </a:br>
            <a:r>
              <a:rPr lang="cs-CZ" dirty="0"/>
              <a:t>- každé přidání mění celistvost interpretací</a:t>
            </a:r>
            <a:br>
              <a:rPr lang="cs-CZ" dirty="0"/>
            </a:br>
            <a:r>
              <a:rPr lang="cs-CZ" dirty="0"/>
              <a:t>- fanouškovská chápání zdroje jsou vždy už filtrovaná skrze interpretace a charakterizace existující ve </a:t>
            </a:r>
            <a:r>
              <a:rPr lang="cs-CZ" dirty="0" err="1"/>
              <a:t>fantextech</a:t>
            </a:r>
            <a:br>
              <a:rPr lang="cs-CZ" dirty="0"/>
            </a:br>
            <a:r>
              <a:rPr lang="cs-CZ" dirty="0"/>
              <a:t>-&gt; vytváří společné interpretace, v nichž velký počet potenciálních významů, směrů a výstupů </a:t>
            </a:r>
            <a:r>
              <a:rPr lang="cs-CZ" dirty="0" err="1"/>
              <a:t>spolubydlí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fanouškovské paratexty jako struktury, které mění zeměpisnou povahu – fanouškovská aktivita mění účel nebo odolává teritoriu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 </a:t>
            </a:r>
            <a:r>
              <a:rPr lang="cs-CZ" dirty="0" err="1"/>
              <a:t>fan</a:t>
            </a:r>
            <a:r>
              <a:rPr lang="cs-CZ" dirty="0"/>
              <a:t> fikce může přeměnit účel postav</a:t>
            </a:r>
            <a:br>
              <a:rPr lang="cs-CZ" dirty="0"/>
            </a:br>
            <a:r>
              <a:rPr lang="cs-CZ" dirty="0"/>
              <a:t>- zapojují strategie, které reformují vlastnictví textu, jeho postav a významů</a:t>
            </a:r>
            <a:br>
              <a:rPr lang="cs-CZ" dirty="0"/>
            </a:br>
            <a:r>
              <a:rPr lang="cs-CZ" dirty="0"/>
              <a:t>- může být mocným in medias res </a:t>
            </a:r>
            <a:r>
              <a:rPr lang="cs-CZ" dirty="0" err="1"/>
              <a:t>paratextem</a:t>
            </a:r>
            <a:r>
              <a:rPr lang="cs-CZ" dirty="0"/>
              <a:t> uchopujícím příběh nebo text v běhu a nasměrovat jeho stezku jinam nebo nutícím text větvit se ven mnoha směry</a:t>
            </a:r>
          </a:p>
        </p:txBody>
      </p:sp>
    </p:spTree>
    <p:extLst>
      <p:ext uri="{BB962C8B-B14F-4D97-AF65-F5344CB8AC3E}">
        <p14:creationId xmlns:p14="http://schemas.microsoft.com/office/powerpoint/2010/main" val="4168149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5DAECB-B97E-4EE9-94E5-C0F5E157B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Spoiled</a:t>
            </a:r>
            <a:r>
              <a:rPr lang="cs-CZ" dirty="0"/>
              <a:t> and </a:t>
            </a:r>
            <a:r>
              <a:rPr lang="cs-CZ" dirty="0" err="1"/>
              <a:t>Mashed</a:t>
            </a:r>
            <a:r>
              <a:rPr lang="cs-CZ" dirty="0"/>
              <a:t> Up: </a:t>
            </a:r>
            <a:r>
              <a:rPr lang="cs-CZ" dirty="0" err="1"/>
              <a:t>Viewer-Created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E5E519-C347-4B3C-86CC-B01FEEEF4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19556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 povahy své popularity jakýkoliv populární text musí mít populární význam, který na oplátku znamená, že divácky vytvořené paratexty budou obklopovat text</a:t>
            </a:r>
            <a:br>
              <a:rPr lang="cs-CZ" dirty="0"/>
            </a:br>
            <a:r>
              <a:rPr lang="cs-CZ" dirty="0"/>
              <a:t>- můžou odrážet průmyslové paratexty, ale můžou také volat po jemných změnách v interpretaci, oceňovat různé prvky textu odlišně od průmyslově tvořených </a:t>
            </a:r>
            <a:r>
              <a:rPr lang="cs-CZ" dirty="0" err="1"/>
              <a:t>paratextů</a:t>
            </a:r>
            <a:r>
              <a:rPr lang="cs-CZ" dirty="0"/>
              <a:t> a otevírající nové cesty porozumění</a:t>
            </a:r>
            <a:br>
              <a:rPr lang="cs-CZ" dirty="0"/>
            </a:br>
            <a:r>
              <a:rPr lang="cs-CZ" dirty="0"/>
              <a:t>- tak jako přímé subversivní/podvratné čtení filmu/TV programu destabilizuje show jako centrum významu, tak i doplňkové paratexty můžou testovat nadřazenost show</a:t>
            </a:r>
          </a:p>
          <a:p>
            <a:pPr marL="0" indent="0">
              <a:buNone/>
            </a:pPr>
            <a:r>
              <a:rPr lang="cs-CZ" dirty="0"/>
              <a:t>spoilery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fanoušci rozvíjí „kolektivní inteligenci“ a užívají si společné vztahy komunity, v níž cirkulují spoilery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 </a:t>
            </a:r>
            <a:r>
              <a:rPr lang="cs-CZ" i="1" dirty="0"/>
              <a:t>Ztracených</a:t>
            </a:r>
            <a:r>
              <a:rPr lang="cs-CZ" dirty="0"/>
              <a:t> každý znak mířil k těmto fanouškům užívajícím spoilery jako způsob, jak se dostat </a:t>
            </a:r>
            <a:r>
              <a:rPr lang="cs-CZ" i="1" dirty="0"/>
              <a:t>do</a:t>
            </a:r>
            <a:r>
              <a:rPr lang="cs-CZ" dirty="0"/>
              <a:t>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spoilery jako paratexty vyjednávající konkrétní způsoby čtení textu, ne nezbytně rezistentní, ale stále méně než normativní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spoilery umožnily některým divákům prožít program jinými způsoby a čtení spoilerů také poskytlo jasně jiné apely k textu a narativní konsumpci obecně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 zaujetí/předsudky vůči spoilerům</a:t>
            </a:r>
            <a:br>
              <a:rPr lang="cs-CZ" dirty="0"/>
            </a:br>
            <a:r>
              <a:rPr lang="cs-CZ" dirty="0" err="1"/>
              <a:t>Carrolová</a:t>
            </a:r>
            <a:r>
              <a:rPr lang="cs-CZ" dirty="0"/>
              <a:t> – profesoři literatury </a:t>
            </a:r>
            <a:r>
              <a:rPr lang="cs-CZ" dirty="0" err="1"/>
              <a:t>spoilují</a:t>
            </a:r>
            <a:r>
              <a:rPr lang="cs-CZ" dirty="0"/>
              <a:t> texty ve třídách bez znepokojení, že by zničili text, protože text je o něčem víc než jen překvapeních a zvratech v zápletce</a:t>
            </a:r>
          </a:p>
        </p:txBody>
      </p:sp>
    </p:spTree>
    <p:extLst>
      <p:ext uri="{BB962C8B-B14F-4D97-AF65-F5344CB8AC3E}">
        <p14:creationId xmlns:p14="http://schemas.microsoft.com/office/powerpoint/2010/main" val="4107989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920B1-E691-4975-80A0-52E6D063B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Spoiled</a:t>
            </a:r>
            <a:r>
              <a:rPr lang="cs-CZ" dirty="0"/>
              <a:t> and </a:t>
            </a:r>
            <a:r>
              <a:rPr lang="cs-CZ" dirty="0" err="1"/>
              <a:t>Mashed</a:t>
            </a:r>
            <a:r>
              <a:rPr lang="cs-CZ" dirty="0"/>
              <a:t> Up: </a:t>
            </a:r>
            <a:r>
              <a:rPr lang="cs-CZ" dirty="0" err="1"/>
              <a:t>Viewer-Created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47694D-C755-46ED-859F-BDAB26D81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0833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diváci si užívají napětí navzdory spoilerům, případně je spoilery naladily na jiná potěšení v textu -&gt; performance, dialogy, produkční hodnoty apod.</a:t>
            </a:r>
            <a:br>
              <a:rPr lang="cs-CZ" dirty="0"/>
            </a:br>
            <a:r>
              <a:rPr lang="cs-CZ" dirty="0"/>
              <a:t>- umožňují i větší emocionální napojení na postavy</a:t>
            </a:r>
            <a:br>
              <a:rPr lang="cs-CZ" dirty="0"/>
            </a:br>
            <a:r>
              <a:rPr lang="cs-CZ" dirty="0"/>
              <a:t>- mohou se soustředit na jiné věci bez rozptylování překvapením</a:t>
            </a:r>
            <a:br>
              <a:rPr lang="cs-CZ" dirty="0"/>
            </a:br>
            <a:r>
              <a:rPr lang="cs-CZ" dirty="0"/>
              <a:t>- spoilery odhalují </a:t>
            </a:r>
            <a:r>
              <a:rPr lang="cs-CZ" i="1" dirty="0"/>
              <a:t>co</a:t>
            </a:r>
            <a:r>
              <a:rPr lang="cs-CZ" dirty="0"/>
              <a:t>, ale ne </a:t>
            </a:r>
            <a:r>
              <a:rPr lang="cs-CZ" i="1" dirty="0"/>
              <a:t>jak</a:t>
            </a:r>
            <a:r>
              <a:rPr lang="cs-CZ" dirty="0"/>
              <a:t>, a tím se vyhýbají risku „zničení“ zápletky, zatímco zvyšují očekávání</a:t>
            </a:r>
            <a:br>
              <a:rPr lang="cs-CZ" dirty="0"/>
            </a:br>
            <a:r>
              <a:rPr lang="cs-CZ" dirty="0"/>
              <a:t>- v jistém chápání spoilery můžou zlepšovat zážitek z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spoilery užívané při řešení záhadné skládačky, než při následování zápletky lineárně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i="1" dirty="0"/>
              <a:t>Ztraceni</a:t>
            </a:r>
            <a:r>
              <a:rPr lang="cs-CZ" dirty="0"/>
              <a:t> vyzývali své textuální hranice a aktivně zvali fanoušky k hledání vodítek mimo samotný program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spoilery zintenzivňují aspekt řešení záhady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 většinu fanoušků spoilerů jen vzácně uzavírají význam textu – naopak přispívají k záhadám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členové publika používají spoilery k otevření textu způsoby, které jsou smysluplné pro ně – paratexty řídí text a umožňují fanouškům z něj udělat to, co oni chtějí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umožňují rovněž divákům převzít kontrolu nad svými emocemi</a:t>
            </a:r>
            <a:br>
              <a:rPr lang="cs-CZ" dirty="0"/>
            </a:br>
            <a:r>
              <a:rPr lang="cs-CZ" dirty="0"/>
              <a:t>- můžou fungovat jako trailery nebo </a:t>
            </a:r>
            <a:r>
              <a:rPr lang="cs-CZ" dirty="0" err="1"/>
              <a:t>previews</a:t>
            </a:r>
            <a:r>
              <a:rPr lang="cs-CZ" dirty="0"/>
              <a:t>, zaplňovat mezery textualitou; stávají se vnitřní součástí textu zažívanou čtenářem spoilerů a stávají se neoddělitelnou částí textu</a:t>
            </a:r>
          </a:p>
        </p:txBody>
      </p:sp>
    </p:spTree>
    <p:extLst>
      <p:ext uri="{BB962C8B-B14F-4D97-AF65-F5344CB8AC3E}">
        <p14:creationId xmlns:p14="http://schemas.microsoft.com/office/powerpoint/2010/main" val="4266914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F5328D-F3CC-4510-A654-373CC8EC6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Spoiled</a:t>
            </a:r>
            <a:r>
              <a:rPr lang="cs-CZ" dirty="0"/>
              <a:t> and </a:t>
            </a:r>
            <a:r>
              <a:rPr lang="cs-CZ" dirty="0" err="1"/>
              <a:t>Mashed</a:t>
            </a:r>
            <a:r>
              <a:rPr lang="cs-CZ" dirty="0"/>
              <a:t> Up: </a:t>
            </a:r>
            <a:r>
              <a:rPr lang="cs-CZ" dirty="0" err="1"/>
              <a:t>Viewer-Created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609A3-05EE-4BE5-8892-073F02625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vids</a:t>
            </a:r>
            <a:r>
              <a:rPr lang="cs-CZ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paratexty můžou přitáhnout naši pozornost ke specifickým postavám a vztahům, „zvýraznit“ jejich cestu příběhem, a tím pádem přitáhnout naši pozornost k jejich zvláštnostem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sestříhaná videa se záběry programu a pečlivě vybranou hudbou a jejími slovy nabízí interpretaci a/nebo rozšíření programu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můžou nabízet signifikantní půdu pro nová čtení, nebo alespoň nuancovanější čtení postav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videa mají něco zajímavého, podstatného a/nebo odhalující o show</a:t>
            </a:r>
            <a:br>
              <a:rPr lang="cs-CZ" dirty="0"/>
            </a:br>
            <a:r>
              <a:rPr lang="cs-CZ" dirty="0"/>
              <a:t>-&gt; schopnost videa odemknout a dát smysl částem textu a zároveň být zábavnější a působivě poutavější než jiná blízká čtení (</a:t>
            </a:r>
            <a:r>
              <a:rPr lang="cs-CZ" dirty="0" err="1"/>
              <a:t>close</a:t>
            </a:r>
            <a:r>
              <a:rPr lang="cs-CZ" dirty="0"/>
              <a:t> </a:t>
            </a:r>
            <a:r>
              <a:rPr lang="cs-CZ" dirty="0" err="1"/>
              <a:t>readings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viddeři</a:t>
            </a:r>
            <a:r>
              <a:rPr lang="cs-CZ" dirty="0"/>
              <a:t> se nesnaží opakovat, ale dát nový smysl postavě nebo postavám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fan</a:t>
            </a:r>
            <a:r>
              <a:rPr lang="cs-CZ" dirty="0"/>
              <a:t> fikce jako komunitní divadlo ve světě </a:t>
            </a:r>
            <a:r>
              <a:rPr lang="cs-CZ" dirty="0" err="1"/>
              <a:t>mass</a:t>
            </a:r>
            <a:r>
              <a:rPr lang="cs-CZ" dirty="0"/>
              <a:t> médií, inscenace a čtení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paratext mohou ochočit texty pro specifické komunity (jako komunitní divadlo) a nabízí výhled pro tyto komunity budovat intimnější vztah k tomu, co se jinak může zdát jako „masový“ text</a:t>
            </a:r>
          </a:p>
        </p:txBody>
      </p:sp>
    </p:spTree>
    <p:extLst>
      <p:ext uri="{BB962C8B-B14F-4D97-AF65-F5344CB8AC3E}">
        <p14:creationId xmlns:p14="http://schemas.microsoft.com/office/powerpoint/2010/main" val="4232253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5D90ED-02FF-4197-B38A-4DAD972C6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Spoiled</a:t>
            </a:r>
            <a:r>
              <a:rPr lang="cs-CZ" dirty="0"/>
              <a:t> and </a:t>
            </a:r>
            <a:r>
              <a:rPr lang="cs-CZ" dirty="0" err="1"/>
              <a:t>Mashed</a:t>
            </a:r>
            <a:r>
              <a:rPr lang="cs-CZ" dirty="0"/>
              <a:t> Up: </a:t>
            </a:r>
            <a:r>
              <a:rPr lang="cs-CZ" dirty="0" err="1"/>
              <a:t>Viewer-Created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8CA160-097B-420F-9BD8-B27167758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44348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divácké paratexty přinášejí rozdílné vztahy k asociovanému filmu/TV programu a všechny drží k </a:t>
            </a:r>
            <a:r>
              <a:rPr lang="cs-CZ" dirty="0" err="1"/>
              <a:t>rekalibraci</a:t>
            </a:r>
            <a:r>
              <a:rPr lang="cs-CZ" dirty="0"/>
              <a:t> interpretační trajektorie textu jako výsledek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nejsou ale nezbytně rovně přítomné a silné jako ty vytvořené průmyslem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nadnárodní korporace mají významnou výhodu v přikrytí mediálního prostředí svými obrazy a uděláním takového prostředí nehostinným pro ostatní obrazy</a:t>
            </a:r>
            <a:br>
              <a:rPr lang="cs-CZ" dirty="0"/>
            </a:br>
            <a:r>
              <a:rPr lang="cs-CZ" dirty="0"/>
              <a:t>- mediální firmy i vytváří hlídaná hřiště pro fanoušky -&gt; stránky, které zvou k různým formám paratextuální kreativity a uživatelského obsahu, přesto často vnucují sadu pravidel a omezení a/nebo nárokují práva nad materiálem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moc vytvořit paratext je silou přispět k, rozšířit/posílit a personalizovat/přizpůsobit textuální svět</a:t>
            </a:r>
            <a:br>
              <a:rPr lang="cs-CZ" dirty="0"/>
            </a:br>
            <a:r>
              <a:rPr lang="cs-CZ" dirty="0"/>
              <a:t>-&gt; časté akty filtrování fanouškovských výtvorů usilují:</a:t>
            </a:r>
            <a:br>
              <a:rPr lang="cs-CZ" dirty="0"/>
            </a:br>
            <a:r>
              <a:rPr lang="cs-CZ" dirty="0"/>
              <a:t>- přímo odmítnout právo fanoušků přispívat</a:t>
            </a:r>
            <a:br>
              <a:rPr lang="cs-CZ" dirty="0"/>
            </a:br>
            <a:r>
              <a:rPr lang="cs-CZ" dirty="0"/>
              <a:t>- kooptovat a profitovat z fanouškovských </a:t>
            </a:r>
            <a:r>
              <a:rPr lang="cs-CZ" dirty="0" err="1"/>
              <a:t>paratextů</a:t>
            </a:r>
            <a:br>
              <a:rPr lang="cs-CZ" dirty="0"/>
            </a:br>
            <a:r>
              <a:rPr lang="cs-CZ" dirty="0"/>
              <a:t>- omezit rozsah možných významů, které fanoušci připojují k textu</a:t>
            </a:r>
          </a:p>
        </p:txBody>
      </p:sp>
    </p:spTree>
    <p:extLst>
      <p:ext uri="{BB962C8B-B14F-4D97-AF65-F5344CB8AC3E}">
        <p14:creationId xmlns:p14="http://schemas.microsoft.com/office/powerpoint/2010/main" val="2172823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B62E26-01E3-4315-B32A-D93A4A5F9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Spoiled</a:t>
            </a:r>
            <a:r>
              <a:rPr lang="cs-CZ" dirty="0"/>
              <a:t> and </a:t>
            </a:r>
            <a:r>
              <a:rPr lang="cs-CZ" dirty="0" err="1"/>
              <a:t>Mashed</a:t>
            </a:r>
            <a:r>
              <a:rPr lang="cs-CZ" dirty="0"/>
              <a:t> Up: </a:t>
            </a:r>
            <a:r>
              <a:rPr lang="cs-CZ" dirty="0" err="1"/>
              <a:t>Viewer-Created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32245C-8D95-43F2-A308-54D7B4402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firmy můžou znovu zdůraznit své vlastní preferované významy privilegováním určitých fanouškovských produktů, které jim vyhovují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divácké paratexty jsou zdroje, s nimiž skrze tvorbu, konsumpci nebo obojí můžou diváci přidávat svůj hlas, zájmy a starosti k </a:t>
            </a:r>
            <a:r>
              <a:rPr lang="cs-CZ" dirty="0" err="1"/>
              <a:t>textuálnímu</a:t>
            </a:r>
            <a:r>
              <a:rPr lang="cs-CZ" dirty="0"/>
              <a:t> světu</a:t>
            </a:r>
            <a:br>
              <a:rPr lang="cs-CZ" dirty="0"/>
            </a:br>
            <a:r>
              <a:rPr lang="cs-CZ" dirty="0"/>
              <a:t>- odebírají částečně vlastnictví mimo původní tvůrce -&gt; reakce HW na určité typy </a:t>
            </a:r>
            <a:r>
              <a:rPr lang="cs-CZ" dirty="0" err="1"/>
              <a:t>paratextů</a:t>
            </a:r>
            <a:br>
              <a:rPr lang="cs-CZ" dirty="0"/>
            </a:br>
            <a:r>
              <a:rPr lang="cs-CZ" dirty="0"/>
              <a:t>-&gt; snaha o udržení výsad a práv vlastnictví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 v publiku jsou privilegovaní diváci a jejich tvorba</a:t>
            </a:r>
            <a:br>
              <a:rPr lang="cs-CZ" dirty="0"/>
            </a:br>
            <a:r>
              <a:rPr lang="cs-CZ" dirty="0"/>
              <a:t>- prominentní pozice kritiků – nastavují parametry sledování, navrhují, jak se máme na show dívat (pokud vůbec), co vyhlížet a jak tomu dát smysl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recenze můžou např. zkoušet pohnout s žánrovými příspěvky show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privilegované paratexty mohou vytvářet nebo jinak revidovat průmyslové paratexty a </a:t>
            </a:r>
            <a:r>
              <a:rPr lang="cs-CZ" dirty="0" err="1"/>
              <a:t>hype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kritici hrají často klíčovou roli v </a:t>
            </a:r>
            <a:r>
              <a:rPr lang="cs-CZ" dirty="0" err="1"/>
              <a:t>mediování</a:t>
            </a:r>
            <a:r>
              <a:rPr lang="cs-CZ" dirty="0"/>
              <a:t> postavení TV programů v hierarchii vkusu a hodnoty</a:t>
            </a:r>
          </a:p>
        </p:txBody>
      </p:sp>
    </p:spTree>
    <p:extLst>
      <p:ext uri="{BB962C8B-B14F-4D97-AF65-F5344CB8AC3E}">
        <p14:creationId xmlns:p14="http://schemas.microsoft.com/office/powerpoint/2010/main" val="36002937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3519DD-28D1-4308-8361-E569996A2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, Just </a:t>
            </a:r>
            <a:r>
              <a:rPr lang="cs-CZ" dirty="0" err="1"/>
              <a:t>Off</a:t>
            </a:r>
            <a:r>
              <a:rPr lang="cs-CZ" dirty="0"/>
              <a:t> </a:t>
            </a:r>
            <a:r>
              <a:rPr lang="cs-CZ" dirty="0" err="1"/>
              <a:t>Screen</a:t>
            </a:r>
            <a:r>
              <a:rPr lang="cs-CZ" dirty="0"/>
              <a:t>: </a:t>
            </a:r>
            <a:r>
              <a:rPr lang="cs-CZ" dirty="0" err="1"/>
              <a:t>Toys</a:t>
            </a:r>
            <a:r>
              <a:rPr lang="cs-CZ" dirty="0"/>
              <a:t> and </a:t>
            </a:r>
            <a:r>
              <a:rPr lang="cs-CZ" dirty="0" err="1"/>
              <a:t>Games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1EB85A-C10B-4653-83E8-F55B99258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34966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studium paratextů vyzývá logiku „primárních“ a „sekundárních“ textů, originálů a „</a:t>
            </a:r>
            <a:r>
              <a:rPr lang="cs-CZ" dirty="0" err="1"/>
              <a:t>spinoffů</a:t>
            </a:r>
            <a:r>
              <a:rPr lang="cs-CZ" dirty="0"/>
              <a:t>“, </a:t>
            </a:r>
            <a:r>
              <a:rPr lang="cs-CZ" dirty="0" err="1"/>
              <a:t>shows</a:t>
            </a:r>
            <a:r>
              <a:rPr lang="cs-CZ" dirty="0"/>
              <a:t> a „periferií“, která se objevují při diskuzích o paratextech</a:t>
            </a:r>
            <a:br>
              <a:rPr lang="cs-CZ" dirty="0"/>
            </a:br>
            <a:r>
              <a:rPr lang="cs-CZ" dirty="0"/>
              <a:t>- v tomto pohledu -&gt; tradiční film/TV program centrem textuální interakce a jediným zdrojem autentické textuality, paratexty jako obtíž zaneřáďující ulice, kyberprostor atd. a připíchnuté k programu v cynickém pokusu vyždímat víc peněz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paratexty hrají důležitou roli v produkci, vývoji a expanzi textu</a:t>
            </a:r>
            <a:br>
              <a:rPr lang="cs-CZ" dirty="0"/>
            </a:br>
            <a:r>
              <a:rPr lang="cs-CZ" dirty="0"/>
              <a:t>- filmy/TV programy jsou pořád předpokladem existence paratextu, ale nejsou nezbytně zodpovědné za všechny populární významy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 některá publika můžou určité paratexty být nesmyslné, ale pro jiná můžou být důležité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některé paratexty mají pomíjivou existenci, jiné dovolují podstatně větší časovou investici od publik</a:t>
            </a:r>
            <a:br>
              <a:rPr lang="cs-CZ" dirty="0"/>
            </a:br>
            <a:r>
              <a:rPr lang="cs-CZ" dirty="0"/>
              <a:t>-&gt; </a:t>
            </a:r>
            <a:r>
              <a:rPr lang="cs-CZ" i="1" dirty="0"/>
              <a:t>Star </a:t>
            </a:r>
            <a:r>
              <a:rPr lang="cs-CZ" i="1" dirty="0" err="1"/>
              <a:t>Wars</a:t>
            </a:r>
            <a:r>
              <a:rPr lang="cs-CZ" i="1" dirty="0"/>
              <a:t> </a:t>
            </a:r>
            <a:r>
              <a:rPr lang="cs-CZ" dirty="0"/>
              <a:t>hračky jsou pro spoustu fanoušků i </a:t>
            </a:r>
            <a:r>
              <a:rPr lang="cs-CZ" dirty="0" err="1"/>
              <a:t>nefanoušků</a:t>
            </a:r>
            <a:r>
              <a:rPr lang="cs-CZ" dirty="0"/>
              <a:t> centrem chápání a angažování se k ikonickému textu</a:t>
            </a:r>
            <a:br>
              <a:rPr lang="cs-CZ" dirty="0"/>
            </a:br>
            <a:r>
              <a:rPr lang="cs-CZ" dirty="0"/>
              <a:t>- hračky komplikují ustanovení dichotomie autentického textu a prázdných vydělávajících paratextů</a:t>
            </a:r>
            <a:br>
              <a:rPr lang="cs-CZ" dirty="0"/>
            </a:br>
            <a:r>
              <a:rPr lang="cs-CZ" dirty="0"/>
              <a:t>-&gt; ARG (</a:t>
            </a:r>
            <a:r>
              <a:rPr lang="cs-CZ" dirty="0" err="1"/>
              <a:t>alternate</a:t>
            </a:r>
            <a:r>
              <a:rPr lang="cs-CZ" dirty="0"/>
              <a:t> reality game) zvyšují zapojení do programu, nebo rozšiřují a zesilují zážitek z programu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světy se můžou rozvíjet a obživnout v paratextech</a:t>
            </a:r>
          </a:p>
        </p:txBody>
      </p:sp>
    </p:spTree>
    <p:extLst>
      <p:ext uri="{BB962C8B-B14F-4D97-AF65-F5344CB8AC3E}">
        <p14:creationId xmlns:p14="http://schemas.microsoft.com/office/powerpoint/2010/main" val="2811865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FD022-3A15-493A-B2C4-CBCBE7297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Podněty k diskuzi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42D075-5EF8-435B-8D61-2D910DCB9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2659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Jakými chápete následující termíny: </a:t>
            </a:r>
            <a:br>
              <a:rPr lang="cs-CZ" sz="2200" dirty="0"/>
            </a:br>
            <a:r>
              <a:rPr lang="cs-CZ" sz="2200" dirty="0"/>
              <a:t>intertextualita a </a:t>
            </a:r>
            <a:r>
              <a:rPr lang="cs-CZ" sz="2200" dirty="0" err="1"/>
              <a:t>intertext</a:t>
            </a:r>
            <a:r>
              <a:rPr lang="cs-CZ" sz="2200" dirty="0"/>
              <a:t>, </a:t>
            </a:r>
            <a:br>
              <a:rPr lang="cs-CZ" sz="2200" dirty="0"/>
            </a:br>
            <a:r>
              <a:rPr lang="cs-CZ" sz="2200" dirty="0"/>
              <a:t>intertextuální pole,</a:t>
            </a:r>
            <a:br>
              <a:rPr lang="cs-CZ" sz="2200" dirty="0"/>
            </a:br>
            <a:r>
              <a:rPr lang="cs-CZ" sz="2200" dirty="0" err="1"/>
              <a:t>předtext</a:t>
            </a:r>
            <a:r>
              <a:rPr lang="cs-CZ" sz="2200" dirty="0"/>
              <a:t>,</a:t>
            </a:r>
            <a:br>
              <a:rPr lang="cs-CZ" sz="2200" dirty="0"/>
            </a:br>
            <a:r>
              <a:rPr lang="cs-CZ" sz="2200" dirty="0" err="1"/>
              <a:t>předdivák</a:t>
            </a:r>
            <a:r>
              <a:rPr lang="cs-CZ" sz="2200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Jak rozumíte </a:t>
            </a:r>
            <a:r>
              <a:rPr lang="cs-CZ" sz="2200" dirty="0" err="1"/>
              <a:t>Grayově</a:t>
            </a:r>
            <a:r>
              <a:rPr lang="cs-CZ" sz="2200" dirty="0"/>
              <a:t> pojetí intertextuality jako vrhání dlouhého stínu v souvislostech příkladů, které zmiňuje?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Jakých podob můžou nabývat divácké paratexty a jaké funkce podle </a:t>
            </a:r>
            <a:r>
              <a:rPr lang="cs-CZ" sz="2200" dirty="0" err="1"/>
              <a:t>Graye</a:t>
            </a:r>
            <a:r>
              <a:rPr lang="cs-CZ" sz="2200" dirty="0"/>
              <a:t> dokážou plnit?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Jakým způsobem můžou hračky nebo videohry prodlužovat textualitu a fikční svět?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V čem spočívá rozdíl mezi začleněnými a nezačleněnými paratexty?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9427005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63BE06-3007-43A2-9197-EE7EA526C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, Just </a:t>
            </a:r>
            <a:r>
              <a:rPr lang="cs-CZ" dirty="0" err="1"/>
              <a:t>Off</a:t>
            </a:r>
            <a:r>
              <a:rPr lang="cs-CZ" dirty="0"/>
              <a:t> </a:t>
            </a:r>
            <a:r>
              <a:rPr lang="cs-CZ" dirty="0" err="1"/>
              <a:t>Screen</a:t>
            </a:r>
            <a:r>
              <a:rPr lang="cs-CZ" dirty="0"/>
              <a:t>: </a:t>
            </a:r>
            <a:r>
              <a:rPr lang="cs-CZ" dirty="0" err="1"/>
              <a:t>Toys</a:t>
            </a:r>
            <a:r>
              <a:rPr lang="cs-CZ" dirty="0"/>
              <a:t> and </a:t>
            </a:r>
            <a:r>
              <a:rPr lang="cs-CZ" dirty="0" err="1"/>
              <a:t>Games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0463EE-3E3E-4177-99FE-3FE6ADD85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4384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hračky jsou schopné posilovat nebo zeslabovat ustavená témata a vytvořit svůj vlastní podstatný otisk do SW univerza -&gt; posilují/zeslabují významy z filmů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zbraně u postaviček získávají moc a relevanci – pevně zasazují spoustu postav jako válečníky, i když jsou ve filmu jako mírumilovní</a:t>
            </a:r>
            <a:br>
              <a:rPr lang="cs-CZ" dirty="0"/>
            </a:br>
            <a:r>
              <a:rPr lang="cs-CZ" dirty="0"/>
              <a:t>- zvolené barvy přispívají k vyznění, že jde o akční figurky stavěné na konflikt</a:t>
            </a:r>
            <a:br>
              <a:rPr lang="cs-CZ" dirty="0"/>
            </a:br>
            <a:r>
              <a:rPr lang="cs-CZ" dirty="0"/>
              <a:t>- podtrhují název a deklarují ústřední rámec nikdy nekončící série velkých vesmírných bitev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 popisu figurek se opakují témata, přídavná jména a slovesa</a:t>
            </a:r>
            <a:br>
              <a:rPr lang="cs-CZ" dirty="0"/>
            </a:br>
            <a:r>
              <a:rPr lang="cs-CZ" dirty="0"/>
              <a:t>- vylepšují a zdůrazňují jisté významy, zmnožují je a vynášejí je mimo film do světa dětských her a zvou dítě, aby se zapsalo do hvězdných válek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speciálně u první trilogie (1977-83) byly hračky primárně ty, které držely text naživu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spousta figurek jsou naprosto okrajové postavy ve filmech a jsou pojmenovány jen díky hračce</a:t>
            </a:r>
            <a:br>
              <a:rPr lang="cs-CZ" dirty="0"/>
            </a:br>
            <a:r>
              <a:rPr lang="cs-CZ" dirty="0"/>
              <a:t>- zbraně nebo prostředky se ani nemusí ve filmech objevovat</a:t>
            </a:r>
            <a:br>
              <a:rPr lang="cs-CZ" dirty="0"/>
            </a:br>
            <a:r>
              <a:rPr lang="cs-CZ" dirty="0"/>
              <a:t>-&gt; SW nabízejí diváckou </a:t>
            </a:r>
            <a:r>
              <a:rPr lang="cs-CZ" dirty="0" err="1"/>
              <a:t>narativizaci</a:t>
            </a:r>
            <a:r>
              <a:rPr lang="cs-CZ" dirty="0"/>
              <a:t> – příklad s Boba </a:t>
            </a:r>
            <a:r>
              <a:rPr lang="cs-CZ" dirty="0" err="1"/>
              <a:t>Fettem</a:t>
            </a:r>
            <a:r>
              <a:rPr lang="cs-CZ" dirty="0"/>
              <a:t>, za jehož popularitou stála hračka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hračky zajišťovaly, že SW a jeho významy zůstaly relevantní a cirkulovaly, byly přidávány a osvěžovány</a:t>
            </a:r>
            <a:br>
              <a:rPr lang="cs-CZ" dirty="0"/>
            </a:br>
            <a:r>
              <a:rPr lang="cs-CZ" dirty="0"/>
              <a:t>-&gt; nebyly sekundární nebo náhodnou, ale stěžejní částí primárního textu</a:t>
            </a:r>
          </a:p>
        </p:txBody>
      </p:sp>
    </p:spTree>
    <p:extLst>
      <p:ext uri="{BB962C8B-B14F-4D97-AF65-F5344CB8AC3E}">
        <p14:creationId xmlns:p14="http://schemas.microsoft.com/office/powerpoint/2010/main" val="17689180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1766AE-013F-461D-B0F0-C1AE7E1EF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, Just </a:t>
            </a:r>
            <a:r>
              <a:rPr lang="cs-CZ" dirty="0" err="1"/>
              <a:t>Off</a:t>
            </a:r>
            <a:r>
              <a:rPr lang="cs-CZ" dirty="0"/>
              <a:t> </a:t>
            </a:r>
            <a:r>
              <a:rPr lang="cs-CZ" dirty="0" err="1"/>
              <a:t>Screen</a:t>
            </a:r>
            <a:r>
              <a:rPr lang="cs-CZ" dirty="0"/>
              <a:t>: </a:t>
            </a:r>
            <a:r>
              <a:rPr lang="cs-CZ" dirty="0" err="1"/>
              <a:t>Toys</a:t>
            </a:r>
            <a:r>
              <a:rPr lang="cs-CZ" dirty="0"/>
              <a:t> and </a:t>
            </a:r>
            <a:r>
              <a:rPr lang="cs-CZ" dirty="0" err="1"/>
              <a:t>Games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0E6A59-B14B-4BB5-BF85-CDBB4BBDE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65272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role nostalgie po dětství, rodiny a přátel apod.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SW nejenom prodlouženy, ale v čase přibývaly v hračkách/paratextech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hračky se podílejí na „</a:t>
            </a:r>
            <a:r>
              <a:rPr lang="cs-CZ" dirty="0" err="1"/>
              <a:t>genderingu</a:t>
            </a:r>
            <a:r>
              <a:rPr lang="cs-CZ" dirty="0"/>
              <a:t>“ -&gt; SW hlavně pro kluky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hračky hrají důležitou roli v determinování toho, co SW je a znamená pro společnost jak ocelek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hračky přispívají do fikčního světa a nabízejí publiku náhled vkročení do tohoto světa a </a:t>
            </a:r>
            <a:r>
              <a:rPr lang="cs-CZ" dirty="0" err="1"/>
              <a:t>pšispění</a:t>
            </a:r>
            <a:r>
              <a:rPr lang="cs-CZ" dirty="0"/>
              <a:t> do něj -&gt;povzbuzují ke hře s fikčním světem a paratexty prodlužují toto pozvání ke hře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videohry umožňují hráčům vstoupit do světa a prozkoumat je způsoby, které film/TV program často vylučuje a/nebo rozvíjí významy a styl programu</a:t>
            </a:r>
            <a:br>
              <a:rPr lang="cs-CZ" dirty="0"/>
            </a:br>
            <a:r>
              <a:rPr lang="cs-CZ" dirty="0"/>
              <a:t>- může například dále/blíže uskutečnit horor filmu -&gt; pokračuje a zvyšuje horor z textu (př. </a:t>
            </a:r>
            <a:r>
              <a:rPr lang="cs-CZ" i="1" dirty="0"/>
              <a:t>Věc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narativ ve hrách je pořád důležitý, ale hry dovolují hráči odlišný bod vstupu do narativu, a tak (stejně jako spoilery u </a:t>
            </a:r>
            <a:r>
              <a:rPr lang="cs-CZ" i="1" dirty="0"/>
              <a:t>Ztracených</a:t>
            </a:r>
            <a:r>
              <a:rPr lang="cs-CZ" dirty="0"/>
              <a:t>) ukazují, jak různá divácká užití a potěšení z narativu jsou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videohry tvoří můstek ke známému fikčnímu světu, ale rovněž „překvapují“ publikum rozšířením světa a změnou jejich vztahu k a „konsumpcí“ tohoto světa a tohoto textu</a:t>
            </a:r>
          </a:p>
        </p:txBody>
      </p:sp>
    </p:spTree>
    <p:extLst>
      <p:ext uri="{BB962C8B-B14F-4D97-AF65-F5344CB8AC3E}">
        <p14:creationId xmlns:p14="http://schemas.microsoft.com/office/powerpoint/2010/main" val="37564619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904DA8-C003-4AF1-923D-C0B06B231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, Just </a:t>
            </a:r>
            <a:r>
              <a:rPr lang="cs-CZ" dirty="0" err="1"/>
              <a:t>Off</a:t>
            </a:r>
            <a:r>
              <a:rPr lang="cs-CZ" dirty="0"/>
              <a:t> </a:t>
            </a:r>
            <a:r>
              <a:rPr lang="cs-CZ" dirty="0" err="1"/>
              <a:t>Screen</a:t>
            </a:r>
            <a:r>
              <a:rPr lang="cs-CZ" dirty="0"/>
              <a:t>: </a:t>
            </a:r>
            <a:r>
              <a:rPr lang="cs-CZ" dirty="0" err="1"/>
              <a:t>Toys</a:t>
            </a:r>
            <a:r>
              <a:rPr lang="cs-CZ" dirty="0"/>
              <a:t> and </a:t>
            </a:r>
            <a:r>
              <a:rPr lang="cs-CZ" dirty="0" err="1"/>
              <a:t>Games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0C7766-FF33-47B4-B6B4-57D51D6F6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43844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 videohra </a:t>
            </a:r>
            <a:r>
              <a:rPr lang="cs-CZ" i="1" dirty="0"/>
              <a:t>Simpsonových</a:t>
            </a:r>
            <a:r>
              <a:rPr lang="cs-CZ" dirty="0"/>
              <a:t> vyzývá logiku textu a paratextu, primárních a sekundárních textů a obývá mezní prostor mezi těmito kategoriemi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rozšičují</a:t>
            </a:r>
            <a:r>
              <a:rPr lang="cs-CZ" dirty="0"/>
              <a:t> světa </a:t>
            </a:r>
            <a:r>
              <a:rPr lang="cs-CZ" i="1" dirty="0"/>
              <a:t>Simpsonových</a:t>
            </a:r>
            <a:r>
              <a:rPr lang="cs-CZ" dirty="0"/>
              <a:t> a mody zapojení se do světa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 </a:t>
            </a:r>
            <a:r>
              <a:rPr lang="cs-CZ" i="1" dirty="0"/>
              <a:t>Matrixu</a:t>
            </a:r>
            <a:r>
              <a:rPr lang="cs-CZ" dirty="0"/>
              <a:t> dovolení hry publikům zkoumat narativ zve ke hře se světem a rozšíření toho, jak může fungovat</a:t>
            </a:r>
            <a:br>
              <a:rPr lang="cs-CZ" dirty="0"/>
            </a:br>
            <a:r>
              <a:rPr lang="cs-CZ" dirty="0"/>
              <a:t>- vyžadování toho, aby zkoumali svět, ale na druhou stranu riskuje omezení toho, jak film/TV program může fungovat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RPG jako „vzpamatování se“ inspirovaná původní show a vyvíjející se z ní, tím pádem posouvající fikční svět do nového konsumpčního a performativního prostoru, zosobněného sestavenou skupinou hráčů a rozšiřující jeho parametry</a:t>
            </a:r>
            <a:br>
              <a:rPr lang="cs-CZ" dirty="0"/>
            </a:br>
            <a:r>
              <a:rPr lang="cs-CZ" dirty="0"/>
              <a:t>- signifikantně otevírají svět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machinima</a:t>
            </a:r>
            <a:r>
              <a:rPr lang="cs-CZ" dirty="0"/>
              <a:t> (např.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Sims</a:t>
            </a:r>
            <a:r>
              <a:rPr lang="cs-CZ" dirty="0"/>
              <a:t>) funguje často jako </a:t>
            </a:r>
            <a:r>
              <a:rPr lang="cs-CZ" dirty="0" err="1"/>
              <a:t>vids</a:t>
            </a:r>
            <a:r>
              <a:rPr lang="cs-CZ" dirty="0"/>
              <a:t> nebo </a:t>
            </a:r>
            <a:r>
              <a:rPr lang="cs-CZ" dirty="0" err="1"/>
              <a:t>fan</a:t>
            </a:r>
            <a:r>
              <a:rPr lang="cs-CZ" dirty="0"/>
              <a:t> fikce, přidává příběhy do rozšiřující se </a:t>
            </a:r>
            <a:r>
              <a:rPr lang="cs-CZ" dirty="0" err="1"/>
              <a:t>diegeze</a:t>
            </a:r>
            <a:r>
              <a:rPr lang="cs-CZ" dirty="0"/>
              <a:t> textu, dokonce snad dává formu </a:t>
            </a:r>
            <a:r>
              <a:rPr lang="cs-CZ" dirty="0" err="1"/>
              <a:t>fantextu</a:t>
            </a:r>
            <a:r>
              <a:rPr lang="cs-CZ" dirty="0"/>
              <a:t> a fanouškovskému kánonu – „</a:t>
            </a:r>
            <a:r>
              <a:rPr lang="cs-CZ" dirty="0" err="1"/>
              <a:t>fanonu</a:t>
            </a:r>
            <a:r>
              <a:rPr lang="cs-CZ" dirty="0"/>
              <a:t>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výzva leží ve změně účelu hry k vytvoření rozpoznatelného fikčního světa a předvádění vlastních příběhů v jeh </a:t>
            </a:r>
            <a:r>
              <a:rPr lang="cs-CZ" dirty="0" err="1"/>
              <a:t>orámci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zapojení se do hry není nezbytné angažování se se show</a:t>
            </a:r>
            <a:br>
              <a:rPr lang="cs-CZ" dirty="0"/>
            </a:br>
            <a:r>
              <a:rPr lang="cs-CZ" dirty="0"/>
              <a:t>-&gt; paratext/hra se může stát textem samotným</a:t>
            </a:r>
          </a:p>
        </p:txBody>
      </p:sp>
    </p:spTree>
    <p:extLst>
      <p:ext uri="{BB962C8B-B14F-4D97-AF65-F5344CB8AC3E}">
        <p14:creationId xmlns:p14="http://schemas.microsoft.com/office/powerpoint/2010/main" val="24017943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926E98-BD9F-406D-B3F8-9B1AC9CFE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, Just </a:t>
            </a:r>
            <a:r>
              <a:rPr lang="cs-CZ" dirty="0" err="1"/>
              <a:t>Off</a:t>
            </a:r>
            <a:r>
              <a:rPr lang="cs-CZ" dirty="0"/>
              <a:t> </a:t>
            </a:r>
            <a:r>
              <a:rPr lang="cs-CZ" dirty="0" err="1"/>
              <a:t>Screen</a:t>
            </a:r>
            <a:r>
              <a:rPr lang="cs-CZ" dirty="0"/>
              <a:t>: </a:t>
            </a:r>
            <a:r>
              <a:rPr lang="cs-CZ" dirty="0" err="1"/>
              <a:t>Toys</a:t>
            </a:r>
            <a:r>
              <a:rPr lang="cs-CZ" dirty="0"/>
              <a:t> and </a:t>
            </a:r>
            <a:r>
              <a:rPr lang="cs-CZ" dirty="0" err="1"/>
              <a:t>Games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703C42-2289-4D7A-ACF7-6AC2CED89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7282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ARG – </a:t>
            </a:r>
            <a:r>
              <a:rPr lang="cs-CZ" dirty="0" err="1"/>
              <a:t>víceplatformová</a:t>
            </a:r>
            <a:r>
              <a:rPr lang="cs-CZ" dirty="0"/>
              <a:t>, multimediální skládačka (puzzle) nebo hra, často spojená s TV programem/filmem</a:t>
            </a:r>
            <a:br>
              <a:rPr lang="cs-CZ" dirty="0"/>
            </a:br>
            <a:r>
              <a:rPr lang="cs-CZ" dirty="0"/>
              <a:t>- fungují jako vstupní paratexty i jako in medias res paratexty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životaschopné generátory fikčního světa a textuality – </a:t>
            </a:r>
            <a:r>
              <a:rPr lang="cs-CZ" i="1" dirty="0" err="1"/>
              <a:t>What</a:t>
            </a:r>
            <a:r>
              <a:rPr lang="cs-CZ" i="1" dirty="0"/>
              <a:t> </a:t>
            </a:r>
            <a:r>
              <a:rPr lang="cs-CZ" i="1" dirty="0" err="1"/>
              <a:t>happened</a:t>
            </a:r>
            <a:r>
              <a:rPr lang="cs-CZ" i="1" dirty="0"/>
              <a:t> in </a:t>
            </a:r>
            <a:r>
              <a:rPr lang="cs-CZ" i="1" dirty="0" err="1"/>
              <a:t>Piedmont</a:t>
            </a:r>
            <a:r>
              <a:rPr lang="cs-CZ" i="1" dirty="0"/>
              <a:t>? </a:t>
            </a:r>
            <a:r>
              <a:rPr lang="cs-CZ" dirty="0"/>
              <a:t>Navržené k vytvoření šumu kolem </a:t>
            </a:r>
            <a:r>
              <a:rPr lang="cs-CZ" i="1" dirty="0"/>
              <a:t>Kmene Andromeda</a:t>
            </a:r>
            <a:br>
              <a:rPr lang="cs-CZ" dirty="0"/>
            </a:br>
            <a:r>
              <a:rPr lang="cs-CZ" dirty="0"/>
              <a:t>- text by ale mohl klidně fungovat odděleně od seriálu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 některá publika je text nejzajímavější, nejvíc zapojující a nejsmysluplnější na „předměstí“ -&gt; ta se pro ně stávají centry</a:t>
            </a:r>
            <a:br>
              <a:rPr lang="cs-CZ" dirty="0"/>
            </a:br>
            <a:r>
              <a:rPr lang="cs-CZ" dirty="0"/>
              <a:t>- v takových případech poznámka o centru/periferii, textu/předměstí musí být revidovaná ke zvážení pro migraci individuálních diváků nebo komunity diváků k a z předměstí – nebo jejich občasnou migraci k a z </a:t>
            </a:r>
            <a:r>
              <a:rPr lang="cs-CZ" dirty="0" err="1"/>
              <a:t>předměsí</a:t>
            </a:r>
            <a:r>
              <a:rPr lang="cs-CZ" dirty="0"/>
              <a:t> – a souběžně snižující se důležitost toho, co jsou analytici jinak v pokušení nazývat „jádrem“ textu – film/TV program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hračky a hry často zesilují, prodlužují nebo přímo vytvářejí prostory pro sebe samotné a obecněji pro text</a:t>
            </a:r>
          </a:p>
        </p:txBody>
      </p:sp>
    </p:spTree>
    <p:extLst>
      <p:ext uri="{BB962C8B-B14F-4D97-AF65-F5344CB8AC3E}">
        <p14:creationId xmlns:p14="http://schemas.microsoft.com/office/powerpoint/2010/main" val="14736270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37A7A-FCC4-4C65-8D5E-D34848B07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</a:t>
            </a:r>
            <a:r>
              <a:rPr lang="cs-CZ" dirty="0"/>
              <a:t>: „In </a:t>
            </a:r>
            <a:r>
              <a:rPr lang="cs-CZ" dirty="0" err="1"/>
              <a:t>the</a:t>
            </a:r>
            <a:r>
              <a:rPr lang="cs-CZ" dirty="0"/>
              <a:t> DNA“: </a:t>
            </a:r>
            <a:r>
              <a:rPr lang="cs-CZ" dirty="0" err="1"/>
              <a:t>Creating</a:t>
            </a:r>
            <a:r>
              <a:rPr lang="cs-CZ" dirty="0"/>
              <a:t> </a:t>
            </a:r>
            <a:r>
              <a:rPr lang="cs-CZ" dirty="0" err="1"/>
              <a:t>across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C72884-DC8F-4AA4-A9AA-A3DF950F5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260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paratexty přispívají do textu a jsou často podstatné </a:t>
            </a:r>
            <a:r>
              <a:rPr lang="cs-CZ" dirty="0" err="1"/>
              <a:t>šásti</a:t>
            </a:r>
            <a:r>
              <a:rPr lang="cs-CZ" dirty="0"/>
              <a:t> textu</a:t>
            </a:r>
            <a:br>
              <a:rPr lang="cs-CZ" dirty="0"/>
            </a:br>
            <a:r>
              <a:rPr lang="cs-CZ" dirty="0"/>
              <a:t>-&gt; částí kreativního procesu a nejen marketingové „doplňky“ nebo „vedlejší produkty“, za něž je mediální průmysly a akademici často považovaly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ignorovat textuální roli paratextů znamená neporozumět jejich estetickým, ekonomickým a socio-kulturním rolím</a:t>
            </a:r>
            <a:br>
              <a:rPr lang="cs-CZ" dirty="0"/>
            </a:br>
            <a:r>
              <a:rPr lang="cs-CZ" dirty="0"/>
              <a:t>-&gt; textuální </a:t>
            </a:r>
            <a:r>
              <a:rPr lang="cs-CZ" i="1" dirty="0"/>
              <a:t>začleněné</a:t>
            </a:r>
            <a:r>
              <a:rPr lang="cs-CZ" dirty="0"/>
              <a:t> a </a:t>
            </a:r>
            <a:r>
              <a:rPr lang="cs-CZ" i="1" dirty="0"/>
              <a:t>nezačleněné</a:t>
            </a:r>
            <a:r>
              <a:rPr lang="cs-CZ" dirty="0"/>
              <a:t> paratexty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jednoduché a tvrdé dělení mezi marketingem a brandingem na jedné straně a mezi interakcí, networkingem a diváckou účastí na druhé je neudržitelné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paratexty matou a narušují spoustu našich hierarchií a dvojic toho, na čem záleží a na čem ne v mediálním světě</a:t>
            </a:r>
            <a:br>
              <a:rPr lang="cs-CZ" dirty="0"/>
            </a:br>
            <a:r>
              <a:rPr lang="cs-CZ" dirty="0"/>
              <a:t>- speciálně dlouhotrvající pojetí, že marketing a kreativita jsou nebo by mohly být od sebe odlišitelné</a:t>
            </a:r>
            <a:br>
              <a:rPr lang="cs-CZ" dirty="0"/>
            </a:br>
            <a:r>
              <a:rPr lang="cs-CZ" dirty="0"/>
              <a:t>- klíčovým zájmem analytika by měl být textuální dopad paratextu</a:t>
            </a:r>
          </a:p>
        </p:txBody>
      </p:sp>
    </p:spTree>
    <p:extLst>
      <p:ext uri="{BB962C8B-B14F-4D97-AF65-F5344CB8AC3E}">
        <p14:creationId xmlns:p14="http://schemas.microsoft.com/office/powerpoint/2010/main" val="6869014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0B1263-7F9A-456A-A987-92A64B61E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</a:t>
            </a:r>
            <a:r>
              <a:rPr lang="cs-CZ" dirty="0"/>
              <a:t>: „In </a:t>
            </a:r>
            <a:r>
              <a:rPr lang="cs-CZ" dirty="0" err="1"/>
              <a:t>the</a:t>
            </a:r>
            <a:r>
              <a:rPr lang="cs-CZ" dirty="0"/>
              <a:t> DNA“: </a:t>
            </a:r>
            <a:r>
              <a:rPr lang="cs-CZ" dirty="0" err="1"/>
              <a:t>Creating</a:t>
            </a:r>
            <a:r>
              <a:rPr lang="cs-CZ" dirty="0"/>
              <a:t> </a:t>
            </a:r>
            <a:r>
              <a:rPr lang="cs-CZ" dirty="0" err="1"/>
              <a:t>across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FAC81A-EF99-457F-A6E5-D4CDE8094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když paratext přidává a rozvíjí fikční svět a vyprávění, dostáváme komplexnější entitu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paratexty otravné, když se nezajímáme o přidružený text, nebo do něj ničím nepřispívají, případně z něj vytahují</a:t>
            </a:r>
            <a:br>
              <a:rPr lang="cs-CZ" dirty="0"/>
            </a:br>
            <a:r>
              <a:rPr lang="cs-CZ" dirty="0"/>
              <a:t>- příklad: </a:t>
            </a:r>
            <a:r>
              <a:rPr lang="cs-CZ" i="1" dirty="0"/>
              <a:t>Temný rytíř </a:t>
            </a:r>
            <a:r>
              <a:rPr lang="cs-CZ" dirty="0"/>
              <a:t>a Domino pizza – nezačleněné paratexty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 případech začleněných paratextů jsou producenti i publika povzbuzeni dívat se na paratexty jako mnohem více než jen marketingový nástroj, i když můžou být zároveň i jím, a chápat tvorbu paratextů jako část aktu tvorby textů obecně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 ohledem na povahu paratextů bychom mohli přehodnotit, jaké pracovníky chápat jako „marketéry“ a které jako „kreativce“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úspěšné paratexty jsou zpravidla začleněné, zatímco neúspěšné jsou nezačleněné</a:t>
            </a:r>
          </a:p>
        </p:txBody>
      </p:sp>
    </p:spTree>
    <p:extLst>
      <p:ext uri="{BB962C8B-B14F-4D97-AF65-F5344CB8AC3E}">
        <p14:creationId xmlns:p14="http://schemas.microsoft.com/office/powerpoint/2010/main" val="2472326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F902DA-DE76-49D4-A9D7-D6FC959FC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</a:t>
            </a:r>
            <a:r>
              <a:rPr lang="cs-CZ" dirty="0"/>
              <a:t> a Long </a:t>
            </a:r>
            <a:r>
              <a:rPr lang="cs-CZ" dirty="0" err="1"/>
              <a:t>Shadow</a:t>
            </a:r>
            <a:r>
              <a:rPr lang="cs-CZ" dirty="0"/>
              <a:t>: </a:t>
            </a:r>
            <a:r>
              <a:rPr lang="cs-CZ" dirty="0" err="1"/>
              <a:t>Sequels</a:t>
            </a:r>
            <a:r>
              <a:rPr lang="cs-CZ" dirty="0"/>
              <a:t>, </a:t>
            </a:r>
            <a:r>
              <a:rPr lang="cs-CZ" dirty="0" err="1"/>
              <a:t>Prequels</a:t>
            </a:r>
            <a:r>
              <a:rPr lang="cs-CZ" dirty="0"/>
              <a:t>, </a:t>
            </a:r>
            <a:r>
              <a:rPr lang="cs-CZ" dirty="0" err="1"/>
              <a:t>Pre-Texts</a:t>
            </a:r>
            <a:r>
              <a:rPr lang="cs-CZ" dirty="0"/>
              <a:t>, and </a:t>
            </a:r>
            <a:r>
              <a:rPr lang="cs-CZ" dirty="0" err="1"/>
              <a:t>Intertexts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818333-BB6C-41FB-AC9D-BFFFE17E3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06491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můžeme chápat na základní úrovni jako </a:t>
            </a:r>
            <a:r>
              <a:rPr lang="cs-CZ" dirty="0" err="1"/>
              <a:t>intertexty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intertextualita referuje k fundamentální a </a:t>
            </a:r>
            <a:r>
              <a:rPr lang="cs-CZ" dirty="0" err="1"/>
              <a:t>neuniknutelné</a:t>
            </a:r>
            <a:r>
              <a:rPr lang="cs-CZ" dirty="0"/>
              <a:t> vzájemné závislosti veškerého </a:t>
            </a:r>
            <a:r>
              <a:rPr lang="cs-CZ" dirty="0" err="1"/>
              <a:t>textuálního</a:t>
            </a:r>
            <a:r>
              <a:rPr lang="cs-CZ" dirty="0"/>
              <a:t> významu na struktury významu nabídnutých dalšími texty</a:t>
            </a:r>
            <a:br>
              <a:rPr lang="cs-CZ" dirty="0"/>
            </a:br>
            <a:r>
              <a:rPr lang="cs-CZ" dirty="0"/>
              <a:t>- v běžném užití intertextualita odkazuje k příkladům, v nichž film/TV program odkazuje k a staví něco ze svého významu na významu z jiného filmu/programu, a </a:t>
            </a:r>
            <a:r>
              <a:rPr lang="cs-CZ" dirty="0" err="1"/>
              <a:t>intertext</a:t>
            </a:r>
            <a:r>
              <a:rPr lang="cs-CZ" dirty="0"/>
              <a:t> k odkazovanému filmu/programu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intertextualita je systém, který žádá po divákovi, aby použil dříve viděné texty k tomu, aby mu dával smysl ten, co má po ruce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Laurent Jenny – uvádí nový způsob čtení, který ničí linearitu textu</a:t>
            </a:r>
            <a:br>
              <a:rPr lang="cs-CZ" dirty="0"/>
            </a:br>
            <a:r>
              <a:rPr lang="cs-CZ" dirty="0"/>
              <a:t>- otevírá text významům zvenčí, takže spousta z textu (a naše porozumění jemu) je konstruované mimo text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žádný text nevytváří veškerý význam pro sebe sebou samým, stejně jako diváci budou vždycky chápat nový text používáním struktur a pořádků významů nabízených jim jinými texty, žánry a diváckými zážitky</a:t>
            </a:r>
          </a:p>
        </p:txBody>
      </p:sp>
    </p:spTree>
    <p:extLst>
      <p:ext uri="{BB962C8B-B14F-4D97-AF65-F5344CB8AC3E}">
        <p14:creationId xmlns:p14="http://schemas.microsoft.com/office/powerpoint/2010/main" val="1431613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4400B1-C1E3-4192-9A53-F8B6668B6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</a:t>
            </a:r>
            <a:r>
              <a:rPr lang="cs-CZ" dirty="0"/>
              <a:t> a Long </a:t>
            </a:r>
            <a:r>
              <a:rPr lang="cs-CZ" dirty="0" err="1"/>
              <a:t>Shadow</a:t>
            </a:r>
            <a:r>
              <a:rPr lang="cs-CZ" dirty="0"/>
              <a:t>: </a:t>
            </a:r>
            <a:r>
              <a:rPr lang="cs-CZ" dirty="0" err="1"/>
              <a:t>Sequels</a:t>
            </a:r>
            <a:r>
              <a:rPr lang="cs-CZ" dirty="0"/>
              <a:t>, </a:t>
            </a:r>
            <a:r>
              <a:rPr lang="cs-CZ" dirty="0" err="1"/>
              <a:t>Prequels</a:t>
            </a:r>
            <a:r>
              <a:rPr lang="cs-CZ" dirty="0"/>
              <a:t>, </a:t>
            </a:r>
            <a:r>
              <a:rPr lang="cs-CZ" dirty="0" err="1"/>
              <a:t>Pre-Texts</a:t>
            </a:r>
            <a:r>
              <a:rPr lang="cs-CZ" dirty="0"/>
              <a:t>, and </a:t>
            </a:r>
            <a:r>
              <a:rPr lang="cs-CZ" dirty="0" err="1"/>
              <a:t>Intertexts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0E8AB5-1B40-43EA-97C7-B6B6F1478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8639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intertextualita je stále v práci – texty rámují sebe navzájem stejně jako </a:t>
            </a:r>
            <a:r>
              <a:rPr lang="cs-CZ" dirty="0" err="1"/>
              <a:t>paratexty</a:t>
            </a:r>
            <a:r>
              <a:rPr lang="cs-CZ" dirty="0"/>
              <a:t> rámují texty</a:t>
            </a:r>
            <a:br>
              <a:rPr lang="cs-CZ" dirty="0"/>
            </a:br>
            <a:r>
              <a:rPr lang="cs-CZ" dirty="0"/>
              <a:t>-&gt; </a:t>
            </a:r>
            <a:r>
              <a:rPr lang="cs-CZ" dirty="0" err="1"/>
              <a:t>paratextualita</a:t>
            </a:r>
            <a:r>
              <a:rPr lang="cs-CZ" dirty="0"/>
              <a:t> je ve skutečnosti podmnožinou intertextuality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intertextualita referuje k případu, kdy jeden nebo více programů v dobré víře rámují jiný program</a:t>
            </a:r>
            <a:br>
              <a:rPr lang="cs-CZ" dirty="0"/>
            </a:br>
            <a:r>
              <a:rPr lang="cs-CZ" dirty="0"/>
              <a:t>- para- a intertextualita se míchají a závisí jeden na druhém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obecně jako výrůstky ze show</a:t>
            </a:r>
            <a:br>
              <a:rPr lang="cs-CZ" dirty="0"/>
            </a:br>
            <a:r>
              <a:rPr lang="cs-CZ" dirty="0"/>
              <a:t>Co když ale show je viděna jako výrůstek z jiné show – jako prodloužení, které funkčně podřízené a závislé?</a:t>
            </a:r>
            <a:br>
              <a:rPr lang="cs-CZ" dirty="0"/>
            </a:br>
            <a:r>
              <a:rPr lang="cs-CZ" dirty="0"/>
              <a:t>-&gt; v takových případech show můžou a mají být analyzované jako </a:t>
            </a:r>
            <a:r>
              <a:rPr lang="cs-CZ" dirty="0" err="1"/>
              <a:t>paratexty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paratextualita</a:t>
            </a:r>
            <a:r>
              <a:rPr lang="cs-CZ" dirty="0"/>
              <a:t> a intertextualita však jsou také propletené v tom, že intertextuální rámce nejsou úplně osobní a omezené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hovory a diskuze budou cirkulovat intertextuální rámce, nabízející způsoby, jak člověk může interpretovat show, nebo formovat vstupní či in medias res </a:t>
            </a:r>
            <a:r>
              <a:rPr lang="cs-CZ" dirty="0" err="1"/>
              <a:t>paratext</a:t>
            </a:r>
            <a:r>
              <a:rPr lang="cs-CZ" dirty="0"/>
              <a:t>, který je plně </a:t>
            </a:r>
            <a:r>
              <a:rPr lang="cs-CZ" dirty="0" err="1"/>
              <a:t>uvědoměn</a:t>
            </a:r>
            <a:r>
              <a:rPr lang="cs-CZ" dirty="0"/>
              <a:t> a mocný tak jako trailery, reklamní kampaně nebo bonusové materiály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intertextualita často funguje skrze zkostnatělou formu </a:t>
            </a:r>
            <a:r>
              <a:rPr lang="cs-CZ" dirty="0" err="1"/>
              <a:t>paratextů</a:t>
            </a:r>
            <a:r>
              <a:rPr lang="cs-CZ" dirty="0"/>
              <a:t>, jako je divácká diskuze</a:t>
            </a:r>
          </a:p>
        </p:txBody>
      </p:sp>
    </p:spTree>
    <p:extLst>
      <p:ext uri="{BB962C8B-B14F-4D97-AF65-F5344CB8AC3E}">
        <p14:creationId xmlns:p14="http://schemas.microsoft.com/office/powerpoint/2010/main" val="2819018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41561-15FA-4505-A54B-0CB711392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</a:t>
            </a:r>
            <a:r>
              <a:rPr lang="cs-CZ" dirty="0"/>
              <a:t> a Long </a:t>
            </a:r>
            <a:r>
              <a:rPr lang="cs-CZ" dirty="0" err="1"/>
              <a:t>Shadow</a:t>
            </a:r>
            <a:r>
              <a:rPr lang="cs-CZ" dirty="0"/>
              <a:t>: </a:t>
            </a:r>
            <a:r>
              <a:rPr lang="cs-CZ" dirty="0" err="1"/>
              <a:t>Sequels</a:t>
            </a:r>
            <a:r>
              <a:rPr lang="cs-CZ" dirty="0"/>
              <a:t>, </a:t>
            </a:r>
            <a:r>
              <a:rPr lang="cs-CZ" dirty="0" err="1"/>
              <a:t>Prequels</a:t>
            </a:r>
            <a:r>
              <a:rPr lang="cs-CZ" dirty="0"/>
              <a:t>, </a:t>
            </a:r>
            <a:r>
              <a:rPr lang="cs-CZ" dirty="0" err="1"/>
              <a:t>Pre-Texts</a:t>
            </a:r>
            <a:r>
              <a:rPr lang="cs-CZ" dirty="0"/>
              <a:t>, and </a:t>
            </a:r>
            <a:r>
              <a:rPr lang="cs-CZ" dirty="0" err="1"/>
              <a:t>Intertexts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D08C64-FE35-48B3-9F6C-F9536870F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37311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Michael </a:t>
            </a:r>
            <a:r>
              <a:rPr lang="cs-CZ" dirty="0" err="1"/>
              <a:t>Iamposki</a:t>
            </a:r>
            <a:r>
              <a:rPr lang="cs-CZ" dirty="0"/>
              <a:t> – vytvořením specifického intertextuálního pole jako svého vlastního prostředí, každý text svým vlastním způsobem usiluje o organizaci a přeskupení svých </a:t>
            </a:r>
            <a:r>
              <a:rPr lang="cs-CZ" dirty="0" err="1"/>
              <a:t>textuální</a:t>
            </a:r>
            <a:r>
              <a:rPr lang="cs-CZ" dirty="0"/>
              <a:t> předků, tím pádem také vytváří „svou vlastní historii kultury“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Gray</a:t>
            </a:r>
            <a:r>
              <a:rPr lang="cs-CZ" dirty="0"/>
              <a:t> zkoumá, jak show fungující jako </a:t>
            </a:r>
            <a:r>
              <a:rPr lang="cs-CZ" dirty="0" err="1"/>
              <a:t>paratexty</a:t>
            </a:r>
            <a:r>
              <a:rPr lang="cs-CZ" dirty="0"/>
              <a:t> zprovozňují tento proces</a:t>
            </a:r>
            <a:br>
              <a:rPr lang="cs-CZ" dirty="0"/>
            </a:br>
            <a:r>
              <a:rPr lang="cs-CZ" dirty="0"/>
              <a:t>- jak jsou intertextuální pole vytvořena ještě před tím, než si sedneme do kina nebo zapomeneme televizi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Tony </a:t>
            </a:r>
            <a:r>
              <a:rPr lang="cs-CZ" dirty="0" err="1"/>
              <a:t>Benett</a:t>
            </a:r>
            <a:r>
              <a:rPr lang="cs-CZ" dirty="0"/>
              <a:t> – pozice jakéhokoliv samostatného textu ve vztahu k ostatním textům, a odsud jeho funkce, je náchylná k neustálým posunům a vyčleňováním jak nové formy psaní transformují a reorganizují celý systém vztahům mezi texty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romány </a:t>
            </a:r>
            <a:r>
              <a:rPr lang="cs-CZ" i="1" dirty="0"/>
              <a:t>Pána prstenů </a:t>
            </a:r>
            <a:r>
              <a:rPr lang="cs-CZ" dirty="0" err="1"/>
              <a:t>paratextuálním</a:t>
            </a:r>
            <a:r>
              <a:rPr lang="cs-CZ" dirty="0"/>
              <a:t> </a:t>
            </a:r>
            <a:r>
              <a:rPr lang="cs-CZ" dirty="0" err="1"/>
              <a:t>perimtetrem</a:t>
            </a:r>
            <a:r>
              <a:rPr lang="cs-CZ" dirty="0"/>
              <a:t> kolem jejich filmových verzí</a:t>
            </a:r>
            <a:br>
              <a:rPr lang="cs-CZ" dirty="0"/>
            </a:br>
            <a:r>
              <a:rPr lang="cs-CZ" dirty="0"/>
              <a:t>-&gt; tyto filmy posléze mocnými utlačovateli přijetí </a:t>
            </a:r>
            <a:r>
              <a:rPr lang="cs-CZ" i="1" dirty="0"/>
              <a:t>King Konga </a:t>
            </a:r>
            <a:r>
              <a:rPr lang="cs-CZ" dirty="0"/>
              <a:t>a </a:t>
            </a:r>
            <a:r>
              <a:rPr lang="cs-CZ" i="1" dirty="0"/>
              <a:t>Letopisů Narnie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/>
              <a:t> </a:t>
            </a:r>
            <a:r>
              <a:rPr lang="cs-CZ" dirty="0"/>
              <a:t>diskuze publika jako </a:t>
            </a:r>
            <a:r>
              <a:rPr lang="cs-CZ" dirty="0" err="1"/>
              <a:t>paratexty</a:t>
            </a:r>
            <a:r>
              <a:rPr lang="cs-CZ" dirty="0"/>
              <a:t> vytváří stín ve tvaru předchozích filmů nad přijetím následujících filmů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fanoušci </a:t>
            </a:r>
            <a:r>
              <a:rPr lang="cs-CZ" dirty="0" err="1"/>
              <a:t>Abramse</a:t>
            </a:r>
            <a:r>
              <a:rPr lang="cs-CZ" dirty="0"/>
              <a:t> nabízeli interpretační schémata a komunikovali intertextuální vědění (ať už správně nebo špatně) </a:t>
            </a:r>
            <a:r>
              <a:rPr lang="cs-CZ" dirty="0" err="1"/>
              <a:t>nefanouškům</a:t>
            </a:r>
            <a:r>
              <a:rPr lang="cs-CZ" dirty="0"/>
              <a:t> a </a:t>
            </a:r>
            <a:r>
              <a:rPr lang="cs-CZ" dirty="0" err="1"/>
              <a:t>nedivákům</a:t>
            </a:r>
            <a:br>
              <a:rPr lang="cs-CZ" dirty="0"/>
            </a:br>
            <a:r>
              <a:rPr lang="cs-CZ" dirty="0"/>
              <a:t>- to ilustruje, jak intertextuální vědění může přibývat a šířit se skrze </a:t>
            </a:r>
            <a:r>
              <a:rPr lang="cs-CZ" dirty="0" err="1"/>
              <a:t>paratexty</a:t>
            </a:r>
            <a:r>
              <a:rPr lang="cs-CZ" dirty="0"/>
              <a:t>, nikoliv výhradně v a skrze osobní divácké zážitky</a:t>
            </a:r>
          </a:p>
        </p:txBody>
      </p:sp>
    </p:spTree>
    <p:extLst>
      <p:ext uri="{BB962C8B-B14F-4D97-AF65-F5344CB8AC3E}">
        <p14:creationId xmlns:p14="http://schemas.microsoft.com/office/powerpoint/2010/main" val="1461534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92B5B7-1066-4DB9-81BB-D891EDF54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</a:t>
            </a:r>
            <a:r>
              <a:rPr lang="cs-CZ" dirty="0"/>
              <a:t> a Long </a:t>
            </a:r>
            <a:r>
              <a:rPr lang="cs-CZ" dirty="0" err="1"/>
              <a:t>Shadow</a:t>
            </a:r>
            <a:r>
              <a:rPr lang="cs-CZ" dirty="0"/>
              <a:t>: </a:t>
            </a:r>
            <a:r>
              <a:rPr lang="cs-CZ" dirty="0" err="1"/>
              <a:t>Sequels</a:t>
            </a:r>
            <a:r>
              <a:rPr lang="cs-CZ" dirty="0"/>
              <a:t>, </a:t>
            </a:r>
            <a:r>
              <a:rPr lang="cs-CZ" dirty="0" err="1"/>
              <a:t>Prequels</a:t>
            </a:r>
            <a:r>
              <a:rPr lang="cs-CZ" dirty="0"/>
              <a:t>, </a:t>
            </a:r>
            <a:r>
              <a:rPr lang="cs-CZ" dirty="0" err="1"/>
              <a:t>Pre-Texts</a:t>
            </a:r>
            <a:r>
              <a:rPr lang="cs-CZ" dirty="0"/>
              <a:t>, and </a:t>
            </a:r>
            <a:r>
              <a:rPr lang="cs-CZ" dirty="0" err="1"/>
              <a:t>Intertexts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D5F440-645B-40EB-9A9B-740DDBA1F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70981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fanoušci na fórech jako „</a:t>
            </a:r>
            <a:r>
              <a:rPr lang="cs-CZ" dirty="0" err="1"/>
              <a:t>předdiváci</a:t>
            </a:r>
            <a:r>
              <a:rPr lang="cs-CZ" dirty="0"/>
              <a:t>“ diskutující </a:t>
            </a:r>
            <a:r>
              <a:rPr lang="cs-CZ" dirty="0" err="1"/>
              <a:t>předtext</a:t>
            </a:r>
            <a:br>
              <a:rPr lang="cs-CZ" dirty="0"/>
            </a:br>
            <a:r>
              <a:rPr lang="cs-CZ" dirty="0"/>
              <a:t>- text vykazoval známky svého chování očividně už před existencí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reakce u </a:t>
            </a:r>
            <a:r>
              <a:rPr lang="cs-CZ" i="1" dirty="0"/>
              <a:t>Soudce </a:t>
            </a:r>
            <a:r>
              <a:rPr lang="cs-CZ" i="1" dirty="0" err="1"/>
              <a:t>Dredda</a:t>
            </a:r>
            <a:r>
              <a:rPr lang="cs-CZ" i="1" dirty="0"/>
              <a:t> </a:t>
            </a:r>
            <a:r>
              <a:rPr lang="cs-CZ" dirty="0"/>
              <a:t>v různých diváckých skupinách směřovala k přítomnosti </a:t>
            </a:r>
            <a:r>
              <a:rPr lang="cs-CZ" i="1" dirty="0"/>
              <a:t>ideálního</a:t>
            </a:r>
            <a:r>
              <a:rPr lang="cs-CZ" dirty="0"/>
              <a:t> textu, naznačující stupeň, ve kterém publika používají dostupné </a:t>
            </a:r>
            <a:r>
              <a:rPr lang="cs-CZ" dirty="0" err="1"/>
              <a:t>intertexty</a:t>
            </a:r>
            <a:r>
              <a:rPr lang="cs-CZ" dirty="0"/>
              <a:t> (komiks, </a:t>
            </a:r>
            <a:r>
              <a:rPr lang="cs-CZ" dirty="0" err="1"/>
              <a:t>Stallone</a:t>
            </a:r>
            <a:r>
              <a:rPr lang="cs-CZ" dirty="0"/>
              <a:t>, </a:t>
            </a:r>
            <a:r>
              <a:rPr lang="cs-CZ" dirty="0" err="1"/>
              <a:t>blockbuster</a:t>
            </a:r>
            <a:r>
              <a:rPr lang="cs-CZ" dirty="0"/>
              <a:t>,…) projektovat viditelný obraz textu, co má přijít, který mohou „konzumovat“ a do nějž se mohou zapojovat před filmem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diskutující o </a:t>
            </a:r>
            <a:r>
              <a:rPr lang="cs-CZ" i="1" dirty="0"/>
              <a:t>Pánu prstenů </a:t>
            </a:r>
            <a:r>
              <a:rPr lang="cs-CZ" dirty="0"/>
              <a:t>oddanými fanoušky Tolkienových knih</a:t>
            </a:r>
            <a:br>
              <a:rPr lang="cs-CZ" dirty="0"/>
            </a:br>
            <a:r>
              <a:rPr lang="cs-CZ" dirty="0"/>
              <a:t>- pro některé fanoušky byl text neměnitelný, nejlépe poctěný a respektovaný ponecháním na pokoji; někteří byli naopak bezvýhradně nadšení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obavy, že text, který </a:t>
            </a:r>
            <a:r>
              <a:rPr lang="cs-CZ" dirty="0" err="1"/>
              <a:t>Tolkienovci</a:t>
            </a:r>
            <a:r>
              <a:rPr lang="cs-CZ" dirty="0"/>
              <a:t> znali a milovali, by se pravděpodobně změnil s posunem v médiu a zamýšleným publikem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uživatelé znali text, který chtěli vidět, často vytvářeli obrazy textů, které se obávali, že uvidí, a museli nějak udělat, aby tyto texty spolu mohli žít</a:t>
            </a:r>
            <a:br>
              <a:rPr lang="cs-CZ" dirty="0"/>
            </a:br>
            <a:r>
              <a:rPr lang="cs-CZ" dirty="0"/>
              <a:t>-&gt; všechny obrazy a výtvory provedeny pod dlouhým stínem knih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spousta lidí viděla filmy jako vdechnutí nového života knihám a pojišťující jejich místo v kulturní historii</a:t>
            </a:r>
            <a:br>
              <a:rPr lang="cs-CZ" dirty="0"/>
            </a:br>
            <a:r>
              <a:rPr lang="cs-CZ" dirty="0"/>
              <a:t>- fanouškovské reakce by pokračovaly v zážitku z knih -&gt; filmy podřazené knihám a jakákoliv odezva na filmy do značné míry před-existuje samotné filmy a patří značně knihám</a:t>
            </a:r>
          </a:p>
        </p:txBody>
      </p:sp>
    </p:spTree>
    <p:extLst>
      <p:ext uri="{BB962C8B-B14F-4D97-AF65-F5344CB8AC3E}">
        <p14:creationId xmlns:p14="http://schemas.microsoft.com/office/powerpoint/2010/main" val="1119219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15268-5DE5-4EA7-BF03-1DACE60D7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</a:t>
            </a:r>
            <a:r>
              <a:rPr lang="cs-CZ" dirty="0"/>
              <a:t> a Long </a:t>
            </a:r>
            <a:r>
              <a:rPr lang="cs-CZ" dirty="0" err="1"/>
              <a:t>Shadow</a:t>
            </a:r>
            <a:r>
              <a:rPr lang="cs-CZ" dirty="0"/>
              <a:t>: </a:t>
            </a:r>
            <a:r>
              <a:rPr lang="cs-CZ" dirty="0" err="1"/>
              <a:t>Sequels</a:t>
            </a:r>
            <a:r>
              <a:rPr lang="cs-CZ" dirty="0"/>
              <a:t>, </a:t>
            </a:r>
            <a:r>
              <a:rPr lang="cs-CZ" dirty="0" err="1"/>
              <a:t>Prequels</a:t>
            </a:r>
            <a:r>
              <a:rPr lang="cs-CZ" dirty="0"/>
              <a:t>, </a:t>
            </a:r>
            <a:r>
              <a:rPr lang="cs-CZ" dirty="0" err="1"/>
              <a:t>Pre-Texts</a:t>
            </a:r>
            <a:r>
              <a:rPr lang="cs-CZ" dirty="0"/>
              <a:t>, and </a:t>
            </a:r>
            <a:r>
              <a:rPr lang="cs-CZ" dirty="0" err="1"/>
              <a:t>Intertexts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345FDE-D793-4280-ACE7-32D09CD7B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John Fiske: intertextualita jako „přízračná textualita“ (</a:t>
            </a:r>
            <a:r>
              <a:rPr lang="cs-CZ" dirty="0" err="1"/>
              <a:t>ghost</a:t>
            </a:r>
            <a:r>
              <a:rPr lang="cs-CZ" dirty="0"/>
              <a:t> textuality) -&gt; texty žijící mimo svůj čas, vždycky s nedokončenou prací k předvedení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Benett</a:t>
            </a:r>
            <a:r>
              <a:rPr lang="cs-CZ" dirty="0"/>
              <a:t>: intertextualita může fungovat jako </a:t>
            </a:r>
            <a:r>
              <a:rPr lang="cs-CZ" dirty="0" err="1"/>
              <a:t>sedlinové</a:t>
            </a:r>
            <a:r>
              <a:rPr lang="cs-CZ" dirty="0"/>
              <a:t> vrstvy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filmy </a:t>
            </a:r>
            <a:r>
              <a:rPr lang="cs-CZ" i="1" dirty="0"/>
              <a:t>Pána prstenů </a:t>
            </a:r>
            <a:r>
              <a:rPr lang="cs-CZ" dirty="0"/>
              <a:t>byly přeměněny v </a:t>
            </a:r>
            <a:r>
              <a:rPr lang="cs-CZ" dirty="0" err="1"/>
              <a:t>paratexty</a:t>
            </a:r>
            <a:r>
              <a:rPr lang="cs-CZ" dirty="0"/>
              <a:t> k textu knih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 uvedení filmů se tyto staly </a:t>
            </a:r>
            <a:r>
              <a:rPr lang="cs-CZ" dirty="0" err="1"/>
              <a:t>megablockbustery</a:t>
            </a:r>
            <a:r>
              <a:rPr lang="cs-CZ" dirty="0"/>
              <a:t> vrhající vlastní stíny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 </a:t>
            </a:r>
            <a:r>
              <a:rPr lang="cs-CZ" i="1" dirty="0"/>
              <a:t>King Konga </a:t>
            </a:r>
            <a:r>
              <a:rPr lang="cs-CZ" dirty="0"/>
              <a:t>a </a:t>
            </a:r>
            <a:r>
              <a:rPr lang="cs-CZ" i="1" dirty="0"/>
              <a:t>Letopisů Narnie </a:t>
            </a:r>
            <a:r>
              <a:rPr lang="cs-CZ" dirty="0"/>
              <a:t>se filmy </a:t>
            </a:r>
            <a:r>
              <a:rPr lang="cs-CZ" i="1" dirty="0"/>
              <a:t>Pána prstenů </a:t>
            </a:r>
            <a:r>
              <a:rPr lang="cs-CZ" dirty="0"/>
              <a:t>staly mocnými </a:t>
            </a:r>
            <a:r>
              <a:rPr lang="cs-CZ" dirty="0" err="1"/>
              <a:t>intertexty</a:t>
            </a:r>
            <a:r>
              <a:rPr lang="cs-CZ" dirty="0"/>
              <a:t> v diskuzích (před)fanoušků, rámujícími a </a:t>
            </a:r>
            <a:r>
              <a:rPr lang="cs-CZ" dirty="0" err="1"/>
              <a:t>přednastavujícími</a:t>
            </a:r>
            <a:r>
              <a:rPr lang="cs-CZ" dirty="0"/>
              <a:t> přijetí těchto filmů</a:t>
            </a:r>
            <a:br>
              <a:rPr lang="cs-CZ" dirty="0"/>
            </a:br>
            <a:r>
              <a:rPr lang="cs-CZ" dirty="0"/>
              <a:t>- název </a:t>
            </a:r>
            <a:r>
              <a:rPr lang="cs-CZ" i="1" dirty="0"/>
              <a:t>Pán prstenů </a:t>
            </a:r>
            <a:r>
              <a:rPr lang="cs-CZ" dirty="0"/>
              <a:t>intertextuálním můstkem mezi knihami a filmy</a:t>
            </a:r>
            <a:br>
              <a:rPr lang="cs-CZ" dirty="0"/>
            </a:br>
            <a:r>
              <a:rPr lang="cs-CZ" dirty="0"/>
              <a:t>- Peter Jackson, jeho studio </a:t>
            </a:r>
            <a:r>
              <a:rPr lang="cs-CZ" dirty="0" err="1"/>
              <a:t>Weta</a:t>
            </a:r>
            <a:r>
              <a:rPr lang="cs-CZ" dirty="0"/>
              <a:t> Digital a herec Andy </a:t>
            </a:r>
            <a:r>
              <a:rPr lang="cs-CZ" dirty="0" err="1"/>
              <a:t>Serkis</a:t>
            </a:r>
            <a:r>
              <a:rPr lang="cs-CZ" dirty="0"/>
              <a:t> přemostili </a:t>
            </a:r>
            <a:r>
              <a:rPr lang="cs-CZ" i="1" dirty="0"/>
              <a:t>Pána prstenů </a:t>
            </a:r>
            <a:r>
              <a:rPr lang="cs-CZ" dirty="0"/>
              <a:t>ke </a:t>
            </a:r>
            <a:r>
              <a:rPr lang="cs-CZ" i="1" dirty="0"/>
              <a:t>King </a:t>
            </a:r>
            <a:r>
              <a:rPr lang="cs-CZ" i="1" dirty="0" err="1"/>
              <a:t>Kongovi</a:t>
            </a:r>
            <a:br>
              <a:rPr lang="cs-CZ" i="1" dirty="0"/>
            </a:br>
            <a:r>
              <a:rPr lang="cs-CZ" dirty="0"/>
              <a:t>- </a:t>
            </a:r>
            <a:r>
              <a:rPr lang="cs-CZ" i="1" dirty="0"/>
              <a:t>Letopisy Narnie </a:t>
            </a:r>
            <a:r>
              <a:rPr lang="cs-CZ" dirty="0"/>
              <a:t>přemostěny tím, že byly fantasy režírovanou </a:t>
            </a:r>
            <a:r>
              <a:rPr lang="cs-CZ" dirty="0" err="1"/>
              <a:t>Kiwim</a:t>
            </a:r>
            <a:r>
              <a:rPr lang="cs-CZ" dirty="0"/>
              <a:t> na Novém Zélandu a jeho výsledek známého vztahu Tolkiena s C. S. Lewisem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 tisíců recenzí vyplývá, že </a:t>
            </a:r>
            <a:r>
              <a:rPr lang="cs-CZ" i="1" dirty="0"/>
              <a:t>Pán prstenů </a:t>
            </a:r>
            <a:r>
              <a:rPr lang="cs-CZ" dirty="0"/>
              <a:t>byl přirozený, očividný a nevyhnutelný </a:t>
            </a:r>
            <a:r>
              <a:rPr lang="cs-CZ" dirty="0" err="1"/>
              <a:t>intertext</a:t>
            </a:r>
            <a:r>
              <a:rPr lang="cs-CZ" dirty="0"/>
              <a:t> pro </a:t>
            </a:r>
            <a:r>
              <a:rPr lang="cs-CZ" i="1" dirty="0"/>
              <a:t>King Konga</a:t>
            </a:r>
          </a:p>
        </p:txBody>
      </p:sp>
    </p:spTree>
    <p:extLst>
      <p:ext uri="{BB962C8B-B14F-4D97-AF65-F5344CB8AC3E}">
        <p14:creationId xmlns:p14="http://schemas.microsoft.com/office/powerpoint/2010/main" val="904245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EF172-7B77-4F46-9126-C06119192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</a:t>
            </a:r>
            <a:r>
              <a:rPr lang="cs-CZ" dirty="0"/>
              <a:t> a Long </a:t>
            </a:r>
            <a:r>
              <a:rPr lang="cs-CZ" dirty="0" err="1"/>
              <a:t>Shadow</a:t>
            </a:r>
            <a:r>
              <a:rPr lang="cs-CZ" dirty="0"/>
              <a:t>: </a:t>
            </a:r>
            <a:r>
              <a:rPr lang="cs-CZ" dirty="0" err="1"/>
              <a:t>Sequels</a:t>
            </a:r>
            <a:r>
              <a:rPr lang="cs-CZ" dirty="0"/>
              <a:t>, </a:t>
            </a:r>
            <a:r>
              <a:rPr lang="cs-CZ" dirty="0" err="1"/>
              <a:t>Prequels</a:t>
            </a:r>
            <a:r>
              <a:rPr lang="cs-CZ" dirty="0"/>
              <a:t>, </a:t>
            </a:r>
            <a:r>
              <a:rPr lang="cs-CZ" dirty="0" err="1"/>
              <a:t>Pre-Texts</a:t>
            </a:r>
            <a:r>
              <a:rPr lang="cs-CZ" dirty="0"/>
              <a:t>, and </a:t>
            </a:r>
            <a:r>
              <a:rPr lang="cs-CZ" dirty="0" err="1"/>
              <a:t>Intertexts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32646B-01BD-4801-A828-6F2C66E0E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projektované významy a potěšení z </a:t>
            </a:r>
            <a:r>
              <a:rPr lang="cs-CZ" i="1" dirty="0"/>
              <a:t>Pána prstenů </a:t>
            </a:r>
            <a:r>
              <a:rPr lang="cs-CZ" dirty="0"/>
              <a:t>se ukázaly přinejmenším částečně určující u jejich sledování, interpretace a recepce </a:t>
            </a:r>
            <a:r>
              <a:rPr lang="cs-CZ" i="1" dirty="0"/>
              <a:t>King Konga</a:t>
            </a:r>
            <a:r>
              <a:rPr lang="cs-CZ" dirty="0"/>
              <a:t>, jelikož </a:t>
            </a:r>
            <a:r>
              <a:rPr lang="cs-CZ" i="1" dirty="0"/>
              <a:t>Pán prstenů </a:t>
            </a:r>
            <a:r>
              <a:rPr lang="cs-CZ" dirty="0"/>
              <a:t>nastavil perimetr kolem </a:t>
            </a:r>
            <a:r>
              <a:rPr lang="cs-CZ" i="1" dirty="0"/>
              <a:t>King Konga </a:t>
            </a:r>
            <a:r>
              <a:rPr lang="cs-CZ" dirty="0"/>
              <a:t>– převážil nad referencemi k ostatním filmům s Kongem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tvůrci </a:t>
            </a:r>
            <a:r>
              <a:rPr lang="cs-CZ" i="1" dirty="0"/>
              <a:t>Letopisů Narnie </a:t>
            </a:r>
            <a:r>
              <a:rPr lang="cs-CZ" dirty="0"/>
              <a:t>povzbuzovali podobnými </a:t>
            </a:r>
            <a:r>
              <a:rPr lang="cs-CZ" dirty="0" err="1"/>
              <a:t>paratexty</a:t>
            </a:r>
            <a:r>
              <a:rPr lang="cs-CZ" dirty="0"/>
              <a:t> k projektování potěšení a významů z </a:t>
            </a:r>
            <a:r>
              <a:rPr lang="cs-CZ" i="1" dirty="0"/>
              <a:t>Pána prstenů </a:t>
            </a:r>
            <a:r>
              <a:rPr lang="cs-CZ" dirty="0"/>
              <a:t>na </a:t>
            </a:r>
            <a:r>
              <a:rPr lang="cs-CZ" i="1" dirty="0"/>
              <a:t>Lva, čarodějnici a skříň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i="1" dirty="0"/>
              <a:t>Pán prstenů </a:t>
            </a:r>
            <a:r>
              <a:rPr lang="cs-CZ" dirty="0"/>
              <a:t>nastavil požadavky a očekávání </a:t>
            </a:r>
            <a:r>
              <a:rPr lang="cs-CZ" i="1" dirty="0"/>
              <a:t>Lva, čarodějnici a skříň</a:t>
            </a:r>
            <a:r>
              <a:rPr lang="cs-CZ" dirty="0"/>
              <a:t>, které přednastavily, jak přinejmenším část publika na to bude reagovat a dávat tomu smysl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 </a:t>
            </a:r>
            <a:r>
              <a:rPr lang="cs-CZ" i="1" dirty="0"/>
              <a:t>Letopisů Narnie </a:t>
            </a:r>
            <a:r>
              <a:rPr lang="cs-CZ" dirty="0"/>
              <a:t>diskuze před uvedením i recenze po uvedení často rámovaly film i v potterovských termínech a jako </a:t>
            </a:r>
            <a:r>
              <a:rPr lang="cs-CZ" dirty="0" err="1"/>
              <a:t>intertext</a:t>
            </a:r>
            <a:r>
              <a:rPr lang="cs-CZ" dirty="0"/>
              <a:t> sloužil i film </a:t>
            </a:r>
            <a:r>
              <a:rPr lang="cs-CZ" i="1" dirty="0"/>
              <a:t>Utrpení Krista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obrovská síť </a:t>
            </a:r>
            <a:r>
              <a:rPr lang="cs-CZ" dirty="0" err="1"/>
              <a:t>intertextů</a:t>
            </a:r>
            <a:r>
              <a:rPr lang="cs-CZ" dirty="0"/>
              <a:t> a diváckých vzpomínek na tyto </a:t>
            </a:r>
            <a:r>
              <a:rPr lang="cs-CZ" dirty="0" err="1"/>
              <a:t>intertexty</a:t>
            </a:r>
            <a:r>
              <a:rPr lang="cs-CZ" dirty="0"/>
              <a:t> se sbíhala k textu při ruce – vyvolaná a doporučovaná </a:t>
            </a:r>
            <a:r>
              <a:rPr lang="cs-CZ" dirty="0" err="1"/>
              <a:t>paratexty</a:t>
            </a:r>
            <a:r>
              <a:rPr lang="cs-CZ" dirty="0"/>
              <a:t> divácké diskuze a vytvářející „průsečík </a:t>
            </a:r>
            <a:r>
              <a:rPr lang="cs-CZ" dirty="0" err="1"/>
              <a:t>textuálních</a:t>
            </a:r>
            <a:r>
              <a:rPr lang="cs-CZ" dirty="0"/>
              <a:t> povrchů“ (</a:t>
            </a:r>
            <a:r>
              <a:rPr lang="cs-CZ" dirty="0" err="1"/>
              <a:t>Kristeva</a:t>
            </a:r>
            <a:r>
              <a:rPr lang="cs-CZ" dirty="0"/>
              <a:t>), nikoliv pevný bod nebo význam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intertextualita a </a:t>
            </a:r>
            <a:r>
              <a:rPr lang="cs-CZ" dirty="0" err="1"/>
              <a:t>paratextualita</a:t>
            </a:r>
            <a:r>
              <a:rPr lang="cs-CZ" dirty="0"/>
              <a:t> jsou o rámování a přednastavení textuality a také o fanouškovských (a jiných) touhách po tom, aby jisté texty zůstaly kontinuálně naživu</a:t>
            </a:r>
          </a:p>
        </p:txBody>
      </p:sp>
    </p:spTree>
    <p:extLst>
      <p:ext uri="{BB962C8B-B14F-4D97-AF65-F5344CB8AC3E}">
        <p14:creationId xmlns:p14="http://schemas.microsoft.com/office/powerpoint/2010/main" val="2879197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92F455-60EB-4B15-B4EC-7DC74678A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</a:t>
            </a:r>
            <a:r>
              <a:rPr lang="cs-CZ" dirty="0"/>
              <a:t> a Long </a:t>
            </a:r>
            <a:r>
              <a:rPr lang="cs-CZ" dirty="0" err="1"/>
              <a:t>Shadow</a:t>
            </a:r>
            <a:r>
              <a:rPr lang="cs-CZ" dirty="0"/>
              <a:t>: </a:t>
            </a:r>
            <a:r>
              <a:rPr lang="cs-CZ" dirty="0" err="1"/>
              <a:t>Sequels</a:t>
            </a:r>
            <a:r>
              <a:rPr lang="cs-CZ" dirty="0"/>
              <a:t>, </a:t>
            </a:r>
            <a:r>
              <a:rPr lang="cs-CZ" dirty="0" err="1"/>
              <a:t>Prequels</a:t>
            </a:r>
            <a:r>
              <a:rPr lang="cs-CZ" dirty="0"/>
              <a:t>, </a:t>
            </a:r>
            <a:r>
              <a:rPr lang="cs-CZ" dirty="0" err="1"/>
              <a:t>Pre-Texts</a:t>
            </a:r>
            <a:r>
              <a:rPr lang="cs-CZ" dirty="0"/>
              <a:t>, and </a:t>
            </a:r>
            <a:r>
              <a:rPr lang="cs-CZ" dirty="0" err="1"/>
              <a:t>Intertexts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EFCED6-6128-4EAD-92C7-561293EF9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Time Warner u </a:t>
            </a:r>
            <a:r>
              <a:rPr lang="cs-CZ" i="1" dirty="0"/>
              <a:t>Batman začíná </a:t>
            </a:r>
            <a:r>
              <a:rPr lang="cs-CZ" dirty="0"/>
              <a:t>musel vymazat zdání jakéhokoliv intertextuálního spojení s předchozími Batmany od Schumachera – jen Batman mohl zůstat, ačkoliv radikálně rekonfigurovaný – a vyvolat odlišnou sadu </a:t>
            </a:r>
            <a:r>
              <a:rPr lang="cs-CZ" dirty="0" err="1"/>
              <a:t>intertextů</a:t>
            </a:r>
            <a:r>
              <a:rPr lang="cs-CZ" dirty="0"/>
              <a:t> -&gt; Nolan, Bale, Frank Miller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casting vysoce intertextuální akt, kdy producenti slučují celou hromadu </a:t>
            </a:r>
            <a:r>
              <a:rPr lang="cs-CZ" dirty="0" err="1"/>
              <a:t>intertextů</a:t>
            </a:r>
            <a:r>
              <a:rPr lang="cs-CZ" dirty="0"/>
              <a:t> skrze hvězdné osobnosti a historie</a:t>
            </a:r>
            <a:br>
              <a:rPr lang="cs-CZ" dirty="0"/>
            </a:br>
            <a:r>
              <a:rPr lang="cs-CZ" dirty="0"/>
              <a:t>- přetížení </a:t>
            </a:r>
            <a:r>
              <a:rPr lang="cs-CZ" dirty="0" err="1"/>
              <a:t>hypu</a:t>
            </a:r>
            <a:r>
              <a:rPr lang="cs-CZ" dirty="0"/>
              <a:t> </a:t>
            </a:r>
            <a:r>
              <a:rPr lang="cs-CZ" dirty="0" err="1"/>
              <a:t>intertexty</a:t>
            </a:r>
            <a:r>
              <a:rPr lang="cs-CZ" dirty="0"/>
              <a:t> signalizujícími novou éru a přetížení filmu jinými </a:t>
            </a:r>
            <a:r>
              <a:rPr lang="cs-CZ" dirty="0" err="1"/>
              <a:t>intertexty</a:t>
            </a:r>
            <a:r>
              <a:rPr lang="cs-CZ" dirty="0"/>
              <a:t>, než je </a:t>
            </a:r>
            <a:r>
              <a:rPr lang="cs-CZ" i="1" dirty="0"/>
              <a:t>Batman a Robin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fiasko </a:t>
            </a:r>
            <a:r>
              <a:rPr lang="cs-CZ" i="1" dirty="0" err="1"/>
              <a:t>Batma</a:t>
            </a:r>
            <a:r>
              <a:rPr lang="cs-CZ" i="1" dirty="0"/>
              <a:t> a Robina </a:t>
            </a:r>
            <a:r>
              <a:rPr lang="cs-CZ" dirty="0"/>
              <a:t>se podle </a:t>
            </a:r>
            <a:r>
              <a:rPr lang="cs-CZ" dirty="0" err="1"/>
              <a:t>Graye</a:t>
            </a:r>
            <a:r>
              <a:rPr lang="cs-CZ" dirty="0"/>
              <a:t> propisuje i do syžetu </a:t>
            </a:r>
            <a:r>
              <a:rPr lang="cs-CZ" i="1" dirty="0"/>
              <a:t>Batman začíná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jakýkoliv film, ačkoliv </a:t>
            </a:r>
            <a:r>
              <a:rPr lang="cs-CZ" dirty="0" err="1"/>
              <a:t>předpokládaně</a:t>
            </a:r>
            <a:r>
              <a:rPr lang="cs-CZ" dirty="0"/>
              <a:t> jedinečná událost, je často rámován a interpretován ostatními filmy</a:t>
            </a:r>
            <a:br>
              <a:rPr lang="cs-CZ" dirty="0"/>
            </a:br>
            <a:r>
              <a:rPr lang="cs-CZ" dirty="0"/>
              <a:t>- hlavně </a:t>
            </a:r>
            <a:r>
              <a:rPr lang="cs-CZ" dirty="0" err="1"/>
              <a:t>prequely</a:t>
            </a:r>
            <a:r>
              <a:rPr lang="cs-CZ" dirty="0"/>
              <a:t>, </a:t>
            </a:r>
            <a:r>
              <a:rPr lang="cs-CZ" dirty="0" err="1"/>
              <a:t>sequely</a:t>
            </a:r>
            <a:r>
              <a:rPr lang="cs-CZ" dirty="0"/>
              <a:t>, </a:t>
            </a:r>
            <a:r>
              <a:rPr lang="cs-CZ" dirty="0" err="1"/>
              <a:t>spinoffy</a:t>
            </a:r>
            <a:r>
              <a:rPr lang="cs-CZ" dirty="0"/>
              <a:t>, adaptace, nebo část série, ale také jednoduše kvůli svým hercům a kreativnímu personálu</a:t>
            </a:r>
          </a:p>
        </p:txBody>
      </p:sp>
    </p:spTree>
    <p:extLst>
      <p:ext uri="{BB962C8B-B14F-4D97-AF65-F5344CB8AC3E}">
        <p14:creationId xmlns:p14="http://schemas.microsoft.com/office/powerpoint/2010/main" val="168557941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362</TotalTime>
  <Words>4197</Words>
  <Application>Microsoft Office PowerPoint</Application>
  <PresentationFormat>Širokoúhlá obrazovka</PresentationFormat>
  <Paragraphs>157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Retrospektiva</vt:lpstr>
      <vt:lpstr>Plakáty, trailery, bonusy</vt:lpstr>
      <vt:lpstr>Podněty k diskuzi</vt:lpstr>
      <vt:lpstr>Under a Long Shadow: Sequels, Prequels, Pre-Texts, and Intertexts</vt:lpstr>
      <vt:lpstr>Under a Long Shadow: Sequels, Prequels, Pre-Texts, and Intertexts</vt:lpstr>
      <vt:lpstr>Under a Long Shadow: Sequels, Prequels, Pre-Texts, and Intertexts</vt:lpstr>
      <vt:lpstr>Under a Long Shadow: Sequels, Prequels, Pre-Texts, and Intertexts</vt:lpstr>
      <vt:lpstr>Under a Long Shadow: Sequels, Prequels, Pre-Texts, and Intertexts</vt:lpstr>
      <vt:lpstr>Under a Long Shadow: Sequels, Prequels, Pre-Texts, and Intertexts</vt:lpstr>
      <vt:lpstr>Under a Long Shadow: Sequels, Prequels, Pre-Texts, and Intertexts</vt:lpstr>
      <vt:lpstr>Under a Long Shadow: Sequels, Prequels, Pre-Texts, and Intertexts</vt:lpstr>
      <vt:lpstr>Under a Long Shadow: Sequels, Prequels, Pre-Texts, and Intertexts</vt:lpstr>
      <vt:lpstr>Spoiled and Mashed Up: Viewer-Created Paratexts</vt:lpstr>
      <vt:lpstr>Spoiled and Mashed Up: Viewer-Created Paratexts</vt:lpstr>
      <vt:lpstr>Spoiled and Mashed Up: Viewer-Created Paratexts</vt:lpstr>
      <vt:lpstr>Spoiled and Mashed Up: Viewer-Created Paratexts</vt:lpstr>
      <vt:lpstr>Spoiled and Mashed Up: Viewer-Created Paratexts</vt:lpstr>
      <vt:lpstr>Spoiled and Mashed Up: Viewer-Created Paratexts</vt:lpstr>
      <vt:lpstr>Spoiled and Mashed Up: Viewer-Created Paratexts</vt:lpstr>
      <vt:lpstr>In the World, Just Off Screen: Toys and Games</vt:lpstr>
      <vt:lpstr>In the World, Just Off Screen: Toys and Games</vt:lpstr>
      <vt:lpstr>In the World, Just Off Screen: Toys and Games</vt:lpstr>
      <vt:lpstr>In the World, Just Off Screen: Toys and Games</vt:lpstr>
      <vt:lpstr>In the World, Just Off Screen: Toys and Games</vt:lpstr>
      <vt:lpstr>Conclusion: „In the DNA“: Creating across Paratexts</vt:lpstr>
      <vt:lpstr>Conclusion: „In the DNA“: Creating across Paratexts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FAVKh008 Plakáty, trailery, bonusy</dc:title>
  <dc:creator>Martin Kos</dc:creator>
  <cp:lastModifiedBy>Martin Kos</cp:lastModifiedBy>
  <cp:revision>25</cp:revision>
  <dcterms:created xsi:type="dcterms:W3CDTF">2020-11-05T14:52:37Z</dcterms:created>
  <dcterms:modified xsi:type="dcterms:W3CDTF">2020-12-12T12:12:09Z</dcterms:modified>
</cp:coreProperties>
</file>