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6" r:id="rId11"/>
    <p:sldId id="257" r:id="rId12"/>
    <p:sldId id="258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Kos" userId="a6bf74b0212b4564" providerId="LiveId" clId="{B6B64347-85FA-4A7F-A9A8-C0EC573E44F6}"/>
    <pc:docChg chg="custSel modSld">
      <pc:chgData name="Martin Kos" userId="a6bf74b0212b4564" providerId="LiveId" clId="{B6B64347-85FA-4A7F-A9A8-C0EC573E44F6}" dt="2020-11-11T09:50:24.752" v="24" actId="27636"/>
      <pc:docMkLst>
        <pc:docMk/>
      </pc:docMkLst>
      <pc:sldChg chg="modSp mod">
        <pc:chgData name="Martin Kos" userId="a6bf74b0212b4564" providerId="LiveId" clId="{B6B64347-85FA-4A7F-A9A8-C0EC573E44F6}" dt="2020-11-11T09:50:24.752" v="24" actId="27636"/>
        <pc:sldMkLst>
          <pc:docMk/>
          <pc:sldMk cId="2297895870" sldId="267"/>
        </pc:sldMkLst>
        <pc:spChg chg="mod">
          <ac:chgData name="Martin Kos" userId="a6bf74b0212b4564" providerId="LiveId" clId="{B6B64347-85FA-4A7F-A9A8-C0EC573E44F6}" dt="2020-11-11T09:50:24.752" v="24" actId="27636"/>
          <ac:spMkLst>
            <pc:docMk/>
            <pc:sldMk cId="2297895870" sldId="267"/>
            <ac:spMk id="3" creationId="{04A985A6-A93C-4C2D-9053-39D37FD178EA}"/>
          </ac:spMkLst>
        </pc:spChg>
      </pc:sldChg>
    </pc:docChg>
  </pc:docChgLst>
  <pc:docChgLst>
    <pc:chgData name="Martin Kos" userId="a6bf74b0212b4564" providerId="LiveId" clId="{A7A785CB-E204-4285-BA81-C1A49253E405}"/>
    <pc:docChg chg="undo custSel addSld delSld modSld">
      <pc:chgData name="Martin Kos" userId="a6bf74b0212b4564" providerId="LiveId" clId="{A7A785CB-E204-4285-BA81-C1A49253E405}" dt="2020-11-11T07:51:15.687" v="17" actId="47"/>
      <pc:docMkLst>
        <pc:docMk/>
      </pc:docMkLst>
      <pc:sldChg chg="modSp mod">
        <pc:chgData name="Martin Kos" userId="a6bf74b0212b4564" providerId="LiveId" clId="{A7A785CB-E204-4285-BA81-C1A49253E405}" dt="2020-11-11T07:51:15.250" v="16" actId="20577"/>
        <pc:sldMkLst>
          <pc:docMk/>
          <pc:sldMk cId="1574517150" sldId="256"/>
        </pc:sldMkLst>
        <pc:spChg chg="mod">
          <ac:chgData name="Martin Kos" userId="a6bf74b0212b4564" providerId="LiveId" clId="{A7A785CB-E204-4285-BA81-C1A49253E405}" dt="2020-11-11T07:51:15.250" v="16" actId="20577"/>
          <ac:spMkLst>
            <pc:docMk/>
            <pc:sldMk cId="1574517150" sldId="256"/>
            <ac:spMk id="2" creationId="{79632C72-4912-480B-AF42-6D217CB2E339}"/>
          </ac:spMkLst>
        </pc:spChg>
        <pc:spChg chg="mod">
          <ac:chgData name="Martin Kos" userId="a6bf74b0212b4564" providerId="LiveId" clId="{A7A785CB-E204-4285-BA81-C1A49253E405}" dt="2020-11-11T07:51:13.900" v="12" actId="20577"/>
          <ac:spMkLst>
            <pc:docMk/>
            <pc:sldMk cId="1574517150" sldId="256"/>
            <ac:spMk id="3" creationId="{52B629A5-B0C5-4A42-B93C-6D7F4CCEE1E3}"/>
          </ac:spMkLst>
        </pc:spChg>
      </pc:sldChg>
      <pc:sldChg chg="modSp del mod">
        <pc:chgData name="Martin Kos" userId="a6bf74b0212b4564" providerId="LiveId" clId="{A7A785CB-E204-4285-BA81-C1A49253E405}" dt="2020-11-11T07:51:11.969" v="5" actId="680"/>
        <pc:sldMkLst>
          <pc:docMk/>
          <pc:sldMk cId="685637235" sldId="267"/>
        </pc:sldMkLst>
        <pc:spChg chg="mod">
          <ac:chgData name="Martin Kos" userId="a6bf74b0212b4564" providerId="LiveId" clId="{A7A785CB-E204-4285-BA81-C1A49253E405}" dt="2020-11-11T07:51:11.750" v="4" actId="20577"/>
          <ac:spMkLst>
            <pc:docMk/>
            <pc:sldMk cId="685637235" sldId="267"/>
            <ac:spMk id="2" creationId="{6BECB8C7-B071-4CE1-9961-11FF996B2FBA}"/>
          </ac:spMkLst>
        </pc:spChg>
      </pc:sldChg>
      <pc:sldChg chg="add">
        <pc:chgData name="Martin Kos" userId="a6bf74b0212b4564" providerId="LiveId" clId="{A7A785CB-E204-4285-BA81-C1A49253E405}" dt="2020-11-11T07:51:15.687" v="17" actId="47"/>
        <pc:sldMkLst>
          <pc:docMk/>
          <pc:sldMk cId="2297895870" sldId="267"/>
        </pc:sldMkLst>
      </pc:sldChg>
      <pc:sldChg chg="add">
        <pc:chgData name="Martin Kos" userId="a6bf74b0212b4564" providerId="LiveId" clId="{A7A785CB-E204-4285-BA81-C1A49253E405}" dt="2020-11-11T07:51:15.687" v="17" actId="47"/>
        <pc:sldMkLst>
          <pc:docMk/>
          <pc:sldMk cId="3942700544" sldId="268"/>
        </pc:sldMkLst>
      </pc:sldChg>
      <pc:sldChg chg="add">
        <pc:chgData name="Martin Kos" userId="a6bf74b0212b4564" providerId="LiveId" clId="{A7A785CB-E204-4285-BA81-C1A49253E405}" dt="2020-11-11T07:51:15.687" v="17" actId="47"/>
        <pc:sldMkLst>
          <pc:docMk/>
          <pc:sldMk cId="3336671929" sldId="269"/>
        </pc:sldMkLst>
      </pc:sldChg>
      <pc:sldChg chg="add">
        <pc:chgData name="Martin Kos" userId="a6bf74b0212b4564" providerId="LiveId" clId="{A7A785CB-E204-4285-BA81-C1A49253E405}" dt="2020-11-11T07:51:15.687" v="17" actId="47"/>
        <pc:sldMkLst>
          <pc:docMk/>
          <pc:sldMk cId="2587022812" sldId="270"/>
        </pc:sldMkLst>
      </pc:sldChg>
      <pc:sldChg chg="add">
        <pc:chgData name="Martin Kos" userId="a6bf74b0212b4564" providerId="LiveId" clId="{A7A785CB-E204-4285-BA81-C1A49253E405}" dt="2020-11-11T07:51:15.687" v="17" actId="47"/>
        <pc:sldMkLst>
          <pc:docMk/>
          <pc:sldMk cId="1302584988" sldId="271"/>
        </pc:sldMkLst>
      </pc:sldChg>
      <pc:sldChg chg="add">
        <pc:chgData name="Martin Kos" userId="a6bf74b0212b4564" providerId="LiveId" clId="{A7A785CB-E204-4285-BA81-C1A49253E405}" dt="2020-11-11T07:51:15.687" v="17" actId="47"/>
        <pc:sldMkLst>
          <pc:docMk/>
          <pc:sldMk cId="3466783561" sldId="272"/>
        </pc:sldMkLst>
      </pc:sldChg>
      <pc:sldChg chg="add">
        <pc:chgData name="Martin Kos" userId="a6bf74b0212b4564" providerId="LiveId" clId="{A7A785CB-E204-4285-BA81-C1A49253E405}" dt="2020-11-11T07:51:15.687" v="17" actId="47"/>
        <pc:sldMkLst>
          <pc:docMk/>
          <pc:sldMk cId="60285073" sldId="273"/>
        </pc:sldMkLst>
      </pc:sldChg>
      <pc:sldChg chg="add">
        <pc:chgData name="Martin Kos" userId="a6bf74b0212b4564" providerId="LiveId" clId="{A7A785CB-E204-4285-BA81-C1A49253E405}" dt="2020-11-11T07:51:15.687" v="17" actId="47"/>
        <pc:sldMkLst>
          <pc:docMk/>
          <pc:sldMk cId="2271601328" sldId="274"/>
        </pc:sldMkLst>
      </pc:sldChg>
      <pc:sldChg chg="add">
        <pc:chgData name="Martin Kos" userId="a6bf74b0212b4564" providerId="LiveId" clId="{A7A785CB-E204-4285-BA81-C1A49253E405}" dt="2020-11-11T07:51:15.687" v="17" actId="47"/>
        <pc:sldMkLst>
          <pc:docMk/>
          <pc:sldMk cId="4085046571" sldId="27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632C72-4912-480B-AF42-6D217CB2E3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FAVKh008 Plakáty, trailery, bonusy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2B629A5-B0C5-4A42-B93C-6D7F4CCEE1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Seminář filmových </a:t>
            </a:r>
            <a:r>
              <a:rPr lang="cs-CZ" dirty="0" err="1"/>
              <a:t>paratextů</a:t>
            </a:r>
            <a:r>
              <a:rPr lang="cs-CZ" dirty="0"/>
              <a:t> – podzim 2020</a:t>
            </a:r>
          </a:p>
        </p:txBody>
      </p:sp>
    </p:spTree>
    <p:extLst>
      <p:ext uri="{BB962C8B-B14F-4D97-AF65-F5344CB8AC3E}">
        <p14:creationId xmlns:p14="http://schemas.microsoft.com/office/powerpoint/2010/main" val="1574517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3B4FDE-AA6B-45BB-90E4-5FF4C437C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Spoilers</a:t>
            </a:r>
            <a:r>
              <a:rPr lang="cs-CZ" dirty="0"/>
              <a:t> to </a:t>
            </a:r>
            <a:r>
              <a:rPr lang="cs-CZ" dirty="0" err="1"/>
              <a:t>Spinoffs</a:t>
            </a:r>
            <a:r>
              <a:rPr lang="cs-CZ" dirty="0"/>
              <a:t>: A </a:t>
            </a:r>
            <a:r>
              <a:rPr lang="cs-CZ" dirty="0" err="1"/>
              <a:t>Theory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Paratexts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018023-1D89-4455-B089-0E9017B11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paratexty</a:t>
            </a:r>
            <a:r>
              <a:rPr lang="cs-CZ" dirty="0"/>
              <a:t> in medias res mohou ohýbat naši interpretaci – stávají se neoddělitelnou součástí textu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i </a:t>
            </a:r>
            <a:r>
              <a:rPr lang="cs-CZ" dirty="0" err="1"/>
              <a:t>neserializované</a:t>
            </a:r>
            <a:r>
              <a:rPr lang="cs-CZ" dirty="0"/>
              <a:t> filmy jsou ovlivněny in medias res </a:t>
            </a:r>
            <a:r>
              <a:rPr lang="cs-CZ" dirty="0" err="1"/>
              <a:t>paratexty</a:t>
            </a:r>
            <a:r>
              <a:rPr lang="cs-CZ" dirty="0"/>
              <a:t> – při opakovaném sledování můžeme nacházet a vkládat nové významy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nejenom současný text je ovlivňován předchozími texty, ale může je rovněž zpětně ovlivňovat (srov vztah </a:t>
            </a:r>
            <a:r>
              <a:rPr lang="cs-CZ" dirty="0" err="1"/>
              <a:t>Fincherova</a:t>
            </a:r>
            <a:r>
              <a:rPr lang="cs-CZ" dirty="0"/>
              <a:t> nového filmu pro Netflix a </a:t>
            </a:r>
            <a:r>
              <a:rPr lang="cs-CZ" i="1" dirty="0"/>
              <a:t>Občana </a:t>
            </a:r>
            <a:r>
              <a:rPr lang="cs-CZ" i="1" dirty="0" err="1"/>
              <a:t>Kanea</a:t>
            </a:r>
            <a:r>
              <a:rPr lang="cs-CZ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každá evokace momentu z historie může </a:t>
            </a:r>
            <a:r>
              <a:rPr lang="cs-CZ" dirty="0" err="1"/>
              <a:t>paratextuálně</a:t>
            </a:r>
            <a:r>
              <a:rPr lang="cs-CZ" dirty="0"/>
              <a:t> přepsat text události, protože v momentu vyprávění „text“ (událost) je přístupný pouze skrze </a:t>
            </a:r>
            <a:r>
              <a:rPr lang="cs-CZ" dirty="0" err="1"/>
              <a:t>paratext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nikdy nenastane okamžik, kdy by se text osvobodil z </a:t>
            </a:r>
            <a:r>
              <a:rPr lang="cs-CZ" dirty="0" err="1"/>
              <a:t>kontextualizačních</a:t>
            </a:r>
            <a:r>
              <a:rPr lang="cs-CZ" dirty="0"/>
              <a:t> sil </a:t>
            </a:r>
            <a:r>
              <a:rPr lang="cs-CZ" dirty="0" err="1"/>
              <a:t>paratextuality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paratexty</a:t>
            </a:r>
            <a:r>
              <a:rPr lang="cs-CZ" dirty="0"/>
              <a:t> občas můžou převážit nad jejich texty (Happy </a:t>
            </a:r>
            <a:r>
              <a:rPr lang="cs-CZ" dirty="0" err="1"/>
              <a:t>Meal</a:t>
            </a:r>
            <a:r>
              <a:rPr lang="cs-CZ" dirty="0"/>
              <a:t>, fanouškovské weby)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paratexty</a:t>
            </a:r>
            <a:r>
              <a:rPr lang="cs-CZ" dirty="0"/>
              <a:t> se v čase mohou stát textem namísto toho, aby jej ohýbaly a modifikovaly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pravidelně necháváme </a:t>
            </a:r>
            <a:r>
              <a:rPr lang="cs-CZ" dirty="0" err="1"/>
              <a:t>paratexty</a:t>
            </a:r>
            <a:r>
              <a:rPr lang="cs-CZ" dirty="0"/>
              <a:t>, aby zastoupily text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velká část textuality, která existuje ve světě, je řízena </a:t>
            </a:r>
            <a:r>
              <a:rPr lang="cs-CZ" dirty="0" err="1"/>
              <a:t>paratexty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5046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45F36C-3C1A-4E9B-B47B-5731B8802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Coming</a:t>
            </a:r>
            <a:r>
              <a:rPr lang="cs-CZ" dirty="0"/>
              <a:t> </a:t>
            </a:r>
            <a:r>
              <a:rPr lang="cs-CZ" dirty="0" err="1"/>
              <a:t>Soon</a:t>
            </a:r>
            <a:r>
              <a:rPr lang="cs-CZ" dirty="0"/>
              <a:t>! </a:t>
            </a:r>
            <a:r>
              <a:rPr lang="cs-CZ" dirty="0" err="1"/>
              <a:t>Hype</a:t>
            </a:r>
            <a:r>
              <a:rPr lang="cs-CZ" dirty="0"/>
              <a:t>, </a:t>
            </a:r>
            <a:r>
              <a:rPr lang="cs-CZ" dirty="0" err="1"/>
              <a:t>Intros</a:t>
            </a:r>
            <a:r>
              <a:rPr lang="cs-CZ" dirty="0"/>
              <a:t>, and </a:t>
            </a:r>
            <a:r>
              <a:rPr lang="cs-CZ" dirty="0" err="1"/>
              <a:t>Textual</a:t>
            </a:r>
            <a:r>
              <a:rPr lang="cs-CZ" dirty="0"/>
              <a:t> </a:t>
            </a:r>
            <a:r>
              <a:rPr lang="cs-CZ" dirty="0" err="1"/>
              <a:t>Beginnings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EDA188-37D3-404E-A3B0-C24B66830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581700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filmy a televizní programy často začínají dlouho před tím, než je začneme aktivně vyhledávat</a:t>
            </a:r>
            <a:br>
              <a:rPr lang="cs-CZ" dirty="0"/>
            </a:br>
            <a:r>
              <a:rPr lang="cs-CZ" dirty="0"/>
              <a:t>- </a:t>
            </a:r>
            <a:r>
              <a:rPr lang="cs-CZ" dirty="0" err="1"/>
              <a:t>textuální</a:t>
            </a:r>
            <a:r>
              <a:rPr lang="cs-CZ" dirty="0"/>
              <a:t> historie jsou stejně komplexní a důležité jako divácké, kreativní a ekonomické historie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trailery částí textu a koncentrátem významu show/filmu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promo materiály nastavují, začínají a rámují mnoho z interakcí, které s textem máme</a:t>
            </a:r>
            <a:br>
              <a:rPr lang="cs-CZ" dirty="0"/>
            </a:br>
            <a:r>
              <a:rPr lang="cs-CZ" dirty="0"/>
              <a:t>- začínají proces vytváření </a:t>
            </a:r>
            <a:r>
              <a:rPr lang="cs-CZ" dirty="0" err="1"/>
              <a:t>textuálních</a:t>
            </a:r>
            <a:r>
              <a:rPr lang="cs-CZ" dirty="0"/>
              <a:t> významů jako „předsunutá hlídka“ interpretace</a:t>
            </a:r>
            <a:br>
              <a:rPr lang="cs-CZ" dirty="0"/>
            </a:br>
            <a:r>
              <a:rPr lang="cs-CZ" dirty="0"/>
              <a:t>- činí první krok v naplňování textu významy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můžeme odolávat významům navrhovaným promo materiály, ale tyto nám říkají, co čekat; řídí naše vzrušení a/nebo obavy; začínají nám říkat, o čem text je; vyzývají k naší identifikaci s a interpretaci textu ještě před tím, než jsme k němu zdánlivě dorazili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trailery a </a:t>
            </a:r>
            <a:r>
              <a:rPr lang="cs-CZ" dirty="0" err="1"/>
              <a:t>hype</a:t>
            </a:r>
            <a:r>
              <a:rPr lang="cs-CZ" dirty="0"/>
              <a:t> hrají konstitutivní roli v ustanovování „správné“ interpretace textu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trailery jsou reklamy, ale zároveň i test chuti nadcházejícího filmu nabízející některá z prvních potěšení, významů a myšlenek filmu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pomáhají znovu zdůraznit chození do kina jako opakující se událost a slibují, že na nás čeká další cesta do snového světa</a:t>
            </a:r>
          </a:p>
        </p:txBody>
      </p:sp>
    </p:spTree>
    <p:extLst>
      <p:ext uri="{BB962C8B-B14F-4D97-AF65-F5344CB8AC3E}">
        <p14:creationId xmlns:p14="http://schemas.microsoft.com/office/powerpoint/2010/main" val="3600025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A9E516-69E8-489B-9E17-23BD06354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Coming</a:t>
            </a:r>
            <a:r>
              <a:rPr lang="cs-CZ" dirty="0"/>
              <a:t> </a:t>
            </a:r>
            <a:r>
              <a:rPr lang="cs-CZ" dirty="0" err="1"/>
              <a:t>Soon</a:t>
            </a:r>
            <a:r>
              <a:rPr lang="cs-CZ" dirty="0"/>
              <a:t>! </a:t>
            </a:r>
            <a:r>
              <a:rPr lang="cs-CZ" dirty="0" err="1"/>
              <a:t>Hype</a:t>
            </a:r>
            <a:r>
              <a:rPr lang="cs-CZ" dirty="0"/>
              <a:t>, </a:t>
            </a:r>
            <a:r>
              <a:rPr lang="cs-CZ" dirty="0" err="1"/>
              <a:t>Intros</a:t>
            </a:r>
            <a:r>
              <a:rPr lang="cs-CZ" dirty="0"/>
              <a:t>, and </a:t>
            </a:r>
            <a:r>
              <a:rPr lang="cs-CZ" dirty="0" err="1"/>
              <a:t>Textual</a:t>
            </a:r>
            <a:r>
              <a:rPr lang="cs-CZ" dirty="0"/>
              <a:t> </a:t>
            </a:r>
            <a:r>
              <a:rPr lang="cs-CZ" dirty="0" err="1"/>
              <a:t>Beginnings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40FCE3-E1A9-4F5F-8C7E-B81BCCBA4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68635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podle Lisy </a:t>
            </a:r>
            <a:r>
              <a:rPr lang="cs-CZ" dirty="0" err="1"/>
              <a:t>Kernanové</a:t>
            </a:r>
            <a:r>
              <a:rPr lang="cs-CZ" dirty="0"/>
              <a:t> trailery: </a:t>
            </a:r>
            <a:br>
              <a:rPr lang="cs-CZ" dirty="0"/>
            </a:br>
            <a:r>
              <a:rPr lang="cs-CZ" dirty="0"/>
              <a:t>1) vymezují žánr; 2) oslavují a představují hvězdy; 3) poskytují vzorek prostředí („In a 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where</a:t>
            </a:r>
            <a:r>
              <a:rPr lang="cs-CZ" dirty="0"/>
              <a:t>…“)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žánr nejenom klasifikační nástroj/pomůcka, ale také sada pro interpretování textu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hvězda má úlohu vlastního žánrového </a:t>
            </a:r>
            <a:r>
              <a:rPr lang="cs-CZ" i="1" dirty="0"/>
              <a:t>označujícího</a:t>
            </a:r>
            <a:r>
              <a:rPr lang="cs-CZ" dirty="0"/>
              <a:t> a </a:t>
            </a:r>
            <a:r>
              <a:rPr lang="cs-CZ" dirty="0" err="1"/>
              <a:t>intertextu</a:t>
            </a:r>
            <a:r>
              <a:rPr lang="cs-CZ" dirty="0"/>
              <a:t>, takže rovněž nabízí interpretační strategie a očekávání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trailery a ukázky můžou diktovat, jak číst text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průmysl nabízí několik trailerů pro různá předpokládaná publika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proma nám umožňují rozvrhnout naše vzorce mediální konzumace, fungující jako menu pro budou spotřebu a pomáhající přiřadit texty do našich </a:t>
            </a:r>
            <a:r>
              <a:rPr lang="cs-CZ" dirty="0" err="1"/>
              <a:t>must</a:t>
            </a:r>
            <a:r>
              <a:rPr lang="cs-CZ" dirty="0"/>
              <a:t> </a:t>
            </a:r>
            <a:r>
              <a:rPr lang="cs-CZ" dirty="0" err="1"/>
              <a:t>watch</a:t>
            </a:r>
            <a:r>
              <a:rPr lang="cs-CZ" dirty="0"/>
              <a:t>, </a:t>
            </a:r>
            <a:r>
              <a:rPr lang="cs-CZ" dirty="0" err="1"/>
              <a:t>might</a:t>
            </a:r>
            <a:r>
              <a:rPr lang="cs-CZ" dirty="0"/>
              <a:t> </a:t>
            </a:r>
            <a:r>
              <a:rPr lang="cs-CZ" dirty="0" err="1"/>
              <a:t>watch</a:t>
            </a:r>
            <a:r>
              <a:rPr lang="cs-CZ" dirty="0"/>
              <a:t> a do not </a:t>
            </a:r>
            <a:r>
              <a:rPr lang="cs-CZ" dirty="0" err="1"/>
              <a:t>watch</a:t>
            </a:r>
            <a:r>
              <a:rPr lang="cs-CZ" dirty="0"/>
              <a:t> seznamů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zřejmě můžeme vidět text před tím, než ho doopravdy vidíme, jak zapouzdřuje termín „</a:t>
            </a:r>
            <a:r>
              <a:rPr lang="cs-CZ" dirty="0" err="1"/>
              <a:t>preview</a:t>
            </a:r>
            <a:r>
              <a:rPr lang="cs-CZ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41588971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406285-A5B0-439B-8BD9-48E5847F7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Coming</a:t>
            </a:r>
            <a:r>
              <a:rPr lang="cs-CZ" dirty="0"/>
              <a:t> </a:t>
            </a:r>
            <a:r>
              <a:rPr lang="cs-CZ" dirty="0" err="1"/>
              <a:t>Soon</a:t>
            </a:r>
            <a:r>
              <a:rPr lang="cs-CZ" dirty="0"/>
              <a:t>! </a:t>
            </a:r>
            <a:r>
              <a:rPr lang="cs-CZ" dirty="0" err="1"/>
              <a:t>Hype</a:t>
            </a:r>
            <a:r>
              <a:rPr lang="cs-CZ" dirty="0"/>
              <a:t>, </a:t>
            </a:r>
            <a:r>
              <a:rPr lang="cs-CZ" dirty="0" err="1"/>
              <a:t>Intros</a:t>
            </a:r>
            <a:r>
              <a:rPr lang="cs-CZ" dirty="0"/>
              <a:t>, and </a:t>
            </a:r>
            <a:r>
              <a:rPr lang="cs-CZ" dirty="0" err="1"/>
              <a:t>Textual</a:t>
            </a:r>
            <a:r>
              <a:rPr lang="cs-CZ" dirty="0"/>
              <a:t> </a:t>
            </a:r>
            <a:r>
              <a:rPr lang="cs-CZ" dirty="0" err="1"/>
              <a:t>Beginnings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BC815E-6A60-46A7-ABAF-07B6A39A0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53225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plakáty můžou hrát klíčovou roli v nastínění žánru, hvězdných </a:t>
            </a:r>
            <a:r>
              <a:rPr lang="cs-CZ" dirty="0" err="1"/>
              <a:t>intertextů</a:t>
            </a:r>
            <a:r>
              <a:rPr lang="cs-CZ" dirty="0"/>
              <a:t> a typu světa, do </a:t>
            </a:r>
            <a:r>
              <a:rPr lang="cs-CZ" dirty="0" err="1"/>
              <a:t>něhž</a:t>
            </a:r>
            <a:r>
              <a:rPr lang="cs-CZ" dirty="0"/>
              <a:t> by divák vstoupil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plakáty pracují s žánrovými konvencemi, prominentně představují hvězdy jako </a:t>
            </a:r>
            <a:r>
              <a:rPr lang="cs-CZ" dirty="0" err="1"/>
              <a:t>intertexty</a:t>
            </a:r>
            <a:r>
              <a:rPr lang="cs-CZ" dirty="0"/>
              <a:t> jejich předchozích rolí a performancí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plakáty pomáhají ustanovit narativní háčky a otevírají příslušné fikční světy před tím, než film dorazí na scénu (např. u Záhady Blair </a:t>
            </a:r>
            <a:r>
              <a:rPr lang="cs-CZ" dirty="0" err="1"/>
              <a:t>Witch</a:t>
            </a:r>
            <a:r>
              <a:rPr lang="cs-CZ" dirty="0"/>
              <a:t> horor </a:t>
            </a:r>
            <a:r>
              <a:rPr lang="cs-CZ" i="1" dirty="0"/>
              <a:t>začal</a:t>
            </a:r>
            <a:r>
              <a:rPr lang="cs-CZ" dirty="0"/>
              <a:t> online a před televizní obrazovkou, nikoliv jednoduše v kině)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důležitost umístění </a:t>
            </a:r>
            <a:r>
              <a:rPr lang="cs-CZ" dirty="0" err="1"/>
              <a:t>paratextů</a:t>
            </a:r>
            <a:r>
              <a:rPr lang="cs-CZ" dirty="0"/>
              <a:t> v prostoru (např. marketingová kampaň seriálu </a:t>
            </a:r>
            <a:r>
              <a:rPr lang="cs-CZ" dirty="0" err="1"/>
              <a:t>Six</a:t>
            </a:r>
            <a:r>
              <a:rPr lang="cs-CZ" dirty="0"/>
              <a:t> </a:t>
            </a:r>
            <a:r>
              <a:rPr lang="cs-CZ" dirty="0" err="1"/>
              <a:t>Degrees</a:t>
            </a:r>
            <a:r>
              <a:rPr lang="cs-CZ" dirty="0"/>
              <a:t> v newyorském metru)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paratexty</a:t>
            </a:r>
            <a:r>
              <a:rPr lang="cs-CZ" dirty="0"/>
              <a:t> vytvářejí rozdílné referenční texty pro potenciální publika – různé verze traileru a promo materiálů můžou budovat úplně jiné texty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přerámování TV programů v případě jejich opakování – parodie, ale i uznání jako klasiky</a:t>
            </a:r>
            <a:br>
              <a:rPr lang="cs-CZ" dirty="0"/>
            </a:br>
            <a:r>
              <a:rPr lang="cs-CZ" dirty="0"/>
              <a:t>- skutečnost opakování vypovídá o hodnotnosti programu, který je hoden přehrání</a:t>
            </a:r>
            <a:br>
              <a:rPr lang="cs-CZ" dirty="0"/>
            </a:br>
            <a:r>
              <a:rPr lang="cs-CZ" dirty="0"/>
              <a:t>- nostalgie a přidaná hodnota/významnost</a:t>
            </a:r>
          </a:p>
        </p:txBody>
      </p:sp>
    </p:spTree>
    <p:extLst>
      <p:ext uri="{BB962C8B-B14F-4D97-AF65-F5344CB8AC3E}">
        <p14:creationId xmlns:p14="http://schemas.microsoft.com/office/powerpoint/2010/main" val="1947053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7079A2-3AF4-4833-92F8-99AD34C58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Coming</a:t>
            </a:r>
            <a:r>
              <a:rPr lang="cs-CZ" dirty="0"/>
              <a:t> </a:t>
            </a:r>
            <a:r>
              <a:rPr lang="cs-CZ" dirty="0" err="1"/>
              <a:t>Soon</a:t>
            </a:r>
            <a:r>
              <a:rPr lang="cs-CZ" dirty="0"/>
              <a:t>! </a:t>
            </a:r>
            <a:r>
              <a:rPr lang="cs-CZ" dirty="0" err="1"/>
              <a:t>Hype</a:t>
            </a:r>
            <a:r>
              <a:rPr lang="cs-CZ" dirty="0"/>
              <a:t>, </a:t>
            </a:r>
            <a:r>
              <a:rPr lang="cs-CZ" dirty="0" err="1"/>
              <a:t>Intros</a:t>
            </a:r>
            <a:r>
              <a:rPr lang="cs-CZ" dirty="0"/>
              <a:t>, and </a:t>
            </a:r>
            <a:r>
              <a:rPr lang="cs-CZ" dirty="0" err="1"/>
              <a:t>Textual</a:t>
            </a:r>
            <a:r>
              <a:rPr lang="cs-CZ" dirty="0"/>
              <a:t> </a:t>
            </a:r>
            <a:r>
              <a:rPr lang="cs-CZ" dirty="0" err="1"/>
              <a:t>Beginnings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FD3998-5BA0-44A5-85C9-60B433F8D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95268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textuální</a:t>
            </a:r>
            <a:r>
              <a:rPr lang="cs-CZ" dirty="0"/>
              <a:t> význam se přesouvá napříč časem, jak </a:t>
            </a:r>
            <a:r>
              <a:rPr lang="cs-CZ" dirty="0" err="1"/>
              <a:t>paratexty</a:t>
            </a:r>
            <a:r>
              <a:rPr lang="cs-CZ" dirty="0"/>
              <a:t> řídí naše strategie čtení</a:t>
            </a:r>
            <a:br>
              <a:rPr lang="cs-CZ" dirty="0"/>
            </a:br>
            <a:r>
              <a:rPr lang="cs-CZ" dirty="0"/>
              <a:t>- daný text má limity vlastního použití, ale promo a </a:t>
            </a:r>
            <a:r>
              <a:rPr lang="cs-CZ" dirty="0" err="1"/>
              <a:t>previews</a:t>
            </a:r>
            <a:r>
              <a:rPr lang="cs-CZ" dirty="0"/>
              <a:t> můžou stále determinovat významné variace v rámci širší sady významů textu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trailery a promo nezpochybňují pouze, jak textualita funguje, ale i jak funguje autor – pracujeme s „funkcí autora“ (termín Michela </a:t>
            </a:r>
            <a:r>
              <a:rPr lang="cs-CZ" dirty="0" err="1"/>
              <a:t>Foucaulta</a:t>
            </a:r>
            <a:r>
              <a:rPr lang="cs-CZ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síla vytvářet počáteční interpretační rámce textu nebo navrhovat nové rámce později znamená, že značná součást </a:t>
            </a:r>
            <a:r>
              <a:rPr lang="cs-CZ" dirty="0" err="1"/>
              <a:t>textuální</a:t>
            </a:r>
            <a:r>
              <a:rPr lang="cs-CZ" dirty="0"/>
              <a:t> tvorby nepochází od autora (ani jeho funkce), ale od marketingových pracovníků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trailery hrají klíčovou roli při sestavování očekávání, klíčově přispívají k významu textu a mohou být ústřední pro diváckou reakci na text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promo v televizi vítá pravidelné diváky zpět – připomíná čas a místo v programu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když proma oslovují nové diváky, můžou sestavovat rámce očekávání, dát textu určitý charakter/rys a generovat text před sledováním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u navracejících se diváků můžou začít stavět text jednotlivé epizody, ale umožňují producentům i znovu zdůraznit jejich verzi textu a </a:t>
            </a:r>
            <a:r>
              <a:rPr lang="cs-CZ" dirty="0" err="1"/>
              <a:t>rekontextualizovat</a:t>
            </a:r>
            <a:r>
              <a:rPr lang="cs-CZ" dirty="0"/>
              <a:t> text při znovuuvedení na obrazovky</a:t>
            </a:r>
          </a:p>
        </p:txBody>
      </p:sp>
    </p:spTree>
    <p:extLst>
      <p:ext uri="{BB962C8B-B14F-4D97-AF65-F5344CB8AC3E}">
        <p14:creationId xmlns:p14="http://schemas.microsoft.com/office/powerpoint/2010/main" val="1944964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D7A16A-329E-4D50-A2B4-3A8F9059C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Coming</a:t>
            </a:r>
            <a:r>
              <a:rPr lang="cs-CZ" dirty="0"/>
              <a:t> </a:t>
            </a:r>
            <a:r>
              <a:rPr lang="cs-CZ" dirty="0" err="1"/>
              <a:t>Soon</a:t>
            </a:r>
            <a:r>
              <a:rPr lang="cs-CZ" dirty="0"/>
              <a:t>! </a:t>
            </a:r>
            <a:r>
              <a:rPr lang="cs-CZ" dirty="0" err="1"/>
              <a:t>Hype</a:t>
            </a:r>
            <a:r>
              <a:rPr lang="cs-CZ" dirty="0"/>
              <a:t>, </a:t>
            </a:r>
            <a:r>
              <a:rPr lang="cs-CZ" dirty="0" err="1"/>
              <a:t>Intros</a:t>
            </a:r>
            <a:r>
              <a:rPr lang="cs-CZ" dirty="0"/>
              <a:t>, and </a:t>
            </a:r>
            <a:r>
              <a:rPr lang="cs-CZ" dirty="0" err="1"/>
              <a:t>Textual</a:t>
            </a:r>
            <a:r>
              <a:rPr lang="cs-CZ" dirty="0"/>
              <a:t> </a:t>
            </a:r>
            <a:r>
              <a:rPr lang="cs-CZ" dirty="0" err="1"/>
              <a:t>Beginnings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DDE7BD-C3D5-4098-B453-F9179C7F8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652720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paratexty</a:t>
            </a:r>
            <a:r>
              <a:rPr lang="cs-CZ" dirty="0"/>
              <a:t> nám říkají, jak by producenti nebo distributoři preferovali způsob, jakým interpretujeme text, které demografické skupiny oslovují a jak po nás chtějí, abych dávali smysl jejich postavám a zápletkám</a:t>
            </a:r>
            <a:br>
              <a:rPr lang="cs-CZ" dirty="0"/>
            </a:br>
            <a:r>
              <a:rPr lang="cs-CZ" dirty="0"/>
              <a:t>- ve zkratce: proma nabízí „správnou“ a „preferovanou“ interpretaci (podobně i titulkové sekvence nebo </a:t>
            </a:r>
            <a:r>
              <a:rPr lang="cs-CZ" dirty="0" err="1"/>
              <a:t>recapy</a:t>
            </a:r>
            <a:r>
              <a:rPr lang="cs-CZ" dirty="0"/>
              <a:t> epizod)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titulkové sekvence </a:t>
            </a:r>
            <a:r>
              <a:rPr lang="cs-CZ" dirty="0" err="1"/>
              <a:t>close</a:t>
            </a:r>
            <a:r>
              <a:rPr lang="cs-CZ" dirty="0"/>
              <a:t> </a:t>
            </a:r>
            <a:r>
              <a:rPr lang="cs-CZ" dirty="0" err="1"/>
              <a:t>reading</a:t>
            </a:r>
            <a:r>
              <a:rPr lang="cs-CZ" dirty="0"/>
              <a:t> od všech diváků, čímž se stávají prostory pro projekci osobní interpretace</a:t>
            </a:r>
            <a:br>
              <a:rPr lang="cs-CZ" dirty="0"/>
            </a:br>
            <a:r>
              <a:rPr lang="cs-CZ" dirty="0"/>
              <a:t>- poskytují nám čas nahrát/vybavit si naše vzpomínky a preferované strategie čtení, připravující nás na epizodu, kterou máme „při ruce“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skrze opakování úvodní titulkové sekvence můžou producenti znovu potvrzovat, o čem program je, jak jsou postavy propojeny a jak bychom jim „měli“ dávat smysl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fanouškovské verze můžou preferovat vlastní čtení a ilustrovat spoustu rozdílných rámců a filtrů, které můžou být poskytovány pro jednu show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vstupní </a:t>
            </a:r>
            <a:r>
              <a:rPr lang="cs-CZ" dirty="0" err="1"/>
              <a:t>paratexty</a:t>
            </a:r>
            <a:r>
              <a:rPr lang="cs-CZ" dirty="0"/>
              <a:t> tak disponují značnou silou k řízení naší počáteční interpretace, říkají nám, co čekat, a ustanovují žánr, gender, styl, přístup a charakterizaci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jako in medias res </a:t>
            </a:r>
            <a:r>
              <a:rPr lang="cs-CZ" dirty="0" err="1"/>
              <a:t>paratexty</a:t>
            </a:r>
            <a:r>
              <a:rPr lang="cs-CZ" dirty="0"/>
              <a:t> se také pokoušejí kontrolovat správné interpretace, trvajíc na tom, jak chtějí, abychom četli text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pro publikum, které nevidí film/seriál, můžou </a:t>
            </a:r>
            <a:r>
              <a:rPr lang="cs-CZ" dirty="0" err="1"/>
              <a:t>paratexty</a:t>
            </a:r>
            <a:r>
              <a:rPr lang="cs-CZ" dirty="0"/>
              <a:t> představovat celistvost textu – jsou tak stěžejní částí interpretačního a spotřebitelského procesu – </a:t>
            </a:r>
            <a:r>
              <a:rPr lang="cs-CZ" b="1" dirty="0"/>
              <a:t>začátek textuality</a:t>
            </a:r>
          </a:p>
        </p:txBody>
      </p:sp>
    </p:spTree>
    <p:extLst>
      <p:ext uri="{BB962C8B-B14F-4D97-AF65-F5344CB8AC3E}">
        <p14:creationId xmlns:p14="http://schemas.microsoft.com/office/powerpoint/2010/main" val="9413358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3557F4-FF7F-4986-A688-98379535B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Bonus </a:t>
            </a:r>
            <a:r>
              <a:rPr lang="cs-CZ" dirty="0" err="1"/>
              <a:t>Materials</a:t>
            </a:r>
            <a:r>
              <a:rPr lang="cs-CZ" dirty="0"/>
              <a:t>: Digital </a:t>
            </a:r>
            <a:r>
              <a:rPr lang="cs-CZ" dirty="0" err="1"/>
              <a:t>Auras</a:t>
            </a:r>
            <a:r>
              <a:rPr lang="cs-CZ" dirty="0"/>
              <a:t> and </a:t>
            </a:r>
            <a:r>
              <a:rPr lang="cs-CZ" dirty="0" err="1"/>
              <a:t>Authors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B959B1-900B-4D11-A3F3-534E7FB38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581700"/>
          </a:xfrm>
        </p:spPr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paratexty</a:t>
            </a:r>
            <a:r>
              <a:rPr lang="cs-CZ" dirty="0"/>
              <a:t> nefungují jen způsobem, který nám říká „o čem text je“ apod., ale může být důležitý i z hlediska, jak uděluje </a:t>
            </a:r>
            <a:r>
              <a:rPr lang="cs-CZ" i="1" dirty="0"/>
              <a:t>hodnotu</a:t>
            </a:r>
            <a:r>
              <a:rPr lang="cs-CZ" dirty="0"/>
              <a:t> textu, situující ho jako produkt a/nebo umělecké dílo</a:t>
            </a:r>
            <a:br>
              <a:rPr lang="cs-CZ" dirty="0"/>
            </a:br>
            <a:r>
              <a:rPr lang="cs-CZ" dirty="0"/>
              <a:t>- hodnota není vlastností textu, ale spíš něco, co je produkováno pro text – </a:t>
            </a:r>
            <a:r>
              <a:rPr lang="cs-CZ" dirty="0" err="1"/>
              <a:t>paratexty</a:t>
            </a:r>
            <a:r>
              <a:rPr lang="cs-CZ" dirty="0"/>
              <a:t> zdrojem mnohé z této produkce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marketéři musí nají cestu, jak oznámit, že jejich film/TV seriál nabízí lepší zážitek než tisíce jiných dostupných programů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hype</a:t>
            </a:r>
            <a:r>
              <a:rPr lang="cs-CZ" dirty="0"/>
              <a:t>, promo a synergie nám můžou lehce připomenout, že jsou v první řadě produktem studiové mašinérie</a:t>
            </a:r>
            <a:br>
              <a:rPr lang="cs-CZ" dirty="0"/>
            </a:br>
            <a:r>
              <a:rPr lang="cs-CZ" dirty="0"/>
              <a:t>-&gt; některé </a:t>
            </a:r>
            <a:r>
              <a:rPr lang="cs-CZ" dirty="0" err="1"/>
              <a:t>paratexty</a:t>
            </a:r>
            <a:r>
              <a:rPr lang="cs-CZ" dirty="0"/>
              <a:t> vytváří uměleckou auru kolem jejich přidružených textů – vytváří figuru autora, obklopují text aurou, trvají na jeho jedinečnosti, hodnotě a autenticitě v jinak standardizovaném mediálním prostředí, tím pádem přebírají až dosud průmyslovou entitu a vytvářejí z ní umělecké dílo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netýká se jen fikčních děl, ale i </a:t>
            </a:r>
            <a:r>
              <a:rPr lang="cs-CZ" dirty="0" err="1"/>
              <a:t>nonfikčních</a:t>
            </a:r>
            <a:r>
              <a:rPr lang="cs-CZ" dirty="0"/>
              <a:t>, u nichž se snaží vtvořit morální a občanskou hodnotu</a:t>
            </a:r>
            <a:br>
              <a:rPr lang="cs-CZ" dirty="0"/>
            </a:br>
            <a:r>
              <a:rPr lang="cs-CZ" dirty="0"/>
              <a:t>- show o lidském zevnějšku spoléhají na </a:t>
            </a:r>
            <a:r>
              <a:rPr lang="cs-CZ" dirty="0" err="1"/>
              <a:t>paratexty</a:t>
            </a:r>
            <a:r>
              <a:rPr lang="cs-CZ" dirty="0"/>
              <a:t> při boji proti chápání reality TV jako exploatační, přebytečné, nereálné a nesmyslné – pomocí obrazu programů jako filantropických, starajících se a důležitých</a:t>
            </a:r>
          </a:p>
        </p:txBody>
      </p:sp>
    </p:spTree>
    <p:extLst>
      <p:ext uri="{BB962C8B-B14F-4D97-AF65-F5344CB8AC3E}">
        <p14:creationId xmlns:p14="http://schemas.microsoft.com/office/powerpoint/2010/main" val="3931530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5A96CA-62EF-40B0-BD91-806CB2757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Bonus </a:t>
            </a:r>
            <a:r>
              <a:rPr lang="cs-CZ" dirty="0" err="1"/>
              <a:t>Materials</a:t>
            </a:r>
            <a:r>
              <a:rPr lang="cs-CZ" dirty="0"/>
              <a:t>: Digital </a:t>
            </a:r>
            <a:r>
              <a:rPr lang="cs-CZ" dirty="0" err="1"/>
              <a:t>Auras</a:t>
            </a:r>
            <a:r>
              <a:rPr lang="cs-CZ" dirty="0"/>
              <a:t> and </a:t>
            </a:r>
            <a:r>
              <a:rPr lang="cs-CZ" dirty="0" err="1"/>
              <a:t>Authors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27B7A8-ABAA-49D5-AF2C-D599E8562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bonusové materiály </a:t>
            </a:r>
            <a:r>
              <a:rPr lang="cs-CZ" dirty="0" err="1"/>
              <a:t>orazítkovávají</a:t>
            </a:r>
            <a:r>
              <a:rPr lang="cs-CZ" dirty="0"/>
              <a:t> své texty autenticitou a trvají na nárokování textu statutu velkého umění – DVD přiřazují textu dojem aury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speciální edice pravidelně pokládány za obsahující pravou verzi textu (</a:t>
            </a:r>
            <a:r>
              <a:rPr lang="cs-CZ" dirty="0" err="1"/>
              <a:t>director‘s</a:t>
            </a:r>
            <a:r>
              <a:rPr lang="cs-CZ" dirty="0"/>
              <a:t> </a:t>
            </a:r>
            <a:r>
              <a:rPr lang="cs-CZ" dirty="0" err="1"/>
              <a:t>cut</a:t>
            </a:r>
            <a:r>
              <a:rPr lang="cs-CZ" dirty="0"/>
              <a:t>), opravdové umělecké dílo a uplatňující nárok pravého textu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paratexty</a:t>
            </a:r>
            <a:r>
              <a:rPr lang="cs-CZ" dirty="0"/>
              <a:t> oživují auru i autora, stávají se primárními místy pro generování obojího jako diskurzivních hodnot v dnešním </a:t>
            </a:r>
            <a:r>
              <a:rPr lang="cs-CZ" dirty="0" err="1"/>
              <a:t>mediovaném</a:t>
            </a:r>
            <a:r>
              <a:rPr lang="cs-CZ" dirty="0"/>
              <a:t> prostředí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hodnoty neexistují </a:t>
            </a:r>
            <a:r>
              <a:rPr lang="cs-CZ" i="1" dirty="0"/>
              <a:t>jen</a:t>
            </a:r>
            <a:r>
              <a:rPr lang="cs-CZ" dirty="0"/>
              <a:t> v </a:t>
            </a:r>
            <a:r>
              <a:rPr lang="cs-CZ" dirty="0" err="1"/>
              <a:t>paratextech</a:t>
            </a:r>
            <a:r>
              <a:rPr lang="cs-CZ" dirty="0"/>
              <a:t> ani nejsou uznávány rovnoměrně všemi členy publika</a:t>
            </a:r>
            <a:br>
              <a:rPr lang="cs-CZ" dirty="0"/>
            </a:br>
            <a:r>
              <a:rPr lang="cs-CZ" dirty="0"/>
              <a:t>- do určité míry můžou </a:t>
            </a:r>
            <a:r>
              <a:rPr lang="cs-CZ" dirty="0" err="1"/>
              <a:t>paratexty</a:t>
            </a:r>
            <a:r>
              <a:rPr lang="cs-CZ" dirty="0"/>
              <a:t> determinovat, co se počítá jako filmové/televizní umění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 „novém“ modelu se reality TV show rozlévá/rozptyluje do </a:t>
            </a:r>
            <a:r>
              <a:rPr lang="cs-CZ" dirty="0" err="1"/>
              <a:t>paratextů</a:t>
            </a:r>
            <a:r>
              <a:rPr lang="cs-CZ" dirty="0"/>
              <a:t> – aplikace, návody, DVD</a:t>
            </a:r>
            <a:br>
              <a:rPr lang="cs-CZ" dirty="0"/>
            </a:br>
            <a:r>
              <a:rPr lang="cs-CZ" dirty="0"/>
              <a:t>- </a:t>
            </a:r>
            <a:r>
              <a:rPr lang="cs-CZ" dirty="0" err="1"/>
              <a:t>paratexty</a:t>
            </a:r>
            <a:r>
              <a:rPr lang="cs-CZ" dirty="0"/>
              <a:t> se kromě jiného snaží „vyřešit“ vnitřní problémy žánru reality TV</a:t>
            </a:r>
            <a:br>
              <a:rPr lang="cs-CZ" dirty="0"/>
            </a:br>
            <a:r>
              <a:rPr lang="cs-CZ" dirty="0"/>
              <a:t>- snaží se zkompletovat text, ale snaha nemusí být úspěšná</a:t>
            </a:r>
          </a:p>
        </p:txBody>
      </p:sp>
    </p:spTree>
    <p:extLst>
      <p:ext uri="{BB962C8B-B14F-4D97-AF65-F5344CB8AC3E}">
        <p14:creationId xmlns:p14="http://schemas.microsoft.com/office/powerpoint/2010/main" val="12450315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40C396-AEC0-4A9F-B0DF-2DCD5F14F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Bonus </a:t>
            </a:r>
            <a:r>
              <a:rPr lang="cs-CZ" dirty="0" err="1"/>
              <a:t>Materials</a:t>
            </a:r>
            <a:r>
              <a:rPr lang="cs-CZ" dirty="0"/>
              <a:t>: Digital </a:t>
            </a:r>
            <a:r>
              <a:rPr lang="cs-CZ" dirty="0" err="1"/>
              <a:t>Auras</a:t>
            </a:r>
            <a:r>
              <a:rPr lang="cs-CZ" dirty="0"/>
              <a:t> and </a:t>
            </a:r>
            <a:r>
              <a:rPr lang="cs-CZ" dirty="0" err="1"/>
              <a:t>Authors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C30DD6-D3EF-4235-8F40-F9B37A64E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48534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DVD přináší všechny druhy </a:t>
            </a:r>
            <a:r>
              <a:rPr lang="cs-CZ" dirty="0" err="1"/>
              <a:t>paratextů</a:t>
            </a:r>
            <a:r>
              <a:rPr lang="cs-CZ" dirty="0"/>
              <a:t> (trailery, rozhovory, dokumenty,…) k publikům, který je sledují, než aby spoléhala na aktivní vyhledávání ze strany diváků – zároveň jim dodává víc autority, protože jsou digitálně integrovanou součástí show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diváci dostávají opatrně vytvořený set významů navzdory slibům o interaktivnosti – konstruují jasnou „správnou interpretaci“ (v případě </a:t>
            </a:r>
            <a:r>
              <a:rPr lang="cs-CZ" i="1" dirty="0"/>
              <a:t>Sedm</a:t>
            </a:r>
            <a:r>
              <a:rPr lang="cs-CZ" dirty="0"/>
              <a:t> dokázala ovlivnit recenze DVD, které se snažilo i </a:t>
            </a:r>
            <a:r>
              <a:rPr lang="cs-CZ" dirty="0" err="1"/>
              <a:t>delegitimizovat</a:t>
            </a:r>
            <a:r>
              <a:rPr lang="cs-CZ" dirty="0"/>
              <a:t> nežádoucí kritiky) -&gt; můžou tak schovat nebo přemoct jiné interpretace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DVD můžou obohatit </a:t>
            </a:r>
            <a:r>
              <a:rPr lang="cs-CZ" dirty="0" err="1"/>
              <a:t>textuální</a:t>
            </a:r>
            <a:r>
              <a:rPr lang="cs-CZ" dirty="0"/>
              <a:t> zážitek</a:t>
            </a:r>
            <a:br>
              <a:rPr lang="cs-CZ" dirty="0"/>
            </a:br>
            <a:r>
              <a:rPr lang="cs-CZ" dirty="0"/>
              <a:t>- pokud nabízí „pravý“ text, redukuje autenticitu uvedení v kině nebo původního vysílání</a:t>
            </a:r>
            <a:br>
              <a:rPr lang="cs-CZ" dirty="0"/>
            </a:br>
            <a:r>
              <a:rPr lang="cs-CZ" dirty="0"/>
              <a:t>- přidávají hodnotu nebo význam, ne jen interpretační rámce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hodnota filmu/programu se vyvíjí v čase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DVD </a:t>
            </a:r>
            <a:r>
              <a:rPr lang="cs-CZ" i="1" dirty="0"/>
              <a:t>Pána prstenů </a:t>
            </a:r>
            <a:r>
              <a:rPr lang="cs-CZ" dirty="0"/>
              <a:t>se snaží obohatit narativ </a:t>
            </a:r>
            <a:r>
              <a:rPr lang="cs-CZ" dirty="0" err="1"/>
              <a:t>questu</a:t>
            </a:r>
            <a:r>
              <a:rPr lang="cs-CZ" dirty="0"/>
              <a:t>, aktivně budují auru nadřazené uměleckosti filmů -&gt; návrat do mytických předkulturních průmyslových vizí umění</a:t>
            </a:r>
            <a:br>
              <a:rPr lang="cs-CZ" dirty="0"/>
            </a:br>
            <a:r>
              <a:rPr lang="cs-CZ" dirty="0"/>
              <a:t>- oblast fantazie kinematografické produkce a recepce, do níž producenti, obsazení, štáb a fanoušci nápodobně můžou vstoupit</a:t>
            </a:r>
            <a:br>
              <a:rPr lang="cs-CZ" dirty="0"/>
            </a:br>
            <a:r>
              <a:rPr lang="cs-CZ" dirty="0"/>
              <a:t>- vykreslení příběhu Tolkiena a </a:t>
            </a:r>
            <a:r>
              <a:rPr lang="cs-CZ" i="1" dirty="0"/>
              <a:t>Pána prstenů </a:t>
            </a:r>
            <a:r>
              <a:rPr lang="cs-CZ" dirty="0"/>
              <a:t>jako </a:t>
            </a:r>
            <a:r>
              <a:rPr lang="cs-CZ" dirty="0" err="1"/>
              <a:t>questu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7785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5660B7-C27D-40EA-85FC-F1BFE070C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Bonus </a:t>
            </a:r>
            <a:r>
              <a:rPr lang="cs-CZ" dirty="0" err="1"/>
              <a:t>Materials</a:t>
            </a:r>
            <a:r>
              <a:rPr lang="cs-CZ" dirty="0"/>
              <a:t>: Digital </a:t>
            </a:r>
            <a:r>
              <a:rPr lang="cs-CZ" dirty="0" err="1"/>
              <a:t>Auras</a:t>
            </a:r>
            <a:r>
              <a:rPr lang="cs-CZ" dirty="0"/>
              <a:t> and </a:t>
            </a:r>
            <a:r>
              <a:rPr lang="cs-CZ" dirty="0" err="1"/>
              <a:t>Authors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A2CDB1-1018-492C-A479-EFFCAC0CC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hodnota díla je z velké části </a:t>
            </a:r>
            <a:r>
              <a:rPr lang="cs-CZ" dirty="0" err="1"/>
              <a:t>paratextuálně</a:t>
            </a:r>
            <a:r>
              <a:rPr lang="cs-CZ" dirty="0"/>
              <a:t> konstruovaná</a:t>
            </a:r>
            <a:br>
              <a:rPr lang="cs-CZ" dirty="0"/>
            </a:br>
            <a:r>
              <a:rPr lang="cs-CZ" dirty="0"/>
              <a:t>- zatímco Benjamin uvažuje tak, jako kdyby se aura rodila společně s textem, aura musí být přidělena </a:t>
            </a:r>
            <a:r>
              <a:rPr lang="cs-CZ" dirty="0" err="1"/>
              <a:t>paratexty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reprodukce mohou měnit text, přidávat kontext, „tradici“, „přítomnost“ a tím pádem zvyšovat auru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namísto pouhého říkání, jak skvělé dílo je, nám DVD např. prostřednictvím galerií s obrázky </a:t>
            </a:r>
            <a:r>
              <a:rPr lang="cs-CZ" i="1" dirty="0"/>
              <a:t>ukazují</a:t>
            </a:r>
            <a:r>
              <a:rPr lang="cs-CZ" dirty="0"/>
              <a:t>, jak skvělou práci každý člen štábu udělal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bonusové materiály nás učí jak a proč obdivovat film/TV seriál, čímž naznačují stupeň, do nějž film/seriál je rozhodně uměleckým předmětem zasluhujícím si ocenění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tendence narativu jednoho Autora navzdory demonstrace uměleckého kreativního přispění pracovníků, kteří jsou standardně chápání jako </a:t>
            </a:r>
            <a:r>
              <a:rPr lang="cs-CZ" dirty="0" err="1"/>
              <a:t>below</a:t>
            </a:r>
            <a:r>
              <a:rPr lang="cs-CZ" dirty="0"/>
              <a:t>-</a:t>
            </a:r>
            <a:r>
              <a:rPr lang="cs-CZ" dirty="0" err="1"/>
              <a:t>the</a:t>
            </a:r>
            <a:r>
              <a:rPr lang="cs-CZ" dirty="0"/>
              <a:t>-line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DVD umožňují text </a:t>
            </a:r>
            <a:r>
              <a:rPr lang="cs-CZ" i="1" dirty="0"/>
              <a:t>vlastnit</a:t>
            </a:r>
            <a:r>
              <a:rPr lang="cs-CZ" dirty="0"/>
              <a:t> a přispívají ke sběratelství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rovněž ilustrují, jak multimediální konglomeráty mohou zapojit </a:t>
            </a:r>
            <a:r>
              <a:rPr lang="cs-CZ" dirty="0" err="1"/>
              <a:t>paratextuální</a:t>
            </a:r>
            <a:r>
              <a:rPr lang="cs-CZ" dirty="0"/>
              <a:t> sítě, aby </a:t>
            </a:r>
            <a:r>
              <a:rPr lang="cs-CZ" dirty="0" err="1"/>
              <a:t>brandovaly</a:t>
            </a:r>
            <a:r>
              <a:rPr lang="cs-CZ" dirty="0"/>
              <a:t> své produkty a zvýšily nápadnost a hloubku jejich významů napříč synergistickým spektrem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DVD staví své diváky do pozice zasvěcenějších, důvtipných, esteticky naladěných a rozumných diváků</a:t>
            </a:r>
            <a:br>
              <a:rPr lang="cs-CZ" dirty="0"/>
            </a:br>
            <a:r>
              <a:rPr lang="cs-CZ" dirty="0"/>
              <a:t>- vycházení vstříc fanouškům a respektování jejich nároků</a:t>
            </a:r>
          </a:p>
        </p:txBody>
      </p:sp>
    </p:spTree>
    <p:extLst>
      <p:ext uri="{BB962C8B-B14F-4D97-AF65-F5344CB8AC3E}">
        <p14:creationId xmlns:p14="http://schemas.microsoft.com/office/powerpoint/2010/main" val="4033489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A33F17-4817-4B26-9880-0763B9337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Úvodní informace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A985A6-A93C-4C2D-9053-39D37FD17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519555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2 semináře: 7. listopadu a 12. prosince (14,00 – 17,40)</a:t>
            </a:r>
            <a:br>
              <a:rPr lang="cs-CZ" sz="2400" dirty="0"/>
            </a:br>
            <a:r>
              <a:rPr lang="cs-CZ" sz="2400" dirty="0"/>
              <a:t>- povinná aktivní účast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způsob ukončení: </a:t>
            </a:r>
            <a:br>
              <a:rPr lang="cs-CZ" sz="2400" dirty="0"/>
            </a:br>
            <a:r>
              <a:rPr lang="cs-CZ" sz="2400" dirty="0"/>
              <a:t>- esej o rozsahu 10–12 normostran</a:t>
            </a:r>
            <a:br>
              <a:rPr lang="cs-CZ" sz="2400" dirty="0"/>
            </a:br>
            <a:r>
              <a:rPr lang="cs-CZ" sz="2400" dirty="0"/>
              <a:t>- termín 31. ledna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průběžný úkol:</a:t>
            </a:r>
            <a:br>
              <a:rPr lang="cs-CZ" sz="2400" dirty="0"/>
            </a:br>
            <a:r>
              <a:rPr lang="cs-CZ" sz="2400" dirty="0"/>
              <a:t>- návrh výzkumného problému (vymezení zkoumaného materiálu; shrnutí základní rešerše /typy analyzovaných </a:t>
            </a:r>
            <a:r>
              <a:rPr lang="cs-CZ" sz="2400" dirty="0" err="1"/>
              <a:t>paratextů</a:t>
            </a:r>
            <a:r>
              <a:rPr lang="cs-CZ" sz="2400" dirty="0"/>
              <a:t>/ a pracovní teze)</a:t>
            </a:r>
            <a:br>
              <a:rPr lang="cs-CZ" sz="2400" dirty="0"/>
            </a:br>
            <a:r>
              <a:rPr lang="cs-CZ" sz="2400" dirty="0"/>
              <a:t>- rozsah 2–3 normostrany</a:t>
            </a:r>
            <a:br>
              <a:rPr lang="cs-CZ" sz="2400" dirty="0"/>
            </a:br>
            <a:r>
              <a:rPr lang="cs-CZ" sz="2400" dirty="0"/>
              <a:t>- termín 20. prosince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možná spoluúčast na seminářích pro prezenční studenty (středa 14,00–15,40)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základní literatura: Jonathan </a:t>
            </a:r>
            <a:r>
              <a:rPr lang="cs-CZ" sz="2400" dirty="0" err="1"/>
              <a:t>Gray</a:t>
            </a:r>
            <a:r>
              <a:rPr lang="cs-CZ" sz="2400" dirty="0"/>
              <a:t> – Show Sold </a:t>
            </a:r>
            <a:r>
              <a:rPr lang="cs-CZ" sz="2400" dirty="0" err="1"/>
              <a:t>Separately</a:t>
            </a: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další literatura: dílčí texty k </a:t>
            </a:r>
            <a:r>
              <a:rPr lang="cs-CZ" sz="2400" dirty="0" err="1"/>
              <a:t>paratextům</a:t>
            </a:r>
            <a:r>
              <a:rPr lang="cs-CZ" sz="2400" dirty="0"/>
              <a:t> (plakáty, bonusy apod.) budou pro samostudium k dispozici ve studijních materiálech v </a:t>
            </a:r>
            <a:r>
              <a:rPr lang="cs-CZ" sz="2400" dirty="0" err="1"/>
              <a:t>ISu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978958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205EBF-4FF3-41C2-894C-6BABA8342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Bonus </a:t>
            </a:r>
            <a:r>
              <a:rPr lang="cs-CZ" dirty="0" err="1"/>
              <a:t>Materials</a:t>
            </a:r>
            <a:r>
              <a:rPr lang="cs-CZ" dirty="0"/>
              <a:t>: Digital </a:t>
            </a:r>
            <a:r>
              <a:rPr lang="cs-CZ" dirty="0" err="1"/>
              <a:t>Auras</a:t>
            </a:r>
            <a:r>
              <a:rPr lang="cs-CZ" dirty="0"/>
              <a:t> and </a:t>
            </a:r>
            <a:r>
              <a:rPr lang="cs-CZ" dirty="0" err="1"/>
              <a:t>Authors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7D1F91-887C-49FD-883C-C4F177CD2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21901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oživení aury a autora ještě výraznější v současné televizi, která byla pokládána za nižší formu kultury (i kvůli absenci archivu a efemérní povaze média)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při opakování programu je tento </a:t>
            </a:r>
            <a:r>
              <a:rPr lang="cs-CZ" dirty="0" err="1"/>
              <a:t>paratextuálně</a:t>
            </a:r>
            <a:r>
              <a:rPr lang="cs-CZ" dirty="0"/>
              <a:t> přeformulovaný jako „televizní dědictví“ apod.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další významný dopad na změnu vnímání: DVD – hodnota vlastnictví, kvalita obrazu a zvuku, vysoká cenu oproti filmům -&gt; </a:t>
            </a:r>
            <a:r>
              <a:rPr lang="cs-CZ" dirty="0" err="1"/>
              <a:t>wish</a:t>
            </a:r>
            <a:r>
              <a:rPr lang="cs-CZ" dirty="0"/>
              <a:t> list (divák musí na DVD šetřit)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producenti a </a:t>
            </a:r>
            <a:r>
              <a:rPr lang="cs-CZ" dirty="0" err="1"/>
              <a:t>showrunneři</a:t>
            </a:r>
            <a:r>
              <a:rPr lang="cs-CZ" dirty="0"/>
              <a:t> TV viditelnější než dříve – sílí i jejich hlas a konstruují se jako autoři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i="1" dirty="0"/>
              <a:t>funkce autora </a:t>
            </a:r>
            <a:r>
              <a:rPr lang="cs-CZ" dirty="0"/>
              <a:t>(</a:t>
            </a:r>
            <a:r>
              <a:rPr lang="cs-CZ" dirty="0" err="1"/>
              <a:t>Foucault</a:t>
            </a:r>
            <a:r>
              <a:rPr lang="cs-CZ" dirty="0"/>
              <a:t>) naznačuje konstantní úroveň hodnoty, pole konceptuální a teoretické koherence, stylistickou jednotu a historickou figuru na křižovatkách jistého počtu událostí</a:t>
            </a:r>
            <a:br>
              <a:rPr lang="cs-CZ" dirty="0"/>
            </a:br>
            <a:r>
              <a:rPr lang="cs-CZ" dirty="0"/>
              <a:t>- pomáhá např. určit, co je a co není Star </a:t>
            </a:r>
            <a:r>
              <a:rPr lang="cs-CZ" dirty="0" err="1"/>
              <a:t>Trek</a:t>
            </a:r>
            <a:r>
              <a:rPr lang="cs-CZ" dirty="0"/>
              <a:t>, a odlišit od formulkovité televize „bez tváře“</a:t>
            </a:r>
            <a:br>
              <a:rPr lang="cs-CZ" dirty="0"/>
            </a:br>
            <a:r>
              <a:rPr lang="cs-CZ" dirty="0"/>
              <a:t>-&gt; autoři jako diskurzivní konstrukce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paratexty</a:t>
            </a:r>
            <a:r>
              <a:rPr lang="cs-CZ" dirty="0"/>
              <a:t> můžou přidávat hodnotu nebo i devalvovat text (až moc </a:t>
            </a:r>
            <a:r>
              <a:rPr lang="cs-CZ" dirty="0" err="1"/>
              <a:t>hypu</a:t>
            </a:r>
            <a:r>
              <a:rPr lang="cs-CZ" dirty="0"/>
              <a:t> např. diskvalifikuje text jako umění)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někteří lidé komunity přikládají hodnotu jistým formám </a:t>
            </a:r>
            <a:r>
              <a:rPr lang="cs-CZ" dirty="0" err="1"/>
              <a:t>paratextů</a:t>
            </a:r>
            <a:r>
              <a:rPr lang="cs-CZ" dirty="0"/>
              <a:t>, přesto jsou od textu odpojování jinými</a:t>
            </a:r>
            <a:br>
              <a:rPr lang="cs-CZ" dirty="0"/>
            </a:br>
            <a:r>
              <a:rPr lang="cs-CZ" dirty="0"/>
              <a:t>- producenti mají tendenci obklopovat text </a:t>
            </a:r>
            <a:r>
              <a:rPr lang="cs-CZ" dirty="0" err="1"/>
              <a:t>paratexty</a:t>
            </a:r>
            <a:r>
              <a:rPr lang="cs-CZ" dirty="0"/>
              <a:t>, které pravděpodobně přidají hodnotu jejich požadovanému publiku</a:t>
            </a:r>
          </a:p>
        </p:txBody>
      </p:sp>
    </p:spTree>
    <p:extLst>
      <p:ext uri="{BB962C8B-B14F-4D97-AF65-F5344CB8AC3E}">
        <p14:creationId xmlns:p14="http://schemas.microsoft.com/office/powerpoint/2010/main" val="3831310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FD022-3A15-493A-B2C4-CBCBE7297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Podněty k diskuzi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42D075-5EF8-435B-8D61-2D910DCB9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2"/>
            <a:ext cx="10058400" cy="4626089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 Jaké jsou hlavní </a:t>
            </a:r>
            <a:r>
              <a:rPr lang="cs-CZ" sz="2200" dirty="0" err="1"/>
              <a:t>Grayovy</a:t>
            </a:r>
            <a:r>
              <a:rPr lang="cs-CZ" sz="2200" dirty="0"/>
              <a:t> argumenty pro studium </a:t>
            </a:r>
            <a:r>
              <a:rPr lang="cs-CZ" sz="2200" dirty="0" err="1"/>
              <a:t>paratextů</a:t>
            </a:r>
            <a:r>
              <a:rPr lang="cs-CZ" sz="2200" dirty="0"/>
              <a:t> a rozvíjení </a:t>
            </a:r>
            <a:r>
              <a:rPr lang="cs-CZ" sz="2200" dirty="0" err="1"/>
              <a:t>off-screen</a:t>
            </a:r>
            <a:r>
              <a:rPr lang="cs-CZ" sz="2200" dirty="0"/>
              <a:t> </a:t>
            </a:r>
            <a:r>
              <a:rPr lang="cs-CZ" sz="2200" dirty="0" err="1"/>
              <a:t>studies</a:t>
            </a:r>
            <a:r>
              <a:rPr lang="cs-CZ" sz="2200" dirty="0"/>
              <a:t>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 Jaký vztah mezi </a:t>
            </a:r>
            <a:r>
              <a:rPr lang="cs-CZ" sz="2200" dirty="0" err="1"/>
              <a:t>paratexty</a:t>
            </a:r>
            <a:r>
              <a:rPr lang="cs-CZ" sz="2200" dirty="0"/>
              <a:t> a „ústředním textem“ </a:t>
            </a:r>
            <a:r>
              <a:rPr lang="cs-CZ" sz="2200" dirty="0" err="1"/>
              <a:t>Gray</a:t>
            </a:r>
            <a:r>
              <a:rPr lang="cs-CZ" sz="2200" dirty="0"/>
              <a:t> rozpoznává v procesu textuality? Jakou roli hraje intertextualita?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 Jak chápete následující pojmy:</a:t>
            </a:r>
            <a:br>
              <a:rPr lang="cs-CZ" sz="2200" dirty="0"/>
            </a:br>
            <a:r>
              <a:rPr lang="cs-CZ" sz="2200" dirty="0"/>
              <a:t>- </a:t>
            </a:r>
            <a:r>
              <a:rPr lang="cs-CZ" sz="2200" dirty="0" err="1"/>
              <a:t>hype</a:t>
            </a:r>
            <a:r>
              <a:rPr lang="cs-CZ" sz="2200" dirty="0"/>
              <a:t>,</a:t>
            </a:r>
            <a:br>
              <a:rPr lang="cs-CZ" sz="2200" dirty="0"/>
            </a:br>
            <a:r>
              <a:rPr lang="cs-CZ" sz="2200" dirty="0"/>
              <a:t>- spekulativní spotřeba,</a:t>
            </a:r>
            <a:br>
              <a:rPr lang="cs-CZ" sz="2200" dirty="0"/>
            </a:br>
            <a:r>
              <a:rPr lang="cs-CZ" sz="2200" dirty="0"/>
              <a:t>- synergie,</a:t>
            </a:r>
            <a:br>
              <a:rPr lang="cs-CZ" sz="2200" dirty="0"/>
            </a:br>
            <a:r>
              <a:rPr lang="cs-CZ" sz="2200" dirty="0"/>
              <a:t>- vstupní </a:t>
            </a:r>
            <a:r>
              <a:rPr lang="cs-CZ" sz="2200" dirty="0" err="1"/>
              <a:t>paratext</a:t>
            </a:r>
            <a:r>
              <a:rPr lang="cs-CZ" sz="2200" dirty="0"/>
              <a:t>,</a:t>
            </a:r>
            <a:br>
              <a:rPr lang="cs-CZ" sz="2200" dirty="0"/>
            </a:br>
            <a:r>
              <a:rPr lang="cs-CZ" sz="2200" dirty="0"/>
              <a:t>- </a:t>
            </a:r>
            <a:r>
              <a:rPr lang="cs-CZ" sz="2200" dirty="0" err="1"/>
              <a:t>paratext</a:t>
            </a:r>
            <a:r>
              <a:rPr lang="cs-CZ" sz="2200" dirty="0"/>
              <a:t> in medias res,</a:t>
            </a:r>
            <a:br>
              <a:rPr lang="cs-CZ" sz="2200" dirty="0"/>
            </a:br>
            <a:r>
              <a:rPr lang="cs-CZ" sz="2200" dirty="0"/>
              <a:t>- aura,</a:t>
            </a:r>
            <a:br>
              <a:rPr lang="cs-CZ" sz="2200" dirty="0"/>
            </a:br>
            <a:r>
              <a:rPr lang="cs-CZ" sz="2200" dirty="0"/>
              <a:t>- autor?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 Kdy můžeme hovořit o </a:t>
            </a:r>
            <a:r>
              <a:rPr lang="cs-CZ" sz="2200" dirty="0" err="1"/>
              <a:t>textuálních</a:t>
            </a:r>
            <a:r>
              <a:rPr lang="cs-CZ" sz="2200" dirty="0"/>
              <a:t> začátcích? Jak se </a:t>
            </a:r>
            <a:r>
              <a:rPr lang="cs-CZ" sz="2200" dirty="0" err="1"/>
              <a:t>paratexty</a:t>
            </a:r>
            <a:r>
              <a:rPr lang="cs-CZ" sz="2200" dirty="0"/>
              <a:t> podílejí na utváření diváckých očekávání a interpretačních rámců?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 Jakými způsoby hrají </a:t>
            </a:r>
            <a:r>
              <a:rPr lang="cs-CZ" sz="2200" dirty="0" err="1"/>
              <a:t>paratexty</a:t>
            </a:r>
            <a:r>
              <a:rPr lang="cs-CZ" sz="2200" dirty="0"/>
              <a:t> roli v procesu vytváření hodnoty?</a:t>
            </a:r>
          </a:p>
        </p:txBody>
      </p:sp>
    </p:spTree>
    <p:extLst>
      <p:ext uri="{BB962C8B-B14F-4D97-AF65-F5344CB8AC3E}">
        <p14:creationId xmlns:p14="http://schemas.microsoft.com/office/powerpoint/2010/main" val="3942700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E1A401-C119-4F3C-A609-70F1B49A0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Introduction</a:t>
            </a:r>
            <a:r>
              <a:rPr lang="cs-CZ" dirty="0"/>
              <a:t>: Film, </a:t>
            </a:r>
            <a:r>
              <a:rPr lang="cs-CZ" dirty="0" err="1"/>
              <a:t>Television</a:t>
            </a:r>
            <a:r>
              <a:rPr lang="cs-CZ" dirty="0"/>
              <a:t>, and </a:t>
            </a:r>
            <a:r>
              <a:rPr lang="cs-CZ" dirty="0" err="1"/>
              <a:t>Off-Screen</a:t>
            </a:r>
            <a:r>
              <a:rPr lang="cs-CZ" dirty="0"/>
              <a:t> </a:t>
            </a:r>
            <a:r>
              <a:rPr lang="cs-CZ" dirty="0" err="1"/>
              <a:t>Studies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A0A81E-B386-4EE6-8CE9-A6A2AB080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19100"/>
            <a:ext cx="10058400" cy="4608333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funkce filmových </a:t>
            </a:r>
            <a:r>
              <a:rPr lang="cs-CZ" dirty="0" err="1"/>
              <a:t>paratextů</a:t>
            </a:r>
            <a:r>
              <a:rPr lang="cs-CZ" dirty="0"/>
              <a:t> nejenom v rovině ekonomické perspektivě – potenciál změnit význam textu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každý </a:t>
            </a:r>
            <a:r>
              <a:rPr lang="cs-CZ" dirty="0" err="1"/>
              <a:t>paratext</a:t>
            </a:r>
            <a:r>
              <a:rPr lang="cs-CZ" dirty="0"/>
              <a:t>:</a:t>
            </a:r>
            <a:br>
              <a:rPr lang="cs-CZ" dirty="0"/>
            </a:br>
            <a:r>
              <a:rPr lang="cs-CZ" dirty="0"/>
              <a:t>a) posiluje význam skrze masovou cirkulaci</a:t>
            </a:r>
            <a:br>
              <a:rPr lang="cs-CZ" dirty="0"/>
            </a:br>
            <a:r>
              <a:rPr lang="cs-CZ" dirty="0"/>
              <a:t>b) přidává něco nového nebo rozdílného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paratexty</a:t>
            </a:r>
            <a:r>
              <a:rPr lang="cs-CZ" dirty="0"/>
              <a:t> jako filtr, skrze něž musíme projít na cestě k textu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hype</a:t>
            </a:r>
            <a:r>
              <a:rPr lang="cs-CZ" dirty="0"/>
              <a:t>, synergie, periferie, propagace, promo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fanouškovské výtvory mohou fungovat z hlediska textuality stejně, byť nejsou pokryty stejnou terminologií (i proto, že jsou neautorizované)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paratexty</a:t>
            </a:r>
            <a:r>
              <a:rPr lang="cs-CZ" dirty="0"/>
              <a:t> nejsou jen doplňky k textům: tvoří texty, ovládají je a naplňují je řadou významů, které si s nimi spojujeme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film/seriál tak nikoliv jako „ústřední text“, ale vždy jen jako součást text</a:t>
            </a:r>
            <a:br>
              <a:rPr lang="cs-CZ" dirty="0"/>
            </a:br>
            <a:r>
              <a:rPr lang="cs-CZ" dirty="0"/>
              <a:t>- stále v procesu formování a transformování, případně „zranitelný“ k další formaci a transformaci</a:t>
            </a:r>
            <a:br>
              <a:rPr lang="cs-CZ" dirty="0"/>
            </a:br>
            <a:r>
              <a:rPr lang="cs-CZ" dirty="0"/>
              <a:t>- nejsou dokončenými produkty, ale kontinuální „produktivitou“</a:t>
            </a:r>
            <a:br>
              <a:rPr lang="cs-CZ" dirty="0"/>
            </a:br>
            <a:r>
              <a:rPr lang="cs-CZ" dirty="0"/>
              <a:t>- větší jednotka: fikční svět, jehož přijetí a reakce na něj spoléhá vždy i na </a:t>
            </a:r>
            <a:r>
              <a:rPr lang="cs-CZ" dirty="0" err="1"/>
              <a:t>paratexty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synergie nejenom ve smyslu zisku, ale i textuality</a:t>
            </a:r>
          </a:p>
        </p:txBody>
      </p:sp>
    </p:spTree>
    <p:extLst>
      <p:ext uri="{BB962C8B-B14F-4D97-AF65-F5344CB8AC3E}">
        <p14:creationId xmlns:p14="http://schemas.microsoft.com/office/powerpoint/2010/main" val="3336671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3A92C2-CB3F-41A9-BEE0-0F3096472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Spoilers</a:t>
            </a:r>
            <a:r>
              <a:rPr lang="cs-CZ" dirty="0"/>
              <a:t> to </a:t>
            </a:r>
            <a:r>
              <a:rPr lang="cs-CZ" dirty="0" err="1"/>
              <a:t>Spinoffs</a:t>
            </a:r>
            <a:r>
              <a:rPr lang="cs-CZ" dirty="0"/>
              <a:t>: A </a:t>
            </a:r>
            <a:r>
              <a:rPr lang="cs-CZ" dirty="0" err="1"/>
              <a:t>Theory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Paratexts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30F0B8-11D1-4ADD-989E-4ABB629CB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paratexty</a:t>
            </a:r>
            <a:r>
              <a:rPr lang="cs-CZ" dirty="0"/>
              <a:t> obklopují texty, publika i průmysl a vyplňují prostor mezi nimi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 </a:t>
            </a:r>
            <a:r>
              <a:rPr lang="cs-CZ" dirty="0" err="1"/>
              <a:t>paratexty</a:t>
            </a:r>
            <a:r>
              <a:rPr lang="cs-CZ" dirty="0"/>
              <a:t>, jež nás obklopují, </a:t>
            </a:r>
            <a:r>
              <a:rPr lang="cs-CZ" i="1" dirty="0"/>
              <a:t>spekulativně spotřebováváme </a:t>
            </a:r>
            <a:r>
              <a:rPr lang="cs-CZ" dirty="0"/>
              <a:t>řadu nových textů – naše naděje, očekávání, obavy, zájem a touha splývají s obrazy a scénáři toho, co text může být (a podstatná část je </a:t>
            </a:r>
            <a:r>
              <a:rPr lang="cs-CZ" u="sng" dirty="0"/>
              <a:t>řízena</a:t>
            </a:r>
            <a:r>
              <a:rPr lang="cs-CZ" dirty="0"/>
              <a:t> před sledováním)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faktory pro výběr filmů (hvězdy, produkční tým apod.) jsou texty pečlivě konstruovány producenty za účelem vytvořit jisté významy a interpretace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Gerard </a:t>
            </a:r>
            <a:r>
              <a:rPr lang="cs-CZ" dirty="0" err="1"/>
              <a:t>Genette</a:t>
            </a:r>
            <a:r>
              <a:rPr lang="cs-CZ" dirty="0"/>
              <a:t> – </a:t>
            </a:r>
            <a:r>
              <a:rPr lang="cs-CZ" dirty="0" err="1"/>
              <a:t>paratexty</a:t>
            </a:r>
            <a:r>
              <a:rPr lang="cs-CZ" dirty="0"/>
              <a:t> jako prahy mezi vnitřkem a vnějškem textu</a:t>
            </a:r>
            <a:br>
              <a:rPr lang="cs-CZ" dirty="0"/>
            </a:br>
            <a:r>
              <a:rPr lang="cs-CZ" dirty="0"/>
              <a:t>- </a:t>
            </a:r>
            <a:r>
              <a:rPr lang="cs-CZ" dirty="0" err="1"/>
              <a:t>peritexty</a:t>
            </a:r>
            <a:r>
              <a:rPr lang="cs-CZ" dirty="0"/>
              <a:t> – uvnitř knihy (obal, titulní strana, jméno autora,…)</a:t>
            </a:r>
            <a:br>
              <a:rPr lang="cs-CZ" dirty="0"/>
            </a:br>
            <a:r>
              <a:rPr lang="cs-CZ" dirty="0"/>
              <a:t>- </a:t>
            </a:r>
            <a:r>
              <a:rPr lang="cs-CZ" dirty="0" err="1"/>
              <a:t>epitexty</a:t>
            </a:r>
            <a:r>
              <a:rPr lang="cs-CZ" dirty="0"/>
              <a:t> – mimo knihy (recenze, rozhovory,…)</a:t>
            </a:r>
            <a:br>
              <a:rPr lang="cs-CZ" dirty="0"/>
            </a:br>
            <a:r>
              <a:rPr lang="cs-CZ" dirty="0"/>
              <a:t>- </a:t>
            </a:r>
            <a:r>
              <a:rPr lang="cs-CZ" dirty="0" err="1"/>
              <a:t>paratext</a:t>
            </a:r>
            <a:r>
              <a:rPr lang="cs-CZ" dirty="0"/>
              <a:t> faktu – gender autora může mít </a:t>
            </a:r>
            <a:r>
              <a:rPr lang="cs-CZ" dirty="0" err="1"/>
              <a:t>paratextuální</a:t>
            </a:r>
            <a:r>
              <a:rPr lang="cs-CZ" dirty="0"/>
              <a:t> funkci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paratexty</a:t>
            </a:r>
            <a:r>
              <a:rPr lang="cs-CZ" dirty="0"/>
              <a:t> podmiňují náš vstup do textů</a:t>
            </a:r>
            <a:br>
              <a:rPr lang="cs-CZ" dirty="0"/>
            </a:br>
            <a:r>
              <a:rPr lang="cs-CZ" dirty="0"/>
              <a:t>- reklama o účasti na festivalu v Cannes a Benátkách nás připraví na jiný film než reklama s posvěcením </a:t>
            </a:r>
            <a:r>
              <a:rPr lang="cs-CZ" dirty="0" err="1"/>
              <a:t>Britney</a:t>
            </a:r>
            <a:r>
              <a:rPr lang="cs-CZ" dirty="0"/>
              <a:t> </a:t>
            </a:r>
            <a:r>
              <a:rPr lang="cs-CZ" dirty="0" err="1"/>
              <a:t>Spears</a:t>
            </a:r>
            <a:r>
              <a:rPr lang="cs-CZ" dirty="0"/>
              <a:t>, i kdyby obě ke stejnému filmu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7022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2F77D9-2BB0-4A1B-8B45-E4DD73E2B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Spoilers</a:t>
            </a:r>
            <a:r>
              <a:rPr lang="cs-CZ" dirty="0"/>
              <a:t> to </a:t>
            </a:r>
            <a:r>
              <a:rPr lang="cs-CZ" dirty="0" err="1"/>
              <a:t>Spinoffs</a:t>
            </a:r>
            <a:r>
              <a:rPr lang="cs-CZ" dirty="0"/>
              <a:t>: A </a:t>
            </a:r>
            <a:r>
              <a:rPr lang="cs-CZ" dirty="0" err="1"/>
              <a:t>Theory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Paratexts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EF1A7D-E5C4-4B0E-A3D6-96DBC9D93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paratext</a:t>
            </a:r>
            <a:r>
              <a:rPr lang="cs-CZ" dirty="0"/>
              <a:t> jako vzduchová komora </a:t>
            </a:r>
            <a:r>
              <a:rPr lang="cs-CZ" dirty="0" err="1"/>
              <a:t>aklimatizující</a:t>
            </a:r>
            <a:r>
              <a:rPr lang="cs-CZ" dirty="0"/>
              <a:t> nás na jistý text, což vyžaduje nebo naznačuje určité strategie čtení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poskytují důležité prvotní rámce, skrze něž prozkoumáváme a hodnotíme texty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studium </a:t>
            </a:r>
            <a:r>
              <a:rPr lang="cs-CZ" dirty="0" err="1"/>
              <a:t>paratextů</a:t>
            </a:r>
            <a:r>
              <a:rPr lang="cs-CZ" dirty="0"/>
              <a:t> jako studium toho, </a:t>
            </a:r>
            <a:r>
              <a:rPr lang="cs-CZ" i="1" dirty="0"/>
              <a:t>jak je význam vytvářen a jak texty začínají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i="1" dirty="0"/>
              <a:t> </a:t>
            </a:r>
            <a:r>
              <a:rPr lang="cs-CZ" dirty="0"/>
              <a:t>spousta děl nese význam pro „publikum“ přesahující ty, kdo pořad/seriál/film viděli (z pořadů u nás třeba </a:t>
            </a:r>
            <a:r>
              <a:rPr lang="cs-CZ" i="1" dirty="0"/>
              <a:t>Prostřeno</a:t>
            </a:r>
            <a:r>
              <a:rPr lang="cs-CZ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studium </a:t>
            </a:r>
            <a:r>
              <a:rPr lang="cs-CZ" dirty="0" err="1"/>
              <a:t>paratextů</a:t>
            </a:r>
            <a:r>
              <a:rPr lang="cs-CZ" dirty="0"/>
              <a:t> slibuje nejenom prozradit, jak text vytváří význam pro své konzumenty, ale obecněji jak vytváří význam v populární kultuře a společnosti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paratexty</a:t>
            </a:r>
            <a:r>
              <a:rPr lang="cs-CZ" dirty="0"/>
              <a:t> neoddělitelnou součástí „samotného textu“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2584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3524C4-6170-4FF2-BF3C-F361ED402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Spoilers</a:t>
            </a:r>
            <a:r>
              <a:rPr lang="cs-CZ" dirty="0"/>
              <a:t> to </a:t>
            </a:r>
            <a:r>
              <a:rPr lang="cs-CZ" dirty="0" err="1"/>
              <a:t>Spinoffs</a:t>
            </a:r>
            <a:r>
              <a:rPr lang="cs-CZ" dirty="0"/>
              <a:t>: A </a:t>
            </a:r>
            <a:r>
              <a:rPr lang="cs-CZ" dirty="0" err="1"/>
              <a:t>Theory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Paratexts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B573A9-D352-420F-917C-F759C25EE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Roland </a:t>
            </a:r>
            <a:r>
              <a:rPr lang="cs-CZ" dirty="0" err="1"/>
              <a:t>Barthes</a:t>
            </a:r>
            <a:r>
              <a:rPr lang="cs-CZ" dirty="0"/>
              <a:t>: dělení na dílo a text</a:t>
            </a:r>
            <a:br>
              <a:rPr lang="cs-CZ" dirty="0"/>
            </a:br>
            <a:r>
              <a:rPr lang="cs-CZ" dirty="0"/>
              <a:t>dílo – fyzický objekt, který můžeme držet</a:t>
            </a:r>
            <a:br>
              <a:rPr lang="cs-CZ" dirty="0"/>
            </a:br>
            <a:r>
              <a:rPr lang="cs-CZ" dirty="0"/>
              <a:t>text – prožívaný pouze při aktu konzumace/prožívání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čtenář jako producent – každý má jinou historii/zkušenosti a nachází rozdílné ozvěny ve stejném textu -&gt; text ožívá při interakci mezi písmeny/obrazy a čtenáře/divákem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dáváme smysl textům částečně skrze rámce nabízené jinými texty – intertextualita může působit jak jako překážka při čtení, tak i jako průvodce při interpretaci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text je důsledkem setkání díla a čtenáře, ale každé dílo a každý divák přináší vícenásobné </a:t>
            </a:r>
            <a:r>
              <a:rPr lang="cs-CZ" dirty="0" err="1"/>
              <a:t>intertexty</a:t>
            </a:r>
            <a:r>
              <a:rPr lang="cs-CZ" dirty="0"/>
              <a:t>, které oživují text a dodávají mu energii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Stanley </a:t>
            </a:r>
            <a:r>
              <a:rPr lang="cs-CZ" dirty="0" err="1"/>
              <a:t>Fish</a:t>
            </a:r>
            <a:r>
              <a:rPr lang="cs-CZ" dirty="0"/>
              <a:t>: čtení a interpretace limitovaná kontextem a „interpretačními komunitami“ – čtenáři jsou často připraveni na texty před tím, než se s nimi setkají a nejen jako jedinci, ale i jako skupiny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kosmos textů a </a:t>
            </a:r>
            <a:r>
              <a:rPr lang="cs-CZ" dirty="0" err="1"/>
              <a:t>paratextů</a:t>
            </a:r>
            <a:r>
              <a:rPr lang="cs-CZ" dirty="0"/>
              <a:t>, které referují k jiným textům a tím nastavují filtry a vytvářejí interpretační komunity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6783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113E9E-BE53-44E4-B755-1164CC06A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Spoilers</a:t>
            </a:r>
            <a:r>
              <a:rPr lang="cs-CZ" dirty="0"/>
              <a:t> to </a:t>
            </a:r>
            <a:r>
              <a:rPr lang="cs-CZ" dirty="0" err="1"/>
              <a:t>Spinoffs</a:t>
            </a:r>
            <a:r>
              <a:rPr lang="cs-CZ" dirty="0"/>
              <a:t>: A </a:t>
            </a:r>
            <a:r>
              <a:rPr lang="cs-CZ" dirty="0" err="1"/>
              <a:t>Theory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Paratexts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D25096-AD84-4EAC-AC4E-A148537CD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pouze pro analytické účely můžeme </a:t>
            </a:r>
            <a:r>
              <a:rPr lang="cs-CZ" dirty="0" err="1"/>
              <a:t>paratexty</a:t>
            </a:r>
            <a:r>
              <a:rPr lang="cs-CZ" dirty="0"/>
              <a:t> hrubě rozdělit do dvou kategorií – vstupní </a:t>
            </a:r>
            <a:r>
              <a:rPr lang="cs-CZ" dirty="0" err="1"/>
              <a:t>paratexty</a:t>
            </a:r>
            <a:r>
              <a:rPr lang="cs-CZ" dirty="0"/>
              <a:t> a </a:t>
            </a:r>
            <a:r>
              <a:rPr lang="cs-CZ" dirty="0" err="1"/>
              <a:t>paratexty</a:t>
            </a:r>
            <a:r>
              <a:rPr lang="cs-CZ" dirty="0"/>
              <a:t> in medias 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paratexty</a:t>
            </a:r>
            <a:r>
              <a:rPr lang="cs-CZ" dirty="0"/>
              <a:t> kreslí řadu „bitevních linií“, které obklopují mediální spotřebu – pokoušejí se vytvářet interpretační komunity a hermeneutické návody/recepty pro běžný život v mediálně saturovaném světě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paratexty</a:t>
            </a:r>
            <a:r>
              <a:rPr lang="cs-CZ" dirty="0"/>
              <a:t> mohou zesílit a/nebo objasnit spoustu významů a užití textu, ustanovující roli, kterou text a postavy hrají za hranicemi pořadu</a:t>
            </a:r>
            <a:br>
              <a:rPr lang="cs-CZ" dirty="0"/>
            </a:br>
            <a:r>
              <a:rPr lang="cs-CZ" dirty="0"/>
              <a:t>-&gt; podporující intertextualita – spousta </a:t>
            </a:r>
            <a:r>
              <a:rPr lang="cs-CZ" dirty="0" err="1"/>
              <a:t>paratextů</a:t>
            </a:r>
            <a:r>
              <a:rPr lang="cs-CZ" dirty="0"/>
              <a:t> znovu zdůrazňuje významu nebo jinak nastavuje přívětivý perimetr (oblast vhodného </a:t>
            </a:r>
            <a:r>
              <a:rPr lang="cs-CZ" dirty="0" err="1"/>
              <a:t>hypu</a:t>
            </a:r>
            <a:r>
              <a:rPr lang="cs-CZ" dirty="0"/>
              <a:t> a synergie jako u Disney); hračky a burgery jsou nyní částí textu, a film proto může být bláhové pokládat za „primární text“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paratexty</a:t>
            </a:r>
            <a:r>
              <a:rPr lang="cs-CZ" dirty="0"/>
              <a:t> in medias res – s některými se setkáváme i po vstupu do textu, a proto nejsou jenom vzduchovou komorou jako u </a:t>
            </a:r>
            <a:r>
              <a:rPr lang="cs-CZ" dirty="0" err="1"/>
              <a:t>Genetta</a:t>
            </a:r>
            <a:br>
              <a:rPr lang="cs-CZ" dirty="0"/>
            </a:br>
            <a:r>
              <a:rPr lang="cs-CZ" dirty="0"/>
              <a:t>- často jsme zaangažovaní v díle i po skončení jeho sledování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285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1B498B-EBDE-4A48-B338-BE5075BAB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Spoilers</a:t>
            </a:r>
            <a:r>
              <a:rPr lang="cs-CZ" dirty="0"/>
              <a:t> to </a:t>
            </a:r>
            <a:r>
              <a:rPr lang="cs-CZ" dirty="0" err="1"/>
              <a:t>Spinoffs</a:t>
            </a:r>
            <a:r>
              <a:rPr lang="cs-CZ" dirty="0"/>
              <a:t>: A </a:t>
            </a:r>
            <a:r>
              <a:rPr lang="cs-CZ" dirty="0" err="1"/>
              <a:t>Theory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Paratexts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D35A1F-828E-48F9-9C70-83A802F746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overflow</a:t>
            </a:r>
            <a:r>
              <a:rPr lang="cs-CZ" dirty="0"/>
              <a:t> – rozlití textuality za hranice textu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convergence</a:t>
            </a:r>
            <a:r>
              <a:rPr lang="cs-CZ" dirty="0"/>
              <a:t> – sbíhání, soutok textů a platforem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posun od ontologie (co je text?) k fenomenologii (jak k textu dochází? jak se text děje?)</a:t>
            </a:r>
            <a:br>
              <a:rPr lang="cs-CZ" dirty="0"/>
            </a:br>
            <a:r>
              <a:rPr lang="cs-CZ" dirty="0"/>
              <a:t>afektivní stylistika – studium toho, jak se text stává/děje stránku po stránce, větu po větě</a:t>
            </a:r>
            <a:br>
              <a:rPr lang="cs-CZ" dirty="0"/>
            </a:br>
            <a:r>
              <a:rPr lang="cs-CZ" dirty="0"/>
              <a:t>-&gt; čtenáři nereagují jenom na dokončený text, ale spíš na jeho časový tok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Wolfgang </a:t>
            </a:r>
            <a:r>
              <a:rPr lang="cs-CZ" dirty="0" err="1"/>
              <a:t>Iser</a:t>
            </a:r>
            <a:r>
              <a:rPr lang="cs-CZ" dirty="0"/>
              <a:t>: texty nechávají mezery mezi větami a myšlenkami, které musí čtenář zaplnit – analogie odlivu a přílivu</a:t>
            </a:r>
            <a:br>
              <a:rPr lang="cs-CZ" dirty="0"/>
            </a:br>
            <a:r>
              <a:rPr lang="cs-CZ" dirty="0"/>
              <a:t>anticipace, retrospekce a akumulace – zážitek přicházející skrze proces kontinuální modifikace</a:t>
            </a:r>
            <a:br>
              <a:rPr lang="cs-CZ" dirty="0"/>
            </a:br>
            <a:r>
              <a:rPr lang="cs-CZ" dirty="0"/>
              <a:t>- aktivní povaha textu – jsou zážitky, nikoliv monumenty, proto i naše interpretace textu musí nastat jako zážitek a ne bleskový moment vytváření významu/smyslu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u TV seriálů nečekáme na konec, abychom dali textu smysl -&gt; interpretujeme, jak jdeme společně se seriálem – mezery mezi epizodami vyplňují </a:t>
            </a:r>
            <a:r>
              <a:rPr lang="cs-CZ" dirty="0" err="1"/>
              <a:t>paratexty</a:t>
            </a:r>
            <a:br>
              <a:rPr lang="cs-CZ" dirty="0"/>
            </a:br>
            <a:r>
              <a:rPr lang="cs-CZ" dirty="0"/>
              <a:t>- proces </a:t>
            </a:r>
            <a:r>
              <a:rPr lang="cs-CZ" dirty="0" err="1"/>
              <a:t>textuální</a:t>
            </a:r>
            <a:r>
              <a:rPr lang="cs-CZ" dirty="0"/>
              <a:t> „aktualizace“ zůstává otevřený</a:t>
            </a:r>
            <a:br>
              <a:rPr lang="cs-CZ" dirty="0"/>
            </a:br>
            <a:r>
              <a:rPr lang="cs-CZ" dirty="0"/>
              <a:t>- „</a:t>
            </a:r>
            <a:r>
              <a:rPr lang="cs-CZ" dirty="0" err="1"/>
              <a:t>previously</a:t>
            </a:r>
            <a:r>
              <a:rPr lang="cs-CZ" dirty="0"/>
              <a:t> on“ – pro nové diváky funguje jako vstupní </a:t>
            </a:r>
            <a:r>
              <a:rPr lang="cs-CZ" dirty="0" err="1"/>
              <a:t>paratext</a:t>
            </a:r>
            <a:r>
              <a:rPr lang="cs-CZ" dirty="0"/>
              <a:t>, pro znalé in medias res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60132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113</TotalTime>
  <Words>3326</Words>
  <Application>Microsoft Office PowerPoint</Application>
  <PresentationFormat>Širokoúhlá obrazovka</PresentationFormat>
  <Paragraphs>138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Retrospektiva</vt:lpstr>
      <vt:lpstr>FAVKh008 Plakáty, trailery, bonusy</vt:lpstr>
      <vt:lpstr>Úvodní informace</vt:lpstr>
      <vt:lpstr>Podněty k diskuzi</vt:lpstr>
      <vt:lpstr>Introduction: Film, Television, and Off-Screen Studies</vt:lpstr>
      <vt:lpstr>From Spoilers to Spinoffs: A Theory of Paratexts</vt:lpstr>
      <vt:lpstr>From Spoilers to Spinoffs: A Theory of Paratexts</vt:lpstr>
      <vt:lpstr>From Spoilers to Spinoffs: A Theory of Paratexts</vt:lpstr>
      <vt:lpstr>From Spoilers to Spinoffs: A Theory of Paratexts</vt:lpstr>
      <vt:lpstr>From Spoilers to Spinoffs: A Theory of Paratexts</vt:lpstr>
      <vt:lpstr>From Spoilers to Spinoffs: A Theory of Paratexts</vt:lpstr>
      <vt:lpstr>Coming Soon! Hype, Intros, and Textual Beginnings</vt:lpstr>
      <vt:lpstr>Coming Soon! Hype, Intros, and Textual Beginnings</vt:lpstr>
      <vt:lpstr>Coming Soon! Hype, Intros, and Textual Beginnings</vt:lpstr>
      <vt:lpstr>Coming Soon! Hype, Intros, and Textual Beginnings</vt:lpstr>
      <vt:lpstr>Coming Soon! Hype, Intros, and Textual Beginnings</vt:lpstr>
      <vt:lpstr>Bonus Materials: Digital Auras and Authors</vt:lpstr>
      <vt:lpstr>Bonus Materials: Digital Auras and Authors</vt:lpstr>
      <vt:lpstr>Bonus Materials: Digital Auras and Authors</vt:lpstr>
      <vt:lpstr>Bonus Materials: Digital Auras and Authors</vt:lpstr>
      <vt:lpstr>Bonus Materials: Digital Auras and Authors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FAVKh008 Plakáty, trailery, bonusy</dc:title>
  <dc:creator>Martin Kos</dc:creator>
  <cp:lastModifiedBy>Martin Kos</cp:lastModifiedBy>
  <cp:revision>10</cp:revision>
  <dcterms:created xsi:type="dcterms:W3CDTF">2020-11-05T14:52:37Z</dcterms:created>
  <dcterms:modified xsi:type="dcterms:W3CDTF">2020-11-11T09:50:28Z</dcterms:modified>
</cp:coreProperties>
</file>