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F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3"/>
    <p:restoredTop sz="94729"/>
  </p:normalViewPr>
  <p:slideViewPr>
    <p:cSldViewPr snapToGrid="0" snapToObjects="1">
      <p:cViewPr varScale="1">
        <p:scale>
          <a:sx n="90" d="100"/>
          <a:sy n="90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023E12-D08C-F640-9A51-967D939F3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EDB1B0D-09A9-834A-B620-465CCD1B29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7D17065-CDFF-7F4A-AFCA-084AE7046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F6EA-8AE5-E94B-B32A-68FBFA29D529}" type="datetimeFigureOut">
              <a:rPr lang="cs-CZ" smtClean="0"/>
              <a:t>13.01.21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3E0D95-126D-A149-BDE8-8B94CDF80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E1463C9-07BD-6D43-B06B-6D2ABCC83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C168-9390-D148-8C59-904FE305C2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102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5F226D-D8A6-A043-8FD5-E859CF52A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FC39E17-AD25-3243-9F8A-78F6126890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168365C-4220-8644-A96A-F6E60F35B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F6EA-8AE5-E94B-B32A-68FBFA29D529}" type="datetimeFigureOut">
              <a:rPr lang="cs-CZ" smtClean="0"/>
              <a:t>13.01.21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C847697-2A4D-F04F-9236-31E75D494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99672B2-D117-8446-8603-501BE083B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C168-9390-D148-8C59-904FE305C2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7523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47CB369-BFA6-CB41-97C7-B528A75F25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97E826A-DCF6-9748-BCF6-EC4EDB543C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6EE5651-08F4-554E-B2CA-267105E09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F6EA-8AE5-E94B-B32A-68FBFA29D529}" type="datetimeFigureOut">
              <a:rPr lang="cs-CZ" smtClean="0"/>
              <a:t>13.01.21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14B423-3CDE-D748-A392-61FA3FCF8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400A190-89AE-7D46-83C7-C4CF9BBFA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C168-9390-D148-8C59-904FE305C2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50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B0F919-B6C6-8B4B-95B8-CD1F2831A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305D1C-7EDE-7A42-819B-B6DCB5773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67C4012-044F-0545-97AB-96E5BA734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F6EA-8AE5-E94B-B32A-68FBFA29D529}" type="datetimeFigureOut">
              <a:rPr lang="cs-CZ" smtClean="0"/>
              <a:t>13.01.21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FB3E022-2910-7A41-A190-617B0DFC7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8883B4D-B8BE-6345-B1B0-1EABC3E1E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C168-9390-D148-8C59-904FE305C2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8283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567701-14CE-7A4D-99EF-B4E86D59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A8A34FA-AB9F-5C46-8624-502A60252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2EACA1-4001-1A4B-9A9E-4A95E123F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F6EA-8AE5-E94B-B32A-68FBFA29D529}" type="datetimeFigureOut">
              <a:rPr lang="cs-CZ" smtClean="0"/>
              <a:t>13.01.21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3C194B2-EEED-0B4D-987B-D80D2FDF1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E5E554-491F-BB4F-9E9F-FE6DBE401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C168-9390-D148-8C59-904FE305C2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5386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B690EA-7C56-D74C-AD01-FF38C683B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6CCA1E-3442-2E48-845A-042B9E7A74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DDF7B37-A29F-E844-92CB-D12BF376EF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94CAD16-1D0E-0D45-95EB-B1E4A29F7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F6EA-8AE5-E94B-B32A-68FBFA29D529}" type="datetimeFigureOut">
              <a:rPr lang="cs-CZ" smtClean="0"/>
              <a:t>13.01.21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B499E1A-2611-1F4F-964D-C7C3AA83A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86D57C3-1B87-A74D-9EB6-07D132A8C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C168-9390-D148-8C59-904FE305C2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85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6EE130-95B6-2B4E-9FA2-D8220FC98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35399F5-9B27-A348-B29D-D19849A55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59B6B41-4AFC-3743-9820-59C29014C3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A0BA37A-36BE-5B49-B617-B4D294F10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902794F-ED8B-D345-8CA2-7663A8C5EC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C3B9603-83A5-444D-B22B-0514DBA68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F6EA-8AE5-E94B-B32A-68FBFA29D529}" type="datetimeFigureOut">
              <a:rPr lang="cs-CZ" smtClean="0"/>
              <a:t>13.01.21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FA78C35-5BB4-D148-8571-A093AD663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910C8A3-BCC7-DF40-8166-FD1D6C834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C168-9390-D148-8C59-904FE305C2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8687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47BDA1-8F2A-794C-862B-956D200B9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3F8F5FC-E4F9-D146-A189-03062D04B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F6EA-8AE5-E94B-B32A-68FBFA29D529}" type="datetimeFigureOut">
              <a:rPr lang="cs-CZ" smtClean="0"/>
              <a:t>13.01.21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2754816-8FDD-EB43-8DFD-2BF6530A0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9494869-9910-634F-8AE8-A64F2448A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C168-9390-D148-8C59-904FE305C2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8312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75B91B0-0CFB-E94B-A86D-9A05E8CBD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F6EA-8AE5-E94B-B32A-68FBFA29D529}" type="datetimeFigureOut">
              <a:rPr lang="cs-CZ" smtClean="0"/>
              <a:t>13.01.21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5E16711-1B05-664E-B146-9D8A8A453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FB545F5-1618-AF45-AA63-52548CDC8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C168-9390-D148-8C59-904FE305C2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9148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7E3181-20AB-5E4C-A963-9B7930A77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9EEA22-305C-A745-AA25-33462EF5D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A2035F8-9854-0E44-B5B1-126C5ABFB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859A49A-1635-0946-B0DA-53BBAAB4D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F6EA-8AE5-E94B-B32A-68FBFA29D529}" type="datetimeFigureOut">
              <a:rPr lang="cs-CZ" smtClean="0"/>
              <a:t>13.01.21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4D6BEF1-A821-A146-B288-506CA626C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E153751-34F0-3946-9F81-AAB2D2D53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C168-9390-D148-8C59-904FE305C2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5069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C987D3-F7BA-FD4A-B982-0532004CC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436249A-D038-B94B-BFA2-ACB8EEFC4D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994FFD8-18B0-8349-AAF7-34F79C0A9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7032D9B-51BF-4F46-A7D1-EF8C8F0D8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F6EA-8AE5-E94B-B32A-68FBFA29D529}" type="datetimeFigureOut">
              <a:rPr lang="cs-CZ" smtClean="0"/>
              <a:t>13.01.21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E36C116-FD12-9147-B189-9F3444311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AE70722-712E-5E42-81C2-84E8935B8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C168-9390-D148-8C59-904FE305C2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2269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B5BE55D-CC5A-264E-87B8-0E33EA089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43A777F-BEA3-E849-8898-1E06C47FB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DEB9D5-8040-004A-943C-1031A6614C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2F6EA-8AE5-E94B-B32A-68FBFA29D529}" type="datetimeFigureOut">
              <a:rPr lang="cs-CZ" smtClean="0"/>
              <a:t>13.01.21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FC6B74-4E0D-9145-A14C-F0BA52B7EF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1531DF0-75D7-AA4C-A3D9-89AB7B8EF7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CC168-9390-D148-8C59-904FE305C2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9348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www.youtube.com/watch?app=desktop&amp;v=clMS1YjGJj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DA1AD6-2886-5C49-B0C1-5EF451F8B9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Česká nová vlna 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396119C-FAA5-9249-9516-00C61C9405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FAVh001 + FAVKh006</a:t>
            </a:r>
          </a:p>
          <a:p>
            <a:r>
              <a:rPr lang="cs-CZ" dirty="0"/>
              <a:t>13. 1. 2021</a:t>
            </a:r>
          </a:p>
          <a:p>
            <a:r>
              <a:rPr lang="cs-CZ" dirty="0"/>
              <a:t>Mgr. Šárka </a:t>
            </a:r>
            <a:r>
              <a:rPr lang="cs-CZ" dirty="0" err="1"/>
              <a:t>Gmiterková</a:t>
            </a:r>
            <a:r>
              <a:rPr lang="cs-CZ" dirty="0"/>
              <a:t>, Ph.D.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9509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11">
            <a:extLst>
              <a:ext uri="{FF2B5EF4-FFF2-40B4-BE49-F238E27FC236}">
                <a16:creationId xmlns:a16="http://schemas.microsoft.com/office/drawing/2014/main" id="{2B39286B-772E-4B31-95F0-33484AFAA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A98C245-1372-6B4E-B398-AA516C2B1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365760"/>
            <a:ext cx="5930092" cy="2057400"/>
          </a:xfrm>
        </p:spPr>
        <p:txBody>
          <a:bodyPr anchor="b">
            <a:normAutofit/>
          </a:bodyPr>
          <a:lstStyle/>
          <a:p>
            <a:r>
              <a:rPr lang="cs-CZ" sz="4200" b="1" i="1"/>
              <a:t>Každý mladý muž </a:t>
            </a:r>
            <a:r>
              <a:rPr lang="cs-CZ" sz="4200"/>
              <a:t>(1965)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0DBA5F-C9AE-DA43-B317-BB1132FF2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9" y="2688336"/>
            <a:ext cx="5930092" cy="3474720"/>
          </a:xfrm>
        </p:spPr>
        <p:txBody>
          <a:bodyPr anchor="t">
            <a:normAutofit/>
          </a:bodyPr>
          <a:lstStyle/>
          <a:p>
            <a:r>
              <a:rPr lang="cs-CZ" sz="1900"/>
              <a:t>Civilní tragikomedie sestávající ze dvou povídek vykreslujících každodenní starosti mladíků, kteří se snažící překlenout povinnou vojenskou službu</a:t>
            </a:r>
          </a:p>
          <a:p>
            <a:r>
              <a:rPr lang="cs-CZ" sz="1900"/>
              <a:t>Juráčkův samostatný celovečerní režijní debut</a:t>
            </a:r>
          </a:p>
          <a:p>
            <a:r>
              <a:rPr lang="cs-CZ" sz="1900"/>
              <a:t>Ambice realisticky rozevřít obraz vždy pohotové, k službě vlasti připravené socialistické armády</a:t>
            </a:r>
          </a:p>
          <a:p>
            <a:r>
              <a:rPr lang="cs-CZ" sz="1900"/>
              <a:t>V květnu 1966 snímek uveden do kin; sám Juráček považoval výsledek za neuspokojivý kompromis a nerad se k němu vracel.</a:t>
            </a:r>
            <a:endParaRPr lang="cs-CZ" sz="1900">
              <a:hlinkClick r:id="rId2"/>
            </a:endParaRPr>
          </a:p>
          <a:p>
            <a:r>
              <a:rPr lang="cs-CZ" sz="1900">
                <a:hlinkClick r:id="rId2"/>
              </a:rPr>
              <a:t>https://www.youtube.com/watch?app=desktop&amp;v=clMS1YjGJjk</a:t>
            </a:r>
            <a:endParaRPr lang="cs-CZ" sz="1900"/>
          </a:p>
          <a:p>
            <a:endParaRPr lang="cs-CZ" sz="1900"/>
          </a:p>
        </p:txBody>
      </p:sp>
      <p:cxnSp>
        <p:nvCxnSpPr>
          <p:cNvPr id="41" name="Straight Connector 13">
            <a:extLst>
              <a:ext uri="{FF2B5EF4-FFF2-40B4-BE49-F238E27FC236}">
                <a16:creationId xmlns:a16="http://schemas.microsoft.com/office/drawing/2014/main" id="{A09C8DBD-F121-4020-B35E-15E2E4971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565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7EED974F-6F62-F440-AE64-421139337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8739" y="557784"/>
            <a:ext cx="1818198" cy="2688336"/>
          </a:xfrm>
          <a:prstGeom prst="rect">
            <a:avLst/>
          </a:prstGeom>
        </p:spPr>
      </p:pic>
      <p:pic>
        <p:nvPicPr>
          <p:cNvPr id="5" name="Obrázek 4" descr="Obsah obrázku osoba, pózování&#10;&#10;Popis byl vytvořen automaticky">
            <a:extLst>
              <a:ext uri="{FF2B5EF4-FFF2-40B4-BE49-F238E27FC236}">
                <a16:creationId xmlns:a16="http://schemas.microsoft.com/office/drawing/2014/main" id="{DB3F12E2-22EB-7E43-9CF0-E23B88DD7A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1898" y="3537356"/>
            <a:ext cx="3611880" cy="267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536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3C6028-D7C1-1343-B01C-C9CD97665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sz="4100" b="1" i="1"/>
              <a:t>Případ pro začínajícího kata </a:t>
            </a:r>
            <a:r>
              <a:rPr lang="cs-CZ" sz="4100"/>
              <a:t>(1969)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553F4D-484F-9F4F-AE29-0AD647BC4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cs-CZ" sz="1600"/>
              <a:t>Lemuel Guliver, pětatřicátník z Dlouhé ulice, podniká neplánovanou cestu do říše Balnibarbi, na létající Laputu a zase zpátky</a:t>
            </a:r>
          </a:p>
          <a:p>
            <a:r>
              <a:rPr lang="cs-CZ" sz="1600"/>
              <a:t>Myšlenkově ambiciózní parafráze spíš než přímá adaptace třetího dílu </a:t>
            </a:r>
            <a:r>
              <a:rPr lang="cs-CZ" sz="1600" i="1"/>
              <a:t>Gulliverových cest </a:t>
            </a:r>
            <a:r>
              <a:rPr lang="cs-CZ" sz="1600"/>
              <a:t>autora Jonathana Swifta </a:t>
            </a:r>
          </a:p>
          <a:p>
            <a:r>
              <a:rPr lang="cs-CZ" sz="1600"/>
              <a:t>Spletitý film plný hyperbol a stylistických ornamentů </a:t>
            </a:r>
          </a:p>
          <a:p>
            <a:pPr marL="457200" lvl="1" indent="0">
              <a:buNone/>
            </a:pPr>
            <a:r>
              <a:rPr lang="cs-CZ" sz="1600"/>
              <a:t>&gt;&gt; podobenství o totalitním zřízení, kde platí bizarní zákony a lpí se na nepsaných pravidlech </a:t>
            </a:r>
          </a:p>
          <a:p>
            <a:pPr marL="457200" lvl="1" indent="0">
              <a:buNone/>
            </a:pPr>
            <a:r>
              <a:rPr lang="cs-CZ" sz="1600"/>
              <a:t>&gt;&gt; fantaskní podívaná</a:t>
            </a:r>
          </a:p>
          <a:p>
            <a:r>
              <a:rPr lang="cs-CZ" sz="1600"/>
              <a:t>Podobenství o toku času? Film jako sen? Styl jako proud vědomí?</a:t>
            </a:r>
          </a:p>
          <a:p>
            <a:r>
              <a:rPr lang="cs-CZ" sz="1600"/>
              <a:t>Události v srpnu 1968 způsobují odklad přípravných prací na filmu na leden &gt;&gt; to všechno navyšuje se rozpočet a přispívá k nedůvěře v Juráčka ve FSB. </a:t>
            </a:r>
          </a:p>
          <a:p>
            <a:r>
              <a:rPr lang="cs-CZ" sz="1600"/>
              <a:t>V roce 1970 se film promítá v Karlových Varech, ale pouze zahraničním novinářům a distributorům, Pavel Juráček propuštěn z FSB. </a:t>
            </a:r>
          </a:p>
          <a:p>
            <a:endParaRPr lang="cs-CZ" sz="1600"/>
          </a:p>
        </p:txBody>
      </p:sp>
      <p:pic>
        <p:nvPicPr>
          <p:cNvPr id="5" name="Obrázek 4" descr="Obsah obrázku text, kniha&#10;&#10;Popis byl vytvořen automaticky">
            <a:extLst>
              <a:ext uri="{FF2B5EF4-FFF2-40B4-BE49-F238E27FC236}">
                <a16:creationId xmlns:a16="http://schemas.microsoft.com/office/drawing/2014/main" id="{404A4230-112A-F243-B0DF-B119431C9D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58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557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293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7A675A-495B-8D40-BF11-522B17FA2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b="1"/>
              <a:t>Jiří Menzel (1938–2020) 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B2A937-7FB8-4F4B-9E97-EDB29B6A8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fontScale="92500" lnSpcReduction="20000"/>
          </a:bodyPr>
          <a:lstStyle/>
          <a:p>
            <a:r>
              <a:rPr lang="cs-CZ" sz="2000" dirty="0"/>
              <a:t>Scenárista, herec, režisér</a:t>
            </a:r>
          </a:p>
          <a:p>
            <a:r>
              <a:rPr lang="cs-CZ" sz="2000" dirty="0"/>
              <a:t>Působil také na divadle (např. v letech 2000–2003 umělecký šéf Divadla na Vinohradech)</a:t>
            </a:r>
          </a:p>
          <a:p>
            <a:r>
              <a:rPr lang="cs-CZ" sz="2000" dirty="0"/>
              <a:t>Tvůrce spjatý s filmovými adaptacemi Bohumila Hrabala a Vladislava Vančury</a:t>
            </a:r>
          </a:p>
          <a:p>
            <a:r>
              <a:rPr lang="cs-CZ" sz="2000" dirty="0"/>
              <a:t>Jemně stylizované komedie (pozdější linie tvorby)</a:t>
            </a:r>
          </a:p>
          <a:p>
            <a:r>
              <a:rPr lang="cs-CZ" sz="2000" dirty="0"/>
              <a:t>Zpočátku kariéry dlouhá cesta k debutovému filmu &gt;&gt; Menzel bez autorských ambicí, debutuje později než ročníkoví kolegové</a:t>
            </a:r>
          </a:p>
          <a:p>
            <a:r>
              <a:rPr lang="cs-CZ" sz="2000" dirty="0"/>
              <a:t>Jaroslav Boček Menzela díky Vlakům řadí mezi řady intimistů (Forman-Passer-Papoušek), Menzel je ale lyričtější</a:t>
            </a:r>
          </a:p>
          <a:p>
            <a:r>
              <a:rPr lang="cs-CZ" sz="2000" dirty="0"/>
              <a:t>Cestu k celovečernímu debutu otevírá „Smrt pana Baltazara“ z povídkového snímku </a:t>
            </a:r>
            <a:r>
              <a:rPr lang="cs-CZ" sz="2000" i="1" dirty="0"/>
              <a:t>Perličky na dně</a:t>
            </a:r>
          </a:p>
        </p:txBody>
      </p:sp>
      <p:pic>
        <p:nvPicPr>
          <p:cNvPr id="5" name="Obrázek 4" descr="Obsah obrázku osoba, muž, exteriér, brýle&#10;&#10;Popis byl vytvořen automaticky">
            <a:extLst>
              <a:ext uri="{FF2B5EF4-FFF2-40B4-BE49-F238E27FC236}">
                <a16:creationId xmlns:a16="http://schemas.microsoft.com/office/drawing/2014/main" id="{568D8958-2A21-FF45-873D-DB408968FA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29" r="2504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6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536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8E4C2A75-57F8-324C-942C-0639CEBC95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2" r="-3" b="-3"/>
          <a:stretch/>
        </p:blipFill>
        <p:spPr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7" name="Obrázek 6" descr="Obsah obrázku osoba, muž, zeď, oblečení&#10;&#10;Popis byl vytvořen automaticky">
            <a:extLst>
              <a:ext uri="{FF2B5EF4-FFF2-40B4-BE49-F238E27FC236}">
                <a16:creationId xmlns:a16="http://schemas.microsoft.com/office/drawing/2014/main" id="{2BD8EE2B-AED7-C744-9BA4-F852EFB2AB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637" r="19051"/>
          <a:stretch/>
        </p:blipFill>
        <p:spPr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B751439-E590-6D4D-8BA6-129B464D2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1038"/>
            <a:ext cx="2804504" cy="1325563"/>
          </a:xfrm>
        </p:spPr>
        <p:txBody>
          <a:bodyPr anchor="ctr">
            <a:normAutofit/>
          </a:bodyPr>
          <a:lstStyle/>
          <a:p>
            <a:r>
              <a:rPr lang="cs-CZ" sz="2800" b="1" i="1"/>
              <a:t>Ostře sledované vlaky </a:t>
            </a:r>
            <a:r>
              <a:rPr lang="cs-CZ" sz="2800"/>
              <a:t>(1966)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410203-CA02-DD48-A0E9-464424728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" y="2258171"/>
            <a:ext cx="3124544" cy="4083764"/>
          </a:xfrm>
        </p:spPr>
        <p:txBody>
          <a:bodyPr>
            <a:normAutofit/>
          </a:bodyPr>
          <a:lstStyle/>
          <a:p>
            <a:r>
              <a:rPr lang="cs-CZ" sz="1300" dirty="0"/>
              <a:t>Spolu s Formanovými </a:t>
            </a:r>
            <a:r>
              <a:rPr lang="cs-CZ" sz="1300" i="1" dirty="0"/>
              <a:t>Láskami jedné plavovlásky</a:t>
            </a:r>
            <a:r>
              <a:rPr lang="cs-CZ" sz="1300" dirty="0"/>
              <a:t> triumfální film nové vlny &gt;&gt; divácky vstřícné, komerčně úspěšné a umělecky hodnotné</a:t>
            </a:r>
            <a:r>
              <a:rPr lang="cs-CZ" sz="1300" dirty="0">
                <a:effectLst/>
              </a:rPr>
              <a:t> </a:t>
            </a:r>
          </a:p>
          <a:p>
            <a:r>
              <a:rPr lang="cs-CZ" sz="1300" dirty="0"/>
              <a:t>Vzniká v roce 1965 – rok problémových filmů</a:t>
            </a:r>
          </a:p>
          <a:p>
            <a:r>
              <a:rPr lang="cs-CZ" sz="1300" dirty="0"/>
              <a:t>Po </a:t>
            </a:r>
            <a:r>
              <a:rPr lang="cs-CZ" sz="1300" i="1" dirty="0"/>
              <a:t>Perličkách na dně </a:t>
            </a:r>
            <a:r>
              <a:rPr lang="cs-CZ" sz="1300" dirty="0"/>
              <a:t>snaha zúročit potenciál adaptací díla Bohumila Hrabala – pro stejnojmennou novelu se hledá režisér (Schorm, Chytilová)</a:t>
            </a:r>
          </a:p>
          <a:p>
            <a:r>
              <a:rPr lang="cs-CZ" sz="1300" dirty="0"/>
              <a:t>Obsazení kombinující profesionální herce (Josef Somr, Květa Fialová, Vlastimil Brodský) se zpěváky (Václav Neckář, Naďa Urbánková) a neherci (Vladimír Valenta, Jitka Bendová)</a:t>
            </a:r>
          </a:p>
          <a:p>
            <a:r>
              <a:rPr lang="cs-CZ" sz="1300" dirty="0"/>
              <a:t>Disproporční kombinace válečného žánru a ohledávání mladické sexuality</a:t>
            </a:r>
          </a:p>
        </p:txBody>
      </p:sp>
    </p:spTree>
    <p:extLst>
      <p:ext uri="{BB962C8B-B14F-4D97-AF65-F5344CB8AC3E}">
        <p14:creationId xmlns:p14="http://schemas.microsoft.com/office/powerpoint/2010/main" val="2014056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osoba, interiér&#10;&#10;Popis byl vytvořen automaticky">
            <a:extLst>
              <a:ext uri="{FF2B5EF4-FFF2-40B4-BE49-F238E27FC236}">
                <a16:creationId xmlns:a16="http://schemas.microsoft.com/office/drawing/2014/main" id="{2E7D3925-2DEB-6F48-8802-F206D2106E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3" r="15253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CAFD4EF-AC94-EF45-A6D9-032180D0C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cs-CZ" sz="2600"/>
              <a:t>Scéna s razítky – erotika jako nový element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50414C-6775-734B-95C3-943D16743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cs-CZ" sz="1200"/>
              <a:t>„rozkošná básnická etuda“ „je to natočeno s vkusem a decentně“</a:t>
            </a:r>
          </a:p>
          <a:p>
            <a:r>
              <a:rPr lang="cs-CZ" sz="1200"/>
              <a:t>Nahota v 60.letech v míře nevídané proniká na filmové plátno &gt;&gt; posouvání hranic, co vše je možné zobrazit</a:t>
            </a:r>
          </a:p>
          <a:p>
            <a:r>
              <a:rPr lang="cs-CZ" sz="1200"/>
              <a:t>Nahota komerční (módní) X Nahota umělecká, která bytostně patří k otevřenému autorskému výrazu</a:t>
            </a:r>
          </a:p>
          <a:p>
            <a:pPr lvl="1"/>
            <a:r>
              <a:rPr lang="cs-CZ" sz="1200"/>
              <a:t>Erotika vkusná, svázaná s emocionální rovinou a volbou konkrétního protějšku, pustý sex jako záležitost čistě konzumní</a:t>
            </a:r>
          </a:p>
          <a:p>
            <a:r>
              <a:rPr lang="cs-CZ" sz="1200"/>
              <a:t>Erotický aspekt razítkovací scény v </a:t>
            </a:r>
            <a:r>
              <a:rPr lang="cs-CZ" sz="1200" i="1"/>
              <a:t>Ostře sledovaných vlacích </a:t>
            </a:r>
            <a:r>
              <a:rPr lang="cs-CZ" sz="1200"/>
              <a:t>pro domácí publikum zdůrazňován nebyl, pro zahraničí distribuci ale ano &gt;&gt; </a:t>
            </a:r>
            <a:r>
              <a:rPr lang="cs-CZ" sz="1200" i="1"/>
              <a:t>Ostře sledované vlaky </a:t>
            </a:r>
            <a:r>
              <a:rPr lang="cs-CZ" sz="1200"/>
              <a:t>jako „erotická bomba z Prahy“</a:t>
            </a:r>
          </a:p>
          <a:p>
            <a:endParaRPr lang="cs-CZ" sz="1200"/>
          </a:p>
        </p:txBody>
      </p:sp>
    </p:spTree>
    <p:extLst>
      <p:ext uri="{BB962C8B-B14F-4D97-AF65-F5344CB8AC3E}">
        <p14:creationId xmlns:p14="http://schemas.microsoft.com/office/powerpoint/2010/main" val="1125859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868B94E-A014-4D4B-96B0-11F979BB8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cs-CZ" sz="3800">
                <a:solidFill>
                  <a:schemeClr val="bg1"/>
                </a:solidFill>
              </a:rPr>
              <a:t>Film na export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D47A42-0DB1-584B-B87C-F8EA3C4C0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r>
              <a:rPr lang="cs-CZ" sz="1700" dirty="0">
                <a:solidFill>
                  <a:schemeClr val="bg1"/>
                </a:solidFill>
              </a:rPr>
              <a:t>Klíčová kombinace uměleckých prvků a srozumitelnosti</a:t>
            </a:r>
          </a:p>
          <a:p>
            <a:r>
              <a:rPr lang="cs-CZ" sz="1700" dirty="0">
                <a:solidFill>
                  <a:schemeClr val="bg1"/>
                </a:solidFill>
              </a:rPr>
              <a:t>Vítěz MFF v Mannheimu &gt;&gt; otevřená cesta na západní trhy</a:t>
            </a:r>
          </a:p>
          <a:p>
            <a:r>
              <a:rPr lang="cs-CZ" sz="1700" dirty="0">
                <a:solidFill>
                  <a:schemeClr val="bg1"/>
                </a:solidFill>
              </a:rPr>
              <a:t>V Itálii, Švýcarsku a USA snímek distribuuje Carlo </a:t>
            </a:r>
            <a:r>
              <a:rPr lang="cs-CZ" sz="1700" dirty="0" err="1">
                <a:solidFill>
                  <a:schemeClr val="bg1"/>
                </a:solidFill>
              </a:rPr>
              <a:t>Ponti</a:t>
            </a:r>
            <a:r>
              <a:rPr lang="cs-CZ" sz="1700" dirty="0">
                <a:solidFill>
                  <a:schemeClr val="bg1"/>
                </a:solidFill>
              </a:rPr>
              <a:t> &gt;&gt; promyšlená a cíleně vedená Oscarová kampaň</a:t>
            </a:r>
          </a:p>
          <a:p>
            <a:r>
              <a:rPr lang="cs-CZ" sz="1700" i="1" dirty="0">
                <a:solidFill>
                  <a:schemeClr val="bg1"/>
                </a:solidFill>
              </a:rPr>
              <a:t>Vlaky </a:t>
            </a:r>
            <a:r>
              <a:rPr lang="cs-CZ" sz="1700" dirty="0">
                <a:solidFill>
                  <a:schemeClr val="bg1"/>
                </a:solidFill>
              </a:rPr>
              <a:t>definitivně zakotvily představu o typickém NV filmu &gt;&gt; humor, cit pro všednost, opravdovost na pomezí tragédie a komedie, malý český člověk (jiné filmy, např. Němcovy, nejsou v zahraničí tak úspěšné)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 descr="Obsah obrázku muž, osoba, čepice, nošení&#10;&#10;Popis byl vytvořen automaticky">
            <a:extLst>
              <a:ext uri="{FF2B5EF4-FFF2-40B4-BE49-F238E27FC236}">
                <a16:creationId xmlns:a16="http://schemas.microsoft.com/office/drawing/2014/main" id="{5361FDDA-6A34-9143-A9B1-5D2D081EDD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61" r="41261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755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EB33E1-36EA-3442-8855-D3EBBE259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64" y="464828"/>
            <a:ext cx="6494172" cy="2103366"/>
          </a:xfrm>
        </p:spPr>
        <p:txBody>
          <a:bodyPr anchor="b">
            <a:normAutofit/>
          </a:bodyPr>
          <a:lstStyle/>
          <a:p>
            <a:br>
              <a:rPr lang="cs-CZ" b="1"/>
            </a:br>
            <a:r>
              <a:rPr lang="cs-CZ" b="1"/>
              <a:t>Jan Schmidt (1934–2019)</a:t>
            </a:r>
            <a:br>
              <a:rPr lang="cs-CZ"/>
            </a:br>
            <a:endParaRPr lang="cs-CZ" dirty="0"/>
          </a:p>
        </p:txBody>
      </p:sp>
      <p:pic>
        <p:nvPicPr>
          <p:cNvPr id="7" name="Obrázek 6" descr="Obsah obrázku text, staré, osoba, černá&#10;&#10;Popis byl vytvořen automaticky">
            <a:extLst>
              <a:ext uri="{FF2B5EF4-FFF2-40B4-BE49-F238E27FC236}">
                <a16:creationId xmlns:a16="http://schemas.microsoft.com/office/drawing/2014/main" id="{5F99B005-503D-0148-965B-80DDE0262D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706" r="2" b="11296"/>
          <a:stretch/>
        </p:blipFill>
        <p:spPr>
          <a:xfrm>
            <a:off x="7930896" y="10"/>
            <a:ext cx="4261104" cy="2569454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23C961-CDF0-6E42-9969-E9D3E891F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364" y="2743200"/>
            <a:ext cx="6494172" cy="3438144"/>
          </a:xfrm>
        </p:spPr>
        <p:txBody>
          <a:bodyPr>
            <a:normAutofit/>
          </a:bodyPr>
          <a:lstStyle/>
          <a:p>
            <a:r>
              <a:rPr lang="cs-CZ" sz="2000" dirty="0"/>
              <a:t>„věčný muž v pozadí“</a:t>
            </a:r>
          </a:p>
          <a:p>
            <a:r>
              <a:rPr lang="cs-CZ" sz="2000" dirty="0"/>
              <a:t>pojily ho profesní i přátelské vazby k Pavlu Juráčkovi</a:t>
            </a:r>
            <a:r>
              <a:rPr lang="cs-CZ" sz="2000" dirty="0">
                <a:effectLst/>
              </a:rPr>
              <a:t> – Juráček pro Schmidta napsal FAMU cvičení </a:t>
            </a:r>
            <a:r>
              <a:rPr lang="cs-CZ" sz="2000" i="1" dirty="0">
                <a:effectLst/>
              </a:rPr>
              <a:t>Auta bez domova</a:t>
            </a:r>
            <a:r>
              <a:rPr lang="cs-CZ" sz="2000" dirty="0">
                <a:effectLst/>
              </a:rPr>
              <a:t>, dále </a:t>
            </a:r>
            <a:r>
              <a:rPr lang="cs-CZ" sz="2000" i="1" dirty="0">
                <a:effectLst/>
              </a:rPr>
              <a:t>Černobílou Sylvu, Konec srpna v hotelu Ozon</a:t>
            </a:r>
            <a:r>
              <a:rPr lang="cs-CZ" sz="2000" dirty="0">
                <a:effectLst/>
              </a:rPr>
              <a:t> a společně režírovali středometrážní debut </a:t>
            </a:r>
            <a:r>
              <a:rPr lang="cs-CZ" sz="2000" i="1" dirty="0">
                <a:effectLst/>
              </a:rPr>
              <a:t>Postava k podpírání</a:t>
            </a:r>
          </a:p>
          <a:p>
            <a:r>
              <a:rPr lang="cs-CZ" sz="2000" dirty="0"/>
              <a:t>Režisér „žánrových“ filmů (post-apokalyptický </a:t>
            </a:r>
            <a:r>
              <a:rPr lang="cs-CZ" sz="2000" i="1" dirty="0"/>
              <a:t>Konec srpna v hotelu Ozon</a:t>
            </a:r>
            <a:r>
              <a:rPr lang="cs-CZ" sz="2000" dirty="0"/>
              <a:t>, kvazi-western </a:t>
            </a:r>
            <a:r>
              <a:rPr lang="cs-CZ" sz="2000" i="1" dirty="0"/>
              <a:t>Kolonie </a:t>
            </a:r>
            <a:r>
              <a:rPr lang="cs-CZ" sz="2000" i="1" dirty="0" err="1"/>
              <a:t>Lanfieri</a:t>
            </a:r>
            <a:r>
              <a:rPr lang="cs-CZ" sz="2000" dirty="0"/>
              <a:t>, dobrodružné – adaptace knih Eduarda </a:t>
            </a:r>
            <a:r>
              <a:rPr lang="cs-CZ" sz="2000" dirty="0" err="1"/>
              <a:t>Štorcha</a:t>
            </a:r>
            <a:r>
              <a:rPr lang="cs-CZ" sz="2000" dirty="0"/>
              <a:t> – </a:t>
            </a:r>
            <a:r>
              <a:rPr lang="cs-CZ" sz="2000" i="1" dirty="0"/>
              <a:t>Osada havranů, Na veliké řece </a:t>
            </a:r>
            <a:r>
              <a:rPr lang="cs-CZ" sz="2000" dirty="0"/>
              <a:t>a </a:t>
            </a:r>
            <a:r>
              <a:rPr lang="cs-CZ" sz="2000" i="1" dirty="0"/>
              <a:t>Volání rodu</a:t>
            </a:r>
            <a:r>
              <a:rPr lang="cs-CZ" sz="2000" dirty="0"/>
              <a:t>; nedokončený projekt „Situace vlka“ podle Jacka Londona)</a:t>
            </a:r>
          </a:p>
        </p:txBody>
      </p:sp>
      <p:pic>
        <p:nvPicPr>
          <p:cNvPr id="5" name="Obrázek 4" descr="Obsah obrázku osoba, interiér, muž&#10;&#10;Popis byl vytvořen automaticky">
            <a:extLst>
              <a:ext uri="{FF2B5EF4-FFF2-40B4-BE49-F238E27FC236}">
                <a16:creationId xmlns:a16="http://schemas.microsoft.com/office/drawing/2014/main" id="{3DC51601-299C-A64B-B671-05C51D22E7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461" r="-2" b="18459"/>
          <a:stretch/>
        </p:blipFill>
        <p:spPr>
          <a:xfrm>
            <a:off x="7930897" y="2743200"/>
            <a:ext cx="426110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2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text, exteriér, budova, silnice&#10;&#10;Popis byl vytvořen automaticky">
            <a:extLst>
              <a:ext uri="{FF2B5EF4-FFF2-40B4-BE49-F238E27FC236}">
                <a16:creationId xmlns:a16="http://schemas.microsoft.com/office/drawing/2014/main" id="{28404FF0-C624-7D4B-9BF8-AE530D0C5B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39" r="-1" b="-1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D6B2A68-02ED-5049-B468-CEFFE7F2A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anchor="b">
            <a:normAutofit/>
          </a:bodyPr>
          <a:lstStyle/>
          <a:p>
            <a:r>
              <a:rPr lang="cs-CZ" sz="2800" b="1" i="1"/>
              <a:t>Postava k podpírání </a:t>
            </a:r>
            <a:r>
              <a:rPr lang="cs-CZ" sz="2800"/>
              <a:t>(1965)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13DCC8-558A-AA48-BA1A-A25485808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cs-CZ" sz="1300" dirty="0"/>
              <a:t>Středometrážní režijní debut, spolu s Pavlem Juráčkem (kameraman Jan Čuřík)</a:t>
            </a:r>
          </a:p>
          <a:p>
            <a:r>
              <a:rPr lang="cs-CZ" sz="1300" dirty="0"/>
              <a:t>výrazně stylizované podobenství o lidském životě i totalitě, zastřená reflexe období kultu osobnosti</a:t>
            </a:r>
          </a:p>
          <a:p>
            <a:r>
              <a:rPr lang="cs-CZ" sz="1300" dirty="0"/>
              <a:t>Snímek vznikl v TS Šmída–Fikar, která v tomto období cíleně vyhledávala mladé talenty pro spolupráci</a:t>
            </a:r>
          </a:p>
          <a:p>
            <a:r>
              <a:rPr lang="cs-CZ" sz="1300" dirty="0"/>
              <a:t>Téma mizení lidí, funkcí, úřadů a celých provozoven, které jeden jsou na svém místě a strukturují lidské životy pravidly a nařízeními a další den mizí, aniž by nás z původní povinnosti následovat jejich řád a zákonitosti vyvázaly &gt;&gt; Interpretačně bohatý film, navzdory krátké metráži.</a:t>
            </a:r>
          </a:p>
          <a:p>
            <a:endParaRPr lang="cs-CZ" sz="1300" dirty="0"/>
          </a:p>
        </p:txBody>
      </p:sp>
    </p:spTree>
    <p:extLst>
      <p:ext uri="{BB962C8B-B14F-4D97-AF65-F5344CB8AC3E}">
        <p14:creationId xmlns:p14="http://schemas.microsoft.com/office/powerpoint/2010/main" val="2666620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text, kniha&#10;&#10;Popis byl vytvořen automaticky">
            <a:extLst>
              <a:ext uri="{FF2B5EF4-FFF2-40B4-BE49-F238E27FC236}">
                <a16:creationId xmlns:a16="http://schemas.microsoft.com/office/drawing/2014/main" id="{AC3362FC-EA80-4443-9690-6CE5D58EC6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10"/>
          <a:stretch/>
        </p:blipFill>
        <p:spPr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0E3573B-DF5B-9642-BFE7-6517EC2A19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96" r="36466" b="-2"/>
          <a:stretch/>
        </p:blipFill>
        <p:spPr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15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999D90E-3237-0B4F-9710-4AA63E8D3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1038"/>
            <a:ext cx="2804504" cy="1325563"/>
          </a:xfrm>
        </p:spPr>
        <p:txBody>
          <a:bodyPr anchor="ctr">
            <a:normAutofit/>
          </a:bodyPr>
          <a:lstStyle/>
          <a:p>
            <a:r>
              <a:rPr lang="cs-CZ" sz="2800" b="1" i="1"/>
              <a:t>Konec srpna v hotelu Ozon </a:t>
            </a:r>
            <a:r>
              <a:rPr lang="cs-CZ" sz="2800"/>
              <a:t>(1967)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30693F-B5D0-B748-A281-48B84A929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5" y="2258171"/>
            <a:ext cx="2995385" cy="42283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100" dirty="0"/>
          </a:p>
          <a:p>
            <a:r>
              <a:rPr lang="cs-CZ" sz="1100" dirty="0"/>
              <a:t>Námět existoval už od roku 1958, ale tehdy bez šance na realizaci. Scénář Pavel Juráček podle vlastní povídky.</a:t>
            </a:r>
            <a:r>
              <a:rPr lang="cs-CZ" sz="1100" dirty="0">
                <a:effectLst/>
              </a:rPr>
              <a:t> </a:t>
            </a:r>
            <a:endParaRPr lang="cs-CZ" sz="1100" dirty="0"/>
          </a:p>
          <a:p>
            <a:r>
              <a:rPr lang="cs-CZ" sz="1100" dirty="0"/>
              <a:t> Československý armádní film (ČAF) – paralelní studio, vytváří vlastní filmovou produkci (týdeníky, instruktážní filmy, dokumenty), ale v průběhu 60.let dvakrát zasáhlo do výroby hraných filmů – Ať žije republika (1965, r. Karel Kachyňa) a Konec srpna v hotelu Ozon &gt;&gt; ambice konkurovat ČSF</a:t>
            </a:r>
          </a:p>
          <a:p>
            <a:r>
              <a:rPr lang="cs-CZ" sz="1100" dirty="0"/>
              <a:t>Násilný film o skupině žen z nedaleké budoucnosti, ve světě zničeném nukleární katastrofou, ale také alegorické podobenství druhé světové války a zastřeně nostalgické ohlédnutí za první republikou</a:t>
            </a:r>
          </a:p>
          <a:p>
            <a:r>
              <a:rPr lang="cs-CZ" sz="1100" dirty="0"/>
              <a:t>Western? – téma hranice</a:t>
            </a:r>
          </a:p>
        </p:txBody>
      </p:sp>
    </p:spTree>
    <p:extLst>
      <p:ext uri="{BB962C8B-B14F-4D97-AF65-F5344CB8AC3E}">
        <p14:creationId xmlns:p14="http://schemas.microsoft.com/office/powerpoint/2010/main" val="1934618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911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9D0F908-7BE4-144D-A853-C8BD0112E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>
            <a:normAutofit/>
          </a:bodyPr>
          <a:lstStyle/>
          <a:p>
            <a:br>
              <a:rPr lang="cs-CZ" sz="2800" b="1">
                <a:solidFill>
                  <a:schemeClr val="bg1"/>
                </a:solidFill>
              </a:rPr>
            </a:br>
            <a:r>
              <a:rPr lang="cs-CZ" sz="2800" b="1">
                <a:solidFill>
                  <a:schemeClr val="bg1"/>
                </a:solidFill>
              </a:rPr>
              <a:t>Pavel Juráček (1935–1989) </a:t>
            </a:r>
            <a:br>
              <a:rPr lang="cs-CZ" sz="2800">
                <a:solidFill>
                  <a:schemeClr val="bg1"/>
                </a:solidFill>
              </a:rPr>
            </a:br>
            <a:endParaRPr lang="cs-CZ" sz="2800">
              <a:solidFill>
                <a:schemeClr val="bg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C5BD69-39AC-6F41-9C0A-CEF04D430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76857"/>
            <a:ext cx="5015484" cy="3900106"/>
          </a:xfrm>
        </p:spPr>
        <p:txBody>
          <a:bodyPr anchor="ctr">
            <a:normAutofit/>
          </a:bodyPr>
          <a:lstStyle/>
          <a:p>
            <a:r>
              <a:rPr lang="cs-CZ" sz="1700" dirty="0"/>
              <a:t>Scenárista, dramaturg, básník, prozaik, publicista, režisér.</a:t>
            </a:r>
          </a:p>
          <a:p>
            <a:r>
              <a:rPr lang="cs-CZ" sz="1700" dirty="0"/>
              <a:t>Dílo i osobnost jako intelektuální a interpretační výzva, náročné, místy vtipné, melancholické. </a:t>
            </a:r>
          </a:p>
          <a:p>
            <a:r>
              <a:rPr lang="cs-CZ" sz="1700" dirty="0"/>
              <a:t>Vyrůstal ve skromných poměrech s matkou. V dospívání psal básně a povídky; od roku 1951 si soustavně vedl deníkové záznamy. </a:t>
            </a:r>
          </a:p>
          <a:p>
            <a:r>
              <a:rPr lang="cs-CZ" sz="1700" dirty="0"/>
              <a:t>Vysokoškolská studia žurnalistiky ani dramaturgie a </a:t>
            </a:r>
            <a:r>
              <a:rPr lang="cs-CZ" sz="1700" dirty="0" err="1"/>
              <a:t>scénáristiky</a:t>
            </a:r>
            <a:r>
              <a:rPr lang="cs-CZ" sz="1700" dirty="0"/>
              <a:t> (od roku 1957) na FAMU nedokončil. </a:t>
            </a:r>
          </a:p>
          <a:p>
            <a:r>
              <a:rPr lang="cs-CZ" sz="1700" dirty="0"/>
              <a:t>Záhy ale získal pověst pronikavého talentu, od roku 1961 zaměstnán ve FSB jako dramaturg</a:t>
            </a:r>
          </a:p>
          <a:p>
            <a:r>
              <a:rPr lang="cs-CZ" sz="1700" dirty="0" err="1"/>
              <a:t>Režisérké</a:t>
            </a:r>
            <a:r>
              <a:rPr lang="cs-CZ" sz="1700" dirty="0"/>
              <a:t> ambice.</a:t>
            </a:r>
          </a:p>
        </p:txBody>
      </p:sp>
      <p:pic>
        <p:nvPicPr>
          <p:cNvPr id="5" name="Obrázek 4" descr="Obsah obrázku osoba, zeď, muž, oblek&#10;&#10;Popis byl vytvořen automaticky">
            <a:extLst>
              <a:ext uri="{FF2B5EF4-FFF2-40B4-BE49-F238E27FC236}">
                <a16:creationId xmlns:a16="http://schemas.microsoft.com/office/drawing/2014/main" id="{DBF92D3B-2DC7-F74D-99FF-11313B7002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09"/>
          <a:stretch/>
        </p:blipFill>
        <p:spPr>
          <a:xfrm>
            <a:off x="6335270" y="2276857"/>
            <a:ext cx="5015484" cy="39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99920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1013</Words>
  <Application>Microsoft Macintosh PowerPoint</Application>
  <PresentationFormat>Širokoúhlá obrazovka</PresentationFormat>
  <Paragraphs>67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Česká nová vlna  </vt:lpstr>
      <vt:lpstr>Jiří Menzel (1938–2020) </vt:lpstr>
      <vt:lpstr>Ostře sledované vlaky (1966)</vt:lpstr>
      <vt:lpstr>Scéna s razítky – erotika jako nový element </vt:lpstr>
      <vt:lpstr>Film na export</vt:lpstr>
      <vt:lpstr> Jan Schmidt (1934–2019) </vt:lpstr>
      <vt:lpstr>Postava k podpírání (1965)</vt:lpstr>
      <vt:lpstr>Konec srpna v hotelu Ozon (1967)</vt:lpstr>
      <vt:lpstr> Pavel Juráček (1935–1989)  </vt:lpstr>
      <vt:lpstr>Každý mladý muž (1965)</vt:lpstr>
      <vt:lpstr>Případ pro začínajícího kata (1969)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Česká nová vlna  </dc:title>
  <dc:creator>Šárka Gmiterková</dc:creator>
  <cp:lastModifiedBy>Šárka Gmiterková</cp:lastModifiedBy>
  <cp:revision>2</cp:revision>
  <dcterms:created xsi:type="dcterms:W3CDTF">2021-01-13T12:53:18Z</dcterms:created>
  <dcterms:modified xsi:type="dcterms:W3CDTF">2021-01-13T12:56:25Z</dcterms:modified>
</cp:coreProperties>
</file>