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51"/>
  </p:normalViewPr>
  <p:slideViewPr>
    <p:cSldViewPr snapToGrid="0" snapToObjects="1">
      <p:cViewPr varScale="1">
        <p:scale>
          <a:sx n="72" d="100"/>
          <a:sy n="72" d="100"/>
        </p:scale>
        <p:origin x="3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634FDE-8FB8-E14E-A074-94E2FDAAA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4129DCD-AFA6-4F47-9E51-540919F46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88955F-5324-1E4C-94C2-11C593C1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DC05-6401-D34D-A544-5C079E376227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F01A7E-11EA-DC4D-B1E6-AAEEAE162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06A867-EFDD-FE4A-A727-5B1DBB9E2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CD5F-11DB-E64C-8A9E-5DE2578F5F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2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FBC74-F082-1244-9E38-090BE5092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9037A1C-58F3-BF46-B8E9-33FC65AFA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8FB0FD-F1B1-5B49-859E-D31CD6DF3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DC05-6401-D34D-A544-5C079E376227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9D1B04-7EC7-284D-9EC0-78438E685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A85B13-B89E-294A-A452-B6F17A289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CD5F-11DB-E64C-8A9E-5DE2578F5F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793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D201871-C1A2-5A49-9A52-19E7BA0492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12EB13F-05E9-4147-92AD-CE57BE1B8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A41389-EF66-3040-A75D-4F05A22ED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DC05-6401-D34D-A544-5C079E376227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997A01-6E14-4747-98CD-0404F799A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2654EA-A1EE-2346-8198-9282848F4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CD5F-11DB-E64C-8A9E-5DE2578F5F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665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ED6115-A00A-4A4F-B2AF-B8682BDED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4A50FB-FD23-3C41-A379-174CCB399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E81728-7349-F14D-8ED1-A50FC8E0C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DC05-6401-D34D-A544-5C079E376227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89271C-DCB7-FD4D-9FC9-D154786B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3A983B-4DD9-FB47-B011-5FF9664E1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CD5F-11DB-E64C-8A9E-5DE2578F5F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93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CF329B-5389-C84B-9181-6889B982B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9AE437-6140-8347-940D-AB411787A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0C6667-446A-2042-90E0-9D8DAE6D7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DC05-6401-D34D-A544-5C079E376227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B4CE82-E3F8-4844-AD44-4AEBF460B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FC0CE7-1CF9-0740-831B-23349EE6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CD5F-11DB-E64C-8A9E-5DE2578F5F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55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323749-4527-7242-B98A-47D81B71B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DD4A9A-F52A-9944-9D53-E8D5BA24B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9921F23-8C29-7747-AA26-FAAD09E56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ADA034-34B4-7745-A519-944DBA9C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DC05-6401-D34D-A544-5C079E376227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C906848-02CD-9E4A-BC0D-83E9384DB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07673B-7CE2-2F40-8CD2-026B65AE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CD5F-11DB-E64C-8A9E-5DE2578F5F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588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81DF84-9109-CA4B-86BA-D9E44DB9D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514CA7-DFA1-9846-952C-2A76F95A0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53CBC38-4AE8-2B43-90CC-EB58E1106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F33A79B-F994-2A40-A9A3-42AD64FBC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2B5E68D-3AB3-2D42-A815-A19B873A94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E550FD7-EF61-6A49-8196-E23546AA5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DC05-6401-D34D-A544-5C079E376227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9BB1174-D6CE-CD4D-B310-93576B04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F1441BE-A373-5843-9904-ABC317F87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CD5F-11DB-E64C-8A9E-5DE2578F5F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68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990619-D26C-E548-96AC-31FEAF5F8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8BBC58A-07F5-E646-B0D3-935F5A6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DC05-6401-D34D-A544-5C079E376227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5E6D9FB-004C-334E-8B62-991E01A89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F869135-C609-BD44-9EDF-6EF03F955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CD5F-11DB-E64C-8A9E-5DE2578F5F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31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B954832-86DC-D640-81CF-1E1E648F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DC05-6401-D34D-A544-5C079E376227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7B80DA9-913D-7440-B145-17A06F6BE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4FDFC4-FE7F-A84F-8044-CD45BF821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CD5F-11DB-E64C-8A9E-5DE2578F5F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20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52FE2-A5D1-604C-8A04-BA4E11080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82F824-A3C6-B74E-A94E-9304F64BF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A8CF5F9-2519-3446-9CC8-36CA6E924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78A4DA2-A8E2-E142-8005-2674ACDE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DC05-6401-D34D-A544-5C079E376227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DCF1464-0691-2E41-A00E-C2FF7A517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B53B179-A9DA-2640-A1C1-87DB27414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CD5F-11DB-E64C-8A9E-5DE2578F5F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94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10AD29-7CEE-D24D-BD52-684E5AE49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F396252-CF4C-C145-931C-45A8F1A192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2C2753F-6399-F64F-AC0C-2525A07F2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1FF774B-2BE5-7949-9800-5549E93DF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DC05-6401-D34D-A544-5C079E376227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AA5DB7-FE9D-ED4C-A74F-064E2F2C5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7F55EA-36DD-1145-ADA7-FFF0449F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CD5F-11DB-E64C-8A9E-5DE2578F5F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188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8C40B27-C453-E241-B60A-C6F03B98D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F0B7DC-AAA6-1540-8EBF-3B0DAE23F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7971FC-6D92-E64C-9033-070677D013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3DC05-6401-D34D-A544-5C079E376227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88B498-9C52-9A42-B2B9-4D83D8E7A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16DD0D-B8B6-E649-B76B-F3EE7375F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8CD5F-11DB-E64C-8A9E-5DE2578F5F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49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6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EB8B6A-D2F7-9844-AD5A-A8FB88F993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Česká nová vlna 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81959DB-E203-E049-ABC9-C538E52905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FAVh001 + FAVKh006</a:t>
            </a:r>
          </a:p>
          <a:p>
            <a:r>
              <a:rPr lang="cs-CZ" dirty="0"/>
              <a:t>25. 11. 2020</a:t>
            </a:r>
          </a:p>
          <a:p>
            <a:r>
              <a:rPr lang="cs-CZ" dirty="0"/>
              <a:t>Mgr. Šárka </a:t>
            </a:r>
            <a:r>
              <a:rPr lang="cs-CZ" dirty="0" err="1"/>
              <a:t>Gmiterková</a:t>
            </a:r>
            <a:r>
              <a:rPr lang="cs-CZ" dirty="0"/>
              <a:t>, Ph.D.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0704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3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 descr="Obsah obrázku osoba, budova, stojící, žena&#10;&#10;Popis byl vytvořen automaticky">
            <a:extLst>
              <a:ext uri="{FF2B5EF4-FFF2-40B4-BE49-F238E27FC236}">
                <a16:creationId xmlns:a16="http://schemas.microsoft.com/office/drawing/2014/main" id="{89D0230A-455B-724B-A6DB-783F776BB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405" b="909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53" name="Rectangle 4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96906B7-88E2-CB4B-9D35-883D95798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cs-CZ" sz="2800" b="1" i="1"/>
              <a:t>Démanty noci</a:t>
            </a:r>
          </a:p>
        </p:txBody>
      </p:sp>
      <p:sp>
        <p:nvSpPr>
          <p:cNvPr id="54" name="Rectangle 4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Rectangle 4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E42928-3C4B-1B4C-B10D-FAD707A58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cs-CZ" sz="1400"/>
              <a:t>návštěvnost výrazně podprůměrná (70 000) &gt;&gt; druhý distribuční okruh ve 4 kopiích; primárně centra velkých měst, umělecká kina filmové kluby, nikoliv malá okresní kina</a:t>
            </a:r>
          </a:p>
          <a:p>
            <a:r>
              <a:rPr lang="cs-CZ" sz="1400"/>
              <a:t>vyzdvihuje se exportní potenciál &gt;&gt; mezinárodně srozumitelná řeč filmu</a:t>
            </a:r>
          </a:p>
          <a:p>
            <a:r>
              <a:rPr lang="cs-CZ" sz="1400"/>
              <a:t>kritika </a:t>
            </a:r>
            <a:r>
              <a:rPr lang="cs-CZ" sz="1400" i="1"/>
              <a:t>Démanty noci </a:t>
            </a:r>
            <a:r>
              <a:rPr lang="cs-CZ" sz="1400"/>
              <a:t>až na sporadické výhrady hodnotila nadšeně &gt;&gt; akcentována nadčasovost filmu</a:t>
            </a:r>
          </a:p>
          <a:p>
            <a:r>
              <a:rPr lang="cs-CZ" sz="1400"/>
              <a:t>roku 2018 digitálně restaurovaná verze uvedená na MFF Cannes, v sekci Cannes Classics, a v srpnu také v obnovené distribuční premiéře</a:t>
            </a:r>
          </a:p>
          <a:p>
            <a:endParaRPr lang="cs-CZ" sz="1400"/>
          </a:p>
        </p:txBody>
      </p:sp>
    </p:spTree>
    <p:extLst>
      <p:ext uri="{BB962C8B-B14F-4D97-AF65-F5344CB8AC3E}">
        <p14:creationId xmlns:p14="http://schemas.microsoft.com/office/powerpoint/2010/main" val="49451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6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183B13-AA03-9947-8A8C-B01DBF96C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Cenzura jako komunikace? Jako taktická hra? Jako forma PR?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E07C08-D503-DA45-90D6-8202E2BA6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Cenzura jako odvrácená, neviditelná strana „zlatých šedesátých“ </a:t>
            </a:r>
          </a:p>
          <a:p>
            <a:r>
              <a:rPr lang="cs-CZ" dirty="0"/>
              <a:t>Převažující negativní vnímání cenzury X forma komunikace, taktické hry a vyjednávání</a:t>
            </a:r>
            <a:r>
              <a:rPr lang="cs-CZ" dirty="0">
                <a:effectLst/>
              </a:rPr>
              <a:t> </a:t>
            </a:r>
          </a:p>
          <a:p>
            <a:r>
              <a:rPr lang="cs-CZ" dirty="0"/>
              <a:t>Cenzura jako skrytý proces &gt;&gt; existují jen omezené písemné stopy a sporadická ústní svědectví</a:t>
            </a:r>
          </a:p>
          <a:p>
            <a:r>
              <a:rPr lang="cs-CZ" dirty="0"/>
              <a:t>Není výsadou jen totalitních vládnoucích systémů</a:t>
            </a:r>
          </a:p>
          <a:p>
            <a:r>
              <a:rPr lang="cs-CZ" dirty="0"/>
              <a:t>Koncept „rozptýlené cenzury“ (vč. autocenzury) + existence „strukturních mezer“</a:t>
            </a:r>
          </a:p>
          <a:p>
            <a:r>
              <a:rPr lang="cs-CZ" dirty="0"/>
              <a:t>Cenzura významy nejen eliminuje, ale též (spolu)vytváří</a:t>
            </a:r>
          </a:p>
          <a:p>
            <a:r>
              <a:rPr lang="cs-CZ" strike="sngStrike" dirty="0"/>
              <a:t>„cenzurní zásah“ </a:t>
            </a:r>
            <a:r>
              <a:rPr lang="cs-CZ" dirty="0"/>
              <a:t> X slovní spojení jako „administrativní zásah“, který provádí „pověřené orgány“, „organizační pracovníci“, „oficiální posuzovatelé“, kteří jednotlivá opatření „doporučují“</a:t>
            </a:r>
          </a:p>
        </p:txBody>
      </p:sp>
    </p:spTree>
    <p:extLst>
      <p:ext uri="{BB962C8B-B14F-4D97-AF65-F5344CB8AC3E}">
        <p14:creationId xmlns:p14="http://schemas.microsoft.com/office/powerpoint/2010/main" val="268743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6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285B4C-D35D-DE4A-A890-BECF6C8FD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Filmové (interní) cenzurní orgány v 60. letech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E77C9D-C5CC-6948-A101-F1E32DEA8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Do cenzurní komunikace vstupují: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b="1" dirty="0"/>
              <a:t>Ředitel ČSF</a:t>
            </a:r>
            <a:r>
              <a:rPr lang="cs-CZ" dirty="0"/>
              <a:t>: </a:t>
            </a:r>
            <a:r>
              <a:rPr lang="cs-CZ" b="1" dirty="0"/>
              <a:t>Alois Poledňák</a:t>
            </a:r>
            <a:r>
              <a:rPr lang="cs-CZ" b="1" dirty="0">
                <a:effectLst/>
              </a:rPr>
              <a:t> </a:t>
            </a:r>
            <a:r>
              <a:rPr lang="cs-CZ" dirty="0">
                <a:effectLst/>
              </a:rPr>
              <a:t>(</a:t>
            </a:r>
            <a:r>
              <a:rPr lang="cs-CZ" dirty="0"/>
              <a:t>1959–1969)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b="1" dirty="0"/>
              <a:t>Ředitel FSB</a:t>
            </a:r>
            <a:r>
              <a:rPr lang="cs-CZ" dirty="0"/>
              <a:t>: na základě návrhů TS schvaloval scénáře, zahájení přípravných prací a výroby, rozpočty, obsazení hlavních tvůrčích pozic. Měl právo kdykoliv zhlédnout natočený materiál, schvalovat první kopii a de facto mohl rozhodovat o jakékoliv záležitosti ve studiu. V letech 1963–1969 na pozici </a:t>
            </a:r>
            <a:r>
              <a:rPr lang="cs-CZ" b="1" dirty="0"/>
              <a:t>Vlastimil </a:t>
            </a:r>
            <a:r>
              <a:rPr lang="cs-CZ" b="1" dirty="0" err="1"/>
              <a:t>Harnach</a:t>
            </a:r>
            <a:r>
              <a:rPr lang="cs-CZ" dirty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b="1" dirty="0"/>
              <a:t>Ústřední dramaturg</a:t>
            </a:r>
            <a:r>
              <a:rPr lang="cs-CZ" dirty="0"/>
              <a:t>: sleduje dramaturgickou činnost TS už ve fázi literární přípravy, ve spolupráci s TS připravuje dramaturgické a výrobní plány, posuzuje je z ideově-uměleckého hlediska, schvaluje scénáře chystaných snímků; může požadovat předvedení libovolné látky v kterémkoliv stadiu rozpracování, účastnit se jednání, projekcí natočeného materiálu a podávat návrhy na úpravy. V letech 1960–1968 na pozici </a:t>
            </a:r>
            <a:r>
              <a:rPr lang="cs-CZ" b="1" dirty="0"/>
              <a:t>Břetislav Kunc.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Cenzurní praxi mohli vykonávat také dramaturgové nebo šéfové TS odmítáním potenciálně rizikových látek.  </a:t>
            </a:r>
          </a:p>
        </p:txBody>
      </p:sp>
    </p:spTree>
    <p:extLst>
      <p:ext uri="{BB962C8B-B14F-4D97-AF65-F5344CB8AC3E}">
        <p14:creationId xmlns:p14="http://schemas.microsoft.com/office/powerpoint/2010/main" val="1398273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6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C0865C-1B79-4B42-9E17-49E8F0D24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Posilování decentralizace dramaturgie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EFA24E-DA67-EF48-A72C-D536C53E7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1959–1962: nad vývojem látek dohlíží </a:t>
            </a:r>
            <a:r>
              <a:rPr lang="cs-CZ" u="sng" dirty="0"/>
              <a:t>centrální</a:t>
            </a:r>
            <a:r>
              <a:rPr lang="cs-CZ" dirty="0"/>
              <a:t> </a:t>
            </a:r>
            <a:r>
              <a:rPr lang="cs-CZ" b="1" dirty="0"/>
              <a:t>Ideově-umělecká rada</a:t>
            </a:r>
            <a:r>
              <a:rPr lang="cs-CZ" b="1" dirty="0">
                <a:effectLst/>
              </a:rPr>
              <a:t> </a:t>
            </a:r>
            <a:r>
              <a:rPr lang="cs-CZ" dirty="0">
                <a:effectLst/>
              </a:rPr>
              <a:t>&gt;&gt; její posudky jsou přísnější a víc tendenční + filmaři testují průchodnost různých námětů = pociťovaná dramaturgická krize; </a:t>
            </a:r>
            <a:r>
              <a:rPr lang="cs-CZ" dirty="0"/>
              <a:t>domácí film je umělecky nevýrazný, bez moderního výrazu, neideový.</a:t>
            </a:r>
          </a:p>
          <a:p>
            <a:r>
              <a:rPr lang="cs-CZ" dirty="0"/>
              <a:t>Únor 1962:  ČSF se stává samostatná výrobně hospodářskou jednotkou, příslušící v otázkách ideových pod ÚV KSČ </a:t>
            </a:r>
          </a:p>
          <a:p>
            <a:r>
              <a:rPr lang="cs-CZ" dirty="0"/>
              <a:t>Březen 1962: zrušena centrální Ideově-umělecká rada</a:t>
            </a:r>
          </a:p>
          <a:p>
            <a:r>
              <a:rPr lang="cs-CZ" dirty="0"/>
              <a:t>Duben1962: vzniká Ústřední filmová rada a hlavně </a:t>
            </a:r>
            <a:r>
              <a:rPr lang="cs-CZ" u="sng" dirty="0"/>
              <a:t>jednotlivé</a:t>
            </a:r>
            <a:r>
              <a:rPr lang="cs-CZ" dirty="0"/>
              <a:t> </a:t>
            </a:r>
            <a:r>
              <a:rPr lang="cs-CZ" b="1" dirty="0"/>
              <a:t>Ideově-umělecké rady </a:t>
            </a:r>
            <a:r>
              <a:rPr lang="cs-CZ" dirty="0"/>
              <a:t>při jednotlivých TS (cca 7 až 8 členů z řad interních pracovníků a externích spolupracovníků) &gt;&gt; mají nově vyšší pravomoci</a:t>
            </a:r>
          </a:p>
          <a:p>
            <a:r>
              <a:rPr lang="cs-CZ" dirty="0"/>
              <a:t>Mimo výrobní složky cenzurní zásahy doporučovala Hlavní správa tiskového dohledu (dále HSTD), vyšší úroveň pak představovalo Ideologické oddělení ÚV KSČ</a:t>
            </a:r>
            <a:r>
              <a:rPr lang="cs-CZ" dirty="0">
                <a:effectLst/>
              </a:rPr>
              <a:t> &gt;&gt; schvalovací proces až po interním barrandovském schvalování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4465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6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D0E3DC-0F88-1542-8930-B86C56F1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1962–1964: uvolňování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17847C-BFC1-3241-BA8D-109380C7C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Přehodnocování kulturní politiky: na veřejnost se vraceli zapovězení tvůrci a díla, fenomén nastupující generace mladých tvůrců; objevují se svědectví o autocenzuře</a:t>
            </a:r>
          </a:p>
          <a:p>
            <a:r>
              <a:rPr lang="cs-CZ" dirty="0"/>
              <a:t>FSB se začíná programově orientovat na tvorbu mladých autorů &gt;&gt; v roce 1963 debutovalo celkem 9 režisérů – Miloš Forman, Věra Chytilová, Jaromil Jireš, Pavel Hobl, Zdenek </a:t>
            </a:r>
            <a:r>
              <a:rPr lang="cs-CZ" dirty="0" err="1"/>
              <a:t>Sirový</a:t>
            </a:r>
            <a:r>
              <a:rPr lang="cs-CZ" dirty="0"/>
              <a:t> nebo Čestmír </a:t>
            </a:r>
            <a:r>
              <a:rPr lang="cs-CZ" dirty="0" err="1"/>
              <a:t>Mlíkovský</a:t>
            </a:r>
            <a:r>
              <a:rPr lang="cs-CZ" dirty="0"/>
              <a:t> &gt;&gt; jde o filmy levné, které se dokázaly prosadit v zahraničí a někdy s sebou nesly i divácký (potažmo komerční) úspěch</a:t>
            </a:r>
          </a:p>
          <a:p>
            <a:r>
              <a:rPr lang="cs-CZ" dirty="0"/>
              <a:t>Roste sebevědomí FSB i tvůrců – testují limity cenzurních procesů, např. nepředkládali ke kontrole materiály před zahájením nebo dokončením </a:t>
            </a:r>
            <a:r>
              <a:rPr lang="cs-CZ"/>
              <a:t>výroby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130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287F3E-A5BB-2243-B2ED-11159F956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286" y="501594"/>
            <a:ext cx="4790364" cy="1668424"/>
          </a:xfrm>
        </p:spPr>
        <p:txBody>
          <a:bodyPr anchor="b">
            <a:normAutofit/>
          </a:bodyPr>
          <a:lstStyle/>
          <a:p>
            <a:r>
              <a:rPr lang="cs-CZ" sz="4000" b="1"/>
              <a:t>1965: rok problematických filmů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77D7D3-4FAE-8543-A907-119FD7237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286" y="2399857"/>
            <a:ext cx="4667553" cy="3425709"/>
          </a:xfrm>
        </p:spPr>
        <p:txBody>
          <a:bodyPr>
            <a:normAutofit fontScale="92500" lnSpcReduction="10000"/>
          </a:bodyPr>
          <a:lstStyle/>
          <a:p>
            <a:r>
              <a:rPr lang="cs-CZ" sz="1800" dirty="0"/>
              <a:t>Celkem 22 cenzurních zásahů, počty ukazují na kolizi mezi HSTD, ÚV KSČ a FSB/TS</a:t>
            </a:r>
            <a:endParaRPr lang="cs-CZ" sz="1700" dirty="0"/>
          </a:p>
          <a:p>
            <a:r>
              <a:rPr lang="cs-CZ" sz="1700" dirty="0"/>
              <a:t>Konec hledání a objevování strukturních mezer </a:t>
            </a:r>
          </a:p>
          <a:p>
            <a:r>
              <a:rPr lang="cs-CZ" sz="1700" dirty="0"/>
              <a:t>Nově se objevuje důraz na ekonomické hledisko (forma cenzury?)</a:t>
            </a:r>
          </a:p>
          <a:p>
            <a:r>
              <a:rPr lang="cs-CZ" sz="1700" dirty="0"/>
              <a:t>HSTD rok 1965 hodnotí jako problematický, vzniká série problematických filmů, nejvýrazněji pak </a:t>
            </a:r>
            <a:r>
              <a:rPr lang="cs-CZ" sz="1700" i="1" dirty="0"/>
              <a:t>Každý den odvahu </a:t>
            </a:r>
            <a:r>
              <a:rPr lang="cs-CZ" sz="1700" dirty="0"/>
              <a:t>(1964, r. Evald Schorm), </a:t>
            </a:r>
            <a:r>
              <a:rPr lang="cs-CZ" sz="1700" i="1" dirty="0"/>
              <a:t>Třiatřicet stříbrných křepelek </a:t>
            </a:r>
            <a:r>
              <a:rPr lang="cs-CZ" sz="1700" dirty="0"/>
              <a:t>(1964, r. Antonín Kachlík), </a:t>
            </a:r>
            <a:r>
              <a:rPr lang="cs-CZ" sz="1700" i="1" dirty="0"/>
              <a:t>Hrdina má strach </a:t>
            </a:r>
            <a:r>
              <a:rPr lang="cs-CZ" sz="1700" dirty="0"/>
              <a:t>(1965, r. František Filip) nebo </a:t>
            </a:r>
            <a:r>
              <a:rPr lang="cs-CZ" sz="1700" i="1" dirty="0"/>
              <a:t>Bloudění</a:t>
            </a:r>
            <a:r>
              <a:rPr lang="cs-CZ" sz="1700" dirty="0"/>
              <a:t> (1965, r. Jan Čuřík, Antonín Máša)</a:t>
            </a:r>
          </a:p>
          <a:p>
            <a:r>
              <a:rPr lang="cs-CZ" sz="1700" dirty="0"/>
              <a:t>FSB reaguje zastavením minimálně tří rozpracovaných projektů &gt;&gt; preventivní regulace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27C4214-1D62-AB49-8DED-0509B5361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57" y="1269962"/>
            <a:ext cx="2670313" cy="3956019"/>
          </a:xfrm>
          <a:prstGeom prst="rect">
            <a:avLst/>
          </a:prstGeom>
        </p:spPr>
      </p:pic>
      <p:pic>
        <p:nvPicPr>
          <p:cNvPr id="7" name="Obrázek 6" descr="Obsah obrázku květina, závěs&#10;&#10;Popis byl vytvořen automaticky">
            <a:extLst>
              <a:ext uri="{FF2B5EF4-FFF2-40B4-BE49-F238E27FC236}">
                <a16:creationId xmlns:a16="http://schemas.microsoft.com/office/drawing/2014/main" id="{21224A42-1C88-4D4E-AE0C-6E3289706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409" y="670377"/>
            <a:ext cx="1731341" cy="2429953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98F58340-AFED-4E4C-856B-442876232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9409" y="3429000"/>
            <a:ext cx="1747423" cy="240195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A169C72-4010-413C-A913-4BD6E2D12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8C3C99-2F64-46DC-9F81-BAA40930E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27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ED9F11-1A1D-7C44-A87F-CD1E6AF20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 b="1"/>
              <a:t>Jan Němec (1936–2016)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A82DD4-A996-FE4D-B736-AA03BC095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6891188" cy="4393982"/>
          </a:xfrm>
        </p:spPr>
        <p:txBody>
          <a:bodyPr>
            <a:normAutofit/>
          </a:bodyPr>
          <a:lstStyle/>
          <a:p>
            <a:r>
              <a:rPr lang="cs-CZ" sz="2000"/>
              <a:t>„Sami režiséři nové vlny si přezdívky nedávali. Jen Miloš Forman, Ivan Passer a Miroslav Ondříček si říkali navzájem machisticky ›ty býku‹. Ale filmová kritika jim určité nálepky dala: Věra Chytilová byla první dámou českého filmu, Evald Schorm morální autoritou ›svatým spravedlivým‹, a Jiří Menzel benjamínkem nové vlny. Jan Němec byl jejím enfant terrible, zlobivým dítětem.“ </a:t>
            </a:r>
          </a:p>
          <a:p>
            <a:r>
              <a:rPr lang="cs-CZ" sz="2000"/>
              <a:t>metodický provokatér, velmi důsledný a nekompromisní k sobě i ostatním</a:t>
            </a:r>
            <a:r>
              <a:rPr lang="cs-CZ" sz="2000">
                <a:effectLst/>
              </a:rPr>
              <a:t> </a:t>
            </a:r>
          </a:p>
          <a:p>
            <a:r>
              <a:rPr lang="cs-CZ" sz="2000"/>
              <a:t>Po absolutoriu na FAMU pracoval jako asistent režie na filmech Krškových filmech </a:t>
            </a:r>
            <a:r>
              <a:rPr lang="cs-CZ" sz="2000" i="1"/>
              <a:t>Osení</a:t>
            </a:r>
            <a:r>
              <a:rPr lang="cs-CZ" sz="2000"/>
              <a:t> a </a:t>
            </a:r>
            <a:r>
              <a:rPr lang="cs-CZ" sz="2000" i="1"/>
              <a:t>Kde řeky mají Slunce </a:t>
            </a:r>
            <a:r>
              <a:rPr lang="cs-CZ" sz="2000"/>
              <a:t>a na filmu </a:t>
            </a:r>
            <a:r>
              <a:rPr lang="cs-CZ" sz="2000" i="1"/>
              <a:t>Vyšší princip </a:t>
            </a:r>
            <a:r>
              <a:rPr lang="cs-CZ" sz="2000"/>
              <a:t>Jiřího Krejčíka</a:t>
            </a:r>
          </a:p>
          <a:p>
            <a:endParaRPr lang="cs-CZ" sz="2000"/>
          </a:p>
        </p:txBody>
      </p:sp>
      <p:pic>
        <p:nvPicPr>
          <p:cNvPr id="5" name="Obrázek 4" descr="Obsah obrázku budova, muž, exteriér, osoba&#10;&#10;Popis byl vytvořen automaticky">
            <a:extLst>
              <a:ext uri="{FF2B5EF4-FFF2-40B4-BE49-F238E27FC236}">
                <a16:creationId xmlns:a16="http://schemas.microsoft.com/office/drawing/2014/main" id="{341670C2-3AE2-3A44-BA94-936EA400BA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88" r="29854" b="-1"/>
          <a:stretch/>
        </p:blipFill>
        <p:spPr>
          <a:xfrm>
            <a:off x="7777393" y="1976277"/>
            <a:ext cx="4414606" cy="4881723"/>
          </a:xfrm>
          <a:custGeom>
            <a:avLst/>
            <a:gdLst/>
            <a:ahLst/>
            <a:cxnLst/>
            <a:rect l="l" t="t" r="r" b="b"/>
            <a:pathLst>
              <a:path w="4414606" h="4881723">
                <a:moveTo>
                  <a:pt x="3151661" y="0"/>
                </a:moveTo>
                <a:lnTo>
                  <a:pt x="4414606" y="1262946"/>
                </a:lnTo>
                <a:lnTo>
                  <a:pt x="4414606" y="4881723"/>
                </a:lnTo>
                <a:lnTo>
                  <a:pt x="1730061" y="4881723"/>
                </a:lnTo>
                <a:lnTo>
                  <a:pt x="0" y="3151662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40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B0D79A-C03C-4B44-8412-F7B6D446D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sz="4800" b="1" i="1" dirty="0"/>
              <a:t>Démanty noci </a:t>
            </a:r>
            <a:r>
              <a:rPr lang="cs-CZ" sz="4800" b="1" dirty="0"/>
              <a:t>(1964)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9241E9-431F-A447-86F4-E52749120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/>
              <a:t>Nerealizované projekty „Západní nádraží“ (vyvíjený spolu s Arnoštem Lustigem) a “Chuť léta“ &gt;&gt; v prvním případě měl Němec prokázat, že je režisérem ochotným točit socialistickou látku, ve druhém projekt sliboval „lehčí pandán k filmu </a:t>
            </a:r>
            <a:r>
              <a:rPr lang="cs-CZ" sz="2000" i="1" dirty="0" err="1"/>
              <a:t>Slnko</a:t>
            </a:r>
            <a:r>
              <a:rPr lang="cs-CZ" sz="2000" i="1" dirty="0"/>
              <a:t> v </a:t>
            </a:r>
            <a:r>
              <a:rPr lang="cs-CZ" sz="2000" i="1" dirty="0" err="1"/>
              <a:t>sieti</a:t>
            </a:r>
            <a:r>
              <a:rPr lang="cs-CZ" sz="2000" dirty="0"/>
              <a:t>“</a:t>
            </a:r>
          </a:p>
          <a:p>
            <a:r>
              <a:rPr lang="cs-CZ" sz="2000" dirty="0"/>
              <a:t>práce na LS se pohnuly kupředu roku 1962, v souladu s reorganizací dramaturgie a TS</a:t>
            </a:r>
          </a:p>
          <a:p>
            <a:r>
              <a:rPr lang="cs-CZ" sz="2000" dirty="0"/>
              <a:t>podle povídky „Tma nemá stín“ (Arnošt Lustig), která reflektuje autorův útěk z transportu smrti + Lustigova zesnulého kamaráda</a:t>
            </a:r>
          </a:p>
          <a:p>
            <a:r>
              <a:rPr lang="cs-CZ" sz="2000" dirty="0"/>
              <a:t>příběh dvou židovských chlapců, kteří utečou z transportu, prchají lesem a nakonec jsou zcela vyčerpaní chyceni staříky ze sudetoněmecké domobrany. Vyprávění v několika liniích, kdy se realita prolíná s vizemi, sny a retrospektivami. </a:t>
            </a:r>
          </a:p>
          <a:p>
            <a:endParaRPr lang="cs-CZ" sz="2000" dirty="0"/>
          </a:p>
        </p:txBody>
      </p:sp>
      <p:pic>
        <p:nvPicPr>
          <p:cNvPr id="5" name="Obrázek 4" descr="Obsah obrázku text, voda, muž, podepsat&#10;&#10;Popis byl vytvořen automaticky">
            <a:extLst>
              <a:ext uri="{FF2B5EF4-FFF2-40B4-BE49-F238E27FC236}">
                <a16:creationId xmlns:a16="http://schemas.microsoft.com/office/drawing/2014/main" id="{8A07C548-69DD-B74C-B664-59C3FBB1C8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9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7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838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C78A03-1D54-9D4A-8D8A-8F958544F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121" y="321734"/>
            <a:ext cx="5136412" cy="1135737"/>
          </a:xfrm>
        </p:spPr>
        <p:txBody>
          <a:bodyPr>
            <a:normAutofit/>
          </a:bodyPr>
          <a:lstStyle/>
          <a:p>
            <a:r>
              <a:rPr lang="cs-CZ" sz="3600" b="1" i="1" dirty="0"/>
              <a:t>Démanty noci</a:t>
            </a:r>
          </a:p>
        </p:txBody>
      </p:sp>
      <p:pic>
        <p:nvPicPr>
          <p:cNvPr id="13" name="Obrázek 12" descr="Obsah obrázku osoba, vsedě, muž, závěs&#10;&#10;Popis byl vytvořen automaticky">
            <a:extLst>
              <a:ext uri="{FF2B5EF4-FFF2-40B4-BE49-F238E27FC236}">
                <a16:creationId xmlns:a16="http://schemas.microsoft.com/office/drawing/2014/main" id="{B751482E-3EC0-E145-9FA4-2E4B1F2C97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26" r="2" b="6227"/>
          <a:stretch/>
        </p:blipFill>
        <p:spPr>
          <a:xfrm>
            <a:off x="-2" y="10"/>
            <a:ext cx="5779884" cy="342899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" y="713128"/>
            <a:ext cx="1068867" cy="2126625"/>
            <a:chOff x="10918968" y="713127"/>
            <a:chExt cx="1273032" cy="253283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Obrázek 10" descr="Obsah obrázku exteriér, osoba, vsedě, muž&#10;&#10;Popis byl vytvořen automaticky">
            <a:extLst>
              <a:ext uri="{FF2B5EF4-FFF2-40B4-BE49-F238E27FC236}">
                <a16:creationId xmlns:a16="http://schemas.microsoft.com/office/drawing/2014/main" id="{627CC71D-5BDE-7944-926F-D50AC8006E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53" r="2" b="2"/>
          <a:stretch/>
        </p:blipFill>
        <p:spPr>
          <a:xfrm>
            <a:off x="-2" y="3429000"/>
            <a:ext cx="5779884" cy="3429000"/>
          </a:xfrm>
          <a:prstGeom prst="rect">
            <a:avLst/>
          </a:prstGeom>
        </p:spPr>
      </p:pic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F3A2840E-9831-284E-9F27-0F2401966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120" y="1782981"/>
            <a:ext cx="5136412" cy="4393982"/>
          </a:xfrm>
        </p:spPr>
        <p:txBody>
          <a:bodyPr>
            <a:normAutofit/>
          </a:bodyPr>
          <a:lstStyle/>
          <a:p>
            <a:r>
              <a:rPr lang="cs-CZ" sz="2000" dirty="0"/>
              <a:t>Ester Krumbachová – dramaturgie a kostýmy</a:t>
            </a:r>
          </a:p>
          <a:p>
            <a:r>
              <a:rPr lang="cs-CZ" sz="2000" dirty="0"/>
              <a:t>„Démanty noci jsou jednoduché jako facka. Je to vlastně takový princip terče: když chcete sdělit světu něco důležitého, je lepší se nezaměřovat přímo na střed. Když dobře střílíte, střílejte vedle terče, ale mockrát. Ty střely to černé </a:t>
            </a:r>
            <a:r>
              <a:rPr lang="cs-CZ" sz="2000" dirty="0" err="1"/>
              <a:t>vydírkují</a:t>
            </a:r>
            <a:r>
              <a:rPr lang="cs-CZ" sz="2000" dirty="0"/>
              <a:t>.“</a:t>
            </a:r>
          </a:p>
          <a:p>
            <a:r>
              <a:rPr lang="cs-CZ" sz="2000" dirty="0"/>
              <a:t>Kamera – Jaroslav Kučera a Miroslav Ondříček </a:t>
            </a:r>
          </a:p>
          <a:p>
            <a:r>
              <a:rPr lang="cs-CZ" sz="2000" dirty="0"/>
              <a:t>František Vláčil jako garant; asistent režie Hynek Bočan</a:t>
            </a:r>
          </a:p>
          <a:p>
            <a:r>
              <a:rPr lang="cs-CZ" sz="2000" dirty="0"/>
              <a:t>V hlavních rolích Antonín </a:t>
            </a:r>
            <a:r>
              <a:rPr lang="cs-CZ" sz="2000" dirty="0" err="1"/>
              <a:t>Kumbera</a:t>
            </a:r>
            <a:r>
              <a:rPr lang="cs-CZ" sz="2000" dirty="0"/>
              <a:t> a Ladislav Janský</a:t>
            </a:r>
          </a:p>
          <a:p>
            <a:endParaRPr lang="cs-CZ" sz="2000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7618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27850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930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1049</Words>
  <Application>Microsoft Office PowerPoint</Application>
  <PresentationFormat>Širokoúhlá obrazovka</PresentationFormat>
  <Paragraphs>54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Česká nová vlna  </vt:lpstr>
      <vt:lpstr>Cenzura jako komunikace? Jako taktická hra? Jako forma PR?</vt:lpstr>
      <vt:lpstr>Filmové (interní) cenzurní orgány v 60. letech</vt:lpstr>
      <vt:lpstr>Posilování decentralizace dramaturgie</vt:lpstr>
      <vt:lpstr>1962–1964: uvolňování</vt:lpstr>
      <vt:lpstr>1965: rok problematických filmů</vt:lpstr>
      <vt:lpstr>Jan Němec (1936–2016) </vt:lpstr>
      <vt:lpstr>Démanty noci (1964)</vt:lpstr>
      <vt:lpstr>Démanty noci</vt:lpstr>
      <vt:lpstr>Démanty noci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Česká nová vlna  </dc:title>
  <dc:creator>Šárka Gmiterková</dc:creator>
  <cp:lastModifiedBy>Šárka Gmiterková</cp:lastModifiedBy>
  <cp:revision>2</cp:revision>
  <dcterms:created xsi:type="dcterms:W3CDTF">2020-11-25T10:04:58Z</dcterms:created>
  <dcterms:modified xsi:type="dcterms:W3CDTF">2020-11-25T14:02:28Z</dcterms:modified>
</cp:coreProperties>
</file>