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8FF"/>
    <a:srgbClr val="5282FF"/>
    <a:srgbClr val="44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13"/>
  </p:normalViewPr>
  <p:slideViewPr>
    <p:cSldViewPr snapToGrid="0" snapToObjects="1">
      <p:cViewPr varScale="1">
        <p:scale>
          <a:sx n="115" d="100"/>
          <a:sy n="115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11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3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56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4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2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4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0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4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BBBF-C720-224E-B48E-EDF7CC7A3FAB}" type="datetimeFigureOut">
              <a:rPr lang="cs-CZ" smtClean="0"/>
              <a:t>09.12.20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5D7E-FF61-0848-91F2-42A60C05B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OkW3zQwut1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qrX9s0zVy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EAF21-E11C-B040-9856-F8FE578CE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09F48E-BA6C-6845-B92C-6A5417972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9. 12. 2020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12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EC6116-1C02-3544-B4F9-AE47839D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„Kostým jako koncentrovaná vizuální indicie o postavě“</a:t>
            </a:r>
          </a:p>
        </p:txBody>
      </p:sp>
      <p:pic>
        <p:nvPicPr>
          <p:cNvPr id="9" name="Obrázek 8" descr="Obsah obrázku osoba, žena, stůl, vsedě&#10;&#10;Popis byl vytvořen automaticky">
            <a:extLst>
              <a:ext uri="{FF2B5EF4-FFF2-40B4-BE49-F238E27FC236}">
                <a16:creationId xmlns:a16="http://schemas.microsoft.com/office/drawing/2014/main" id="{C125D5C6-ECCD-7C42-8EB1-E00C79F78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86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7" name="Obrázek 6" descr="Obsah obrázku osoba, exteriér, žena, fotka&#10;&#10;Popis byl vytvořen automaticky">
            <a:extLst>
              <a:ext uri="{FF2B5EF4-FFF2-40B4-BE49-F238E27FC236}">
                <a16:creationId xmlns:a16="http://schemas.microsoft.com/office/drawing/2014/main" id="{B51C16EB-5756-1C45-81D4-9C417FDC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" r="9669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Obrázek 10" descr="Obsah obrázku osoba, muž, oblek, fotka&#10;&#10;Popis byl vytvořen automaticky">
            <a:extLst>
              <a:ext uri="{FF2B5EF4-FFF2-40B4-BE49-F238E27FC236}">
                <a16:creationId xmlns:a16="http://schemas.microsoft.com/office/drawing/2014/main" id="{73921464-3426-9249-A9FB-C389A8402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0" r="522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osoba, exteriér, fotka, stojící&#10;&#10;Popis byl vytvořen automaticky">
            <a:extLst>
              <a:ext uri="{FF2B5EF4-FFF2-40B4-BE49-F238E27FC236}">
                <a16:creationId xmlns:a16="http://schemas.microsoft.com/office/drawing/2014/main" id="{1942E1EC-9434-2547-93E2-56C089EB81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14" r="-2" b="-2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5CE90C-9492-534C-8AD2-7C915AED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Doplňky, barvy, silueta</a:t>
            </a:r>
          </a:p>
        </p:txBody>
      </p:sp>
      <p:pic>
        <p:nvPicPr>
          <p:cNvPr id="10" name="Obrázek 9" descr="Obsah obrázku osoba, fotka, televizor, monitor&#10;&#10;Popis byl vytvořen automaticky">
            <a:extLst>
              <a:ext uri="{FF2B5EF4-FFF2-40B4-BE49-F238E27FC236}">
                <a16:creationId xmlns:a16="http://schemas.microsoft.com/office/drawing/2014/main" id="{F6259AE6-930A-084B-9CA4-B3028FE73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r="-3" b="-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8" name="Obrázek 7" descr="Obsah obrázku osoba, muž, tmavé, vpředu&#10;&#10;Popis byl vytvořen automaticky">
            <a:extLst>
              <a:ext uri="{FF2B5EF4-FFF2-40B4-BE49-F238E27FC236}">
                <a16:creationId xmlns:a16="http://schemas.microsoft.com/office/drawing/2014/main" id="{235061BC-77D3-B649-A3B5-DB03E1103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3" r="7386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6" name="Obrázek 5" descr="Obsah obrázku osoba, interiér, hledání, fotka&#10;&#10;Popis byl vytvořen automaticky">
            <a:extLst>
              <a:ext uri="{FF2B5EF4-FFF2-40B4-BE49-F238E27FC236}">
                <a16:creationId xmlns:a16="http://schemas.microsoft.com/office/drawing/2014/main" id="{6F6CA4A0-116E-BF49-BB4B-B05B4DC1F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70" r="14520"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osoba, lidé, skupina, muž&#10;&#10;Popis byl vytvořen automaticky">
            <a:extLst>
              <a:ext uri="{FF2B5EF4-FFF2-40B4-BE49-F238E27FC236}">
                <a16:creationId xmlns:a16="http://schemas.microsoft.com/office/drawing/2014/main" id="{02651A77-67F8-2942-B6CD-05C27495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3638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BE4AE-6195-B64D-8440-65769F60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Ženská otázka v 60.letech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826E1-462D-7C48-B06C-64EBBA82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zaměstnanost žen představovala jednu z režimem často proklamovaných oblastí &gt;&gt; odpovídá ideologickým tezím marxismu-leninismu, ale zároveň šlo také o ekonomickou nutnost </a:t>
            </a:r>
          </a:p>
          <a:p>
            <a:r>
              <a:rPr lang="cs-CZ" dirty="0"/>
              <a:t>Tzv. dvojité (trojité) břemeno</a:t>
            </a:r>
          </a:p>
          <a:p>
            <a:r>
              <a:rPr lang="cs-CZ" dirty="0"/>
              <a:t>Ženám zůstávala vyhrazena místa ve školství nebo zdravotnictví, kde mzdy spíš klesají než rostou, měly nižší mzdy než jejich mužští kolegové a bylo jich málo ve vedoucích funkcích</a:t>
            </a:r>
          </a:p>
          <a:p>
            <a:r>
              <a:rPr lang="cs-CZ" dirty="0"/>
              <a:t>Ženská emancipace ve filmové výrobě navzdory oficiálním prohlášením neproběhla &gt;&gt; zejména tvůrčí profese nabízely méně možností pro uplatnění žen než jiné oblasti kinematografie (zvláště kina a distribuce)</a:t>
            </a:r>
          </a:p>
          <a:p>
            <a:r>
              <a:rPr lang="cs-CZ" dirty="0"/>
              <a:t>Skriptky, klapky, asistentky střihu, kostymérky; výjimečně také asistentky režie a výroby, střihačky a maskérky</a:t>
            </a:r>
          </a:p>
          <a:p>
            <a:pPr lvl="1"/>
            <a:r>
              <a:rPr lang="cs-CZ" dirty="0" err="1"/>
              <a:t>profese„feminizované</a:t>
            </a:r>
            <a:r>
              <a:rPr lang="cs-CZ" dirty="0"/>
              <a:t>“; charakterizované tradiční esenciální rétorikou, vyžadující ženské vlastnosti – cit pro detail, multitasking, citlivost, empatie, důslednost</a:t>
            </a:r>
          </a:p>
        </p:txBody>
      </p:sp>
    </p:spTree>
    <p:extLst>
      <p:ext uri="{BB962C8B-B14F-4D97-AF65-F5344CB8AC3E}">
        <p14:creationId xmlns:p14="http://schemas.microsoft.com/office/powerpoint/2010/main" val="3770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AC093D-1AEA-A64E-9AAA-7F01E1FC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b="1"/>
              <a:t>Věra Chytilová (1929–2014)</a:t>
            </a:r>
            <a:br>
              <a:rPr lang="cs-CZ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59E-9D5A-B744-9019-17592B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1900"/>
              <a:t>„Člověk by měl mít sílu dělat to, co ho uspokojuje“</a:t>
            </a:r>
          </a:p>
          <a:p>
            <a:r>
              <a:rPr lang="cs-CZ" sz="1900"/>
              <a:t>Klíčová témata – etika, morálka a svoboda</a:t>
            </a:r>
          </a:p>
          <a:p>
            <a:r>
              <a:rPr lang="cs-CZ" sz="1900"/>
              <a:t>Emancipace: nelze v díle Chytilové chápat jako úzce navázanou na otázku rovnosti pohlaví, ale v širším smyslu, jako osvobození od jakéhokoliv útlaku a nesvobody</a:t>
            </a:r>
          </a:p>
          <a:p>
            <a:r>
              <a:rPr lang="cs-CZ" sz="1900"/>
              <a:t>Feministické čtení je vítané, ale praktikované spíš v zahraničních reflexích její tvorby</a:t>
            </a:r>
          </a:p>
        </p:txBody>
      </p:sp>
      <p:pic>
        <p:nvPicPr>
          <p:cNvPr id="7" name="Obrázek 6" descr="Obsah obrázku osoba, oblečení, malé, dívka&#10;&#10;Popis byl vytvořen automaticky">
            <a:extLst>
              <a:ext uri="{FF2B5EF4-FFF2-40B4-BE49-F238E27FC236}">
                <a16:creationId xmlns:a16="http://schemas.microsoft.com/office/drawing/2014/main" id="{34BA1F48-E63D-C445-8909-38F1F404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7" r="-1" b="49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Obrázek 4" descr="Obsah obrázku osoba, fotoaparát, elektronika, muž&#10;&#10;Popis byl vytvořen automaticky">
            <a:extLst>
              <a:ext uri="{FF2B5EF4-FFF2-40B4-BE49-F238E27FC236}">
                <a16:creationId xmlns:a16="http://schemas.microsoft.com/office/drawing/2014/main" id="{6BAB1036-8E40-9343-BF81-45A6B070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6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241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5005A9-671A-6B4D-9E1A-63249791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cs-CZ" sz="4000" b="1" i="1"/>
              <a:t>O něčem jiném </a:t>
            </a:r>
            <a:r>
              <a:rPr lang="cs-CZ" sz="4000" b="1"/>
              <a:t>(1963)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60689-CF63-CE41-A349-34863F1D6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cs-CZ" sz="1700" dirty="0"/>
              <a:t>„Film o Evě Bosákové? Ne, o něčem jiném.“ </a:t>
            </a:r>
          </a:p>
          <a:p>
            <a:r>
              <a:rPr lang="cs-CZ" sz="1700" dirty="0"/>
              <a:t>Celovečerní debut, TS Šmída-Fikar, podle námětu Františka Kožíka o gymnastce Evě Bosákové</a:t>
            </a:r>
          </a:p>
          <a:p>
            <a:pPr lvl="1"/>
            <a:r>
              <a:rPr lang="cs-CZ" sz="1700" dirty="0"/>
              <a:t>Chytilová nepřibližuje jen úspěchy a nenabízí jen pozitivní vzor, ale také zkoumá daň, kterou sportovci svůj úspěch platí.</a:t>
            </a:r>
          </a:p>
          <a:p>
            <a:pPr lvl="1"/>
            <a:r>
              <a:rPr lang="cs-CZ" sz="1700" dirty="0"/>
              <a:t>Dále přidala druhou hlavní hrdinku, aby mohla téma ženského údělu rozevřít.</a:t>
            </a:r>
          </a:p>
          <a:p>
            <a:pPr lvl="1"/>
            <a:r>
              <a:rPr lang="cs-CZ" sz="1700" dirty="0"/>
              <a:t>Spokojená není ani nadaná sportovkyně, která zasvětila život profesi, ani žena v domácnosti. </a:t>
            </a:r>
          </a:p>
          <a:p>
            <a:r>
              <a:rPr lang="cs-CZ" sz="1700" dirty="0"/>
              <a:t>Stylově jde o další variantu </a:t>
            </a:r>
            <a:r>
              <a:rPr lang="cs-CZ" sz="1700" dirty="0" err="1"/>
              <a:t>cinema-verité</a:t>
            </a:r>
            <a:r>
              <a:rPr lang="cs-CZ" sz="1700" dirty="0"/>
              <a:t> (film-pravda) – neherci, improvizace, všednost a každodennost</a:t>
            </a:r>
          </a:p>
          <a:p>
            <a:r>
              <a:rPr lang="cs-CZ" sz="1700" dirty="0">
                <a:hlinkClick r:id="rId2"/>
              </a:rPr>
              <a:t>https://www.youtube.com/watch?v=OkW3zQwut1k</a:t>
            </a:r>
            <a:endParaRPr lang="cs-CZ" sz="1700" dirty="0"/>
          </a:p>
          <a:p>
            <a:pPr lvl="1"/>
            <a:endParaRPr lang="cs-CZ" sz="1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sport, žena, držení&#10;&#10;Popis byl vytvořen automaticky">
            <a:extLst>
              <a:ext uri="{FF2B5EF4-FFF2-40B4-BE49-F238E27FC236}">
                <a16:creationId xmlns:a16="http://schemas.microsoft.com/office/drawing/2014/main" id="{EE7391AF-F2B2-AD44-AC7E-BE5522EB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67" r="4" b="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osoba, muž, vsedě&#10;&#10;Popis byl vytvořen automaticky">
            <a:extLst>
              <a:ext uri="{FF2B5EF4-FFF2-40B4-BE49-F238E27FC236}">
                <a16:creationId xmlns:a16="http://schemas.microsoft.com/office/drawing/2014/main" id="{11BA4E3B-66EC-2D40-8DFF-C2A1673DE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73" r="1" b="4081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9932CB-3EC7-6B4C-BEB6-89BFF25F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b="1" i="1"/>
              <a:t>Sedmikrásky</a:t>
            </a:r>
            <a:r>
              <a:rPr lang="cs-CZ" sz="3600" b="1"/>
              <a:t> (1966)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E99581-9240-1846-8124-E0BE90D9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/>
              <a:t>Námět, na kterém Chytilová zpočátku pracovala s Pavlem Juráčkem („Chudobky“)</a:t>
            </a:r>
          </a:p>
          <a:p>
            <a:r>
              <a:rPr lang="cs-CZ" sz="1800"/>
              <a:t>Projekt, na němž by mohla spolupracovat s manželem, kameramanem Jaroslavem Kučerou. Pevnější tematický rámec snímku vtiskla Ester Krumbachová.</a:t>
            </a:r>
          </a:p>
          <a:p>
            <a:r>
              <a:rPr lang="cs-CZ" sz="1800"/>
              <a:t>Klíčovým tématem je </a:t>
            </a:r>
            <a:r>
              <a:rPr lang="cs-CZ" sz="1800" b="1"/>
              <a:t>destrukce</a:t>
            </a:r>
            <a:r>
              <a:rPr lang="cs-CZ" sz="1800"/>
              <a:t> (nejen v negativním, ale i v pozitivním slova smyslu?)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2D620F-A9A5-8D49-8E02-8DA5D15C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02C6AC-3D9E-AE4E-9CF3-435AF1FC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i="1" dirty="0"/>
              <a:t>Ovoce stromů rajských jíme </a:t>
            </a:r>
            <a:r>
              <a:rPr lang="cs-CZ" b="1" dirty="0"/>
              <a:t>(1969)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3C131-8FF6-144B-B49F-E90A7726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700"/>
              <a:t>Další film trojice Chytilová – Krumbachová – Kučera </a:t>
            </a:r>
          </a:p>
          <a:p>
            <a:r>
              <a:rPr lang="cs-CZ" sz="1700"/>
              <a:t>Koprodukce s belgickou firmou Elizabeth film</a:t>
            </a:r>
          </a:p>
          <a:p>
            <a:r>
              <a:rPr lang="cs-CZ" sz="1700"/>
              <a:t>Podobenství, volně navázané na biblický příběh o Evě, Adamovi a hadovi-svůdci; detektivka, komedie mravů nebo horor; snaha vyjádřit se oklikou k nastupující normalizaci Československa </a:t>
            </a:r>
          </a:p>
          <a:p>
            <a:r>
              <a:rPr lang="cs-CZ" sz="1700"/>
              <a:t>Hlavní role ztvárnili herci ze studia Ypsilon (Jitka Nováková, Karel Novák, Jan Schmid), výrazně stylizované herectví + zpívaná dikce &gt;&gt; operní stylizace</a:t>
            </a:r>
          </a:p>
          <a:p>
            <a:r>
              <a:rPr lang="cs-CZ" sz="1700"/>
              <a:t>Téma tabuizované ženské sexuality?</a:t>
            </a:r>
          </a:p>
          <a:p>
            <a:endParaRPr lang="cs-CZ" sz="1700"/>
          </a:p>
        </p:txBody>
      </p:sp>
      <p:pic>
        <p:nvPicPr>
          <p:cNvPr id="5" name="Obrázek 4" descr="Obsah obrázku tráva, vsedě, exteriér, osoba&#10;&#10;Popis byl vytvořen automaticky">
            <a:extLst>
              <a:ext uri="{FF2B5EF4-FFF2-40B4-BE49-F238E27FC236}">
                <a16:creationId xmlns:a16="http://schemas.microsoft.com/office/drawing/2014/main" id="{E76AF42E-4B92-E24F-AEB5-CF28F0BFC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5" r="726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388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748C3A-3643-0846-9DA7-29E09B2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2500" b="1"/>
              <a:t>Drahomíra Vihanová (1930 – 2017)</a:t>
            </a:r>
            <a:br>
              <a:rPr lang="cs-CZ" sz="2500"/>
            </a:br>
            <a:endParaRPr lang="cs-CZ" sz="2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01B8D-53A1-9948-8C10-FF6A4F13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cs-CZ" sz="1800"/>
              <a:t>Studentský film </a:t>
            </a:r>
            <a:r>
              <a:rPr lang="cs-CZ" sz="1800" i="1"/>
              <a:t>Fuga na černých klávesách </a:t>
            </a:r>
            <a:r>
              <a:rPr lang="cs-CZ" sz="1800"/>
              <a:t>(1964) &gt;&gt; kontinuálně reflektuje téma rasismu a etnické jinakosti</a:t>
            </a:r>
          </a:p>
          <a:p>
            <a:r>
              <a:rPr lang="cs-CZ" sz="1800"/>
              <a:t>Pracovala jako asistentka režie na filmech Otakara Vávry </a:t>
            </a:r>
            <a:r>
              <a:rPr lang="cs-CZ" sz="1800" i="1"/>
              <a:t>Romance pro křídlovku</a:t>
            </a:r>
            <a:r>
              <a:rPr lang="cs-CZ" sz="1800"/>
              <a:t> a </a:t>
            </a:r>
            <a:r>
              <a:rPr lang="cs-CZ" sz="1800" i="1"/>
              <a:t>Třináctá komnata</a:t>
            </a:r>
          </a:p>
          <a:p>
            <a:r>
              <a:rPr lang="cs-CZ" sz="1800"/>
              <a:t>Absolvovala FAMU v roce 1967, debutovala snímkem </a:t>
            </a:r>
            <a:r>
              <a:rPr lang="cs-CZ" sz="1800" i="1"/>
              <a:t>Zabitá neděle </a:t>
            </a:r>
            <a:r>
              <a:rPr lang="cs-CZ" sz="1800"/>
              <a:t>roku 1969 &gt;&gt; tematizuje vnitřní uzavření a z něj vyplývající strádání</a:t>
            </a:r>
          </a:p>
          <a:p>
            <a:r>
              <a:rPr lang="cs-CZ" sz="1800"/>
              <a:t>Tři celovečerní hrané filmy, řada krátkých dokumentů</a:t>
            </a:r>
          </a:p>
          <a:p>
            <a:endParaRPr lang="cs-CZ" sz="1800"/>
          </a:p>
          <a:p>
            <a:endParaRPr lang="cs-CZ" sz="1800"/>
          </a:p>
        </p:txBody>
      </p:sp>
      <p:pic>
        <p:nvPicPr>
          <p:cNvPr id="7" name="Obrázek 6" descr="Obsah obrázku osoba, exteriér, muž, brýle&#10;&#10;Popis byl vytvořen automaticky">
            <a:extLst>
              <a:ext uri="{FF2B5EF4-FFF2-40B4-BE49-F238E27FC236}">
                <a16:creationId xmlns:a16="http://schemas.microsoft.com/office/drawing/2014/main" id="{4389E6B3-E5C6-D444-877B-81BB08F5C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2" b="4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5" name="Obrázek 4" descr="Obsah obrázku osoba, interiér, muž, žena&#10;&#10;Popis byl vytvořen automaticky">
            <a:extLst>
              <a:ext uri="{FF2B5EF4-FFF2-40B4-BE49-F238E27FC236}">
                <a16:creationId xmlns:a16="http://schemas.microsoft.com/office/drawing/2014/main" id="{3B1259F4-EBFD-4045-815B-E56C6DF05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19614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9AE731-4AFA-3242-8E79-B0F6F756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sz="3700" b="1">
                <a:solidFill>
                  <a:srgbClr val="FFFFFF"/>
                </a:solidFill>
              </a:rPr>
              <a:t>Ester Krumbachová (1923–1996)</a:t>
            </a:r>
            <a:br>
              <a:rPr lang="cs-CZ" sz="3700">
                <a:solidFill>
                  <a:srgbClr val="FFFFFF"/>
                </a:solidFill>
              </a:rPr>
            </a:br>
            <a:endParaRPr lang="cs-CZ" sz="3700">
              <a:solidFill>
                <a:srgbClr val="FFFFFF"/>
              </a:solidFill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jídlo&#10;&#10;Popis byl vytvořen automaticky">
            <a:extLst>
              <a:ext uri="{FF2B5EF4-FFF2-40B4-BE49-F238E27FC236}">
                <a16:creationId xmlns:a16="http://schemas.microsoft.com/office/drawing/2014/main" id="{539C6DD1-54FD-BF46-B086-FDF3A3F56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1" y="2667954"/>
            <a:ext cx="2231046" cy="3635293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osoba, muž, vsedě, fotka&#10;&#10;Popis byl vytvořen automaticky">
            <a:extLst>
              <a:ext uri="{FF2B5EF4-FFF2-40B4-BE49-F238E27FC236}">
                <a16:creationId xmlns:a16="http://schemas.microsoft.com/office/drawing/2014/main" id="{5DC0E5DA-971C-3E4C-836C-86A36E65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70" y="3679182"/>
            <a:ext cx="3067358" cy="1612836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43719-1D57-7548-8836-52C7B9C0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cs-CZ" sz="1700" dirty="0">
                <a:solidFill>
                  <a:srgbClr val="FFFFFF"/>
                </a:solidFill>
              </a:rPr>
              <a:t>„šedá eminence“, „múza československé nové vlny“</a:t>
            </a:r>
          </a:p>
          <a:p>
            <a:r>
              <a:rPr lang="cs-CZ" sz="1700" dirty="0">
                <a:solidFill>
                  <a:srgbClr val="FFFFFF"/>
                </a:solidFill>
              </a:rPr>
              <a:t>výtvarnice, kostýmní výtvarnice, spisovatelka, scenáristka, textařka, dramaturgyně, režisérka</a:t>
            </a:r>
          </a:p>
          <a:p>
            <a:r>
              <a:rPr lang="cs-CZ" sz="1700" dirty="0">
                <a:solidFill>
                  <a:srgbClr val="FFFFFF"/>
                </a:solidFill>
              </a:rPr>
              <a:t>Podílela se na řadě projektů NV, v různých funkcích &gt;&gt; princip kolektivního autorství NV filmů?</a:t>
            </a:r>
          </a:p>
          <a:p>
            <a:r>
              <a:rPr lang="cs-CZ" sz="1700" dirty="0">
                <a:solidFill>
                  <a:srgbClr val="FFFFFF"/>
                </a:solidFill>
              </a:rPr>
              <a:t>Jediná režie: </a:t>
            </a:r>
            <a:r>
              <a:rPr lang="cs-CZ" sz="1700" i="1" dirty="0">
                <a:solidFill>
                  <a:srgbClr val="FFFFFF"/>
                </a:solidFill>
              </a:rPr>
              <a:t>Vražda ing. Čerta </a:t>
            </a:r>
            <a:r>
              <a:rPr lang="cs-CZ" sz="1700" dirty="0">
                <a:solidFill>
                  <a:srgbClr val="FFFFFF"/>
                </a:solidFill>
              </a:rPr>
              <a:t>(1970)</a:t>
            </a:r>
          </a:p>
          <a:p>
            <a:r>
              <a:rPr lang="cs-CZ" sz="1700" dirty="0">
                <a:solidFill>
                  <a:srgbClr val="FFFFFF"/>
                </a:solidFill>
                <a:hlinkClick r:id="rId4"/>
              </a:rPr>
              <a:t>https://www.youtube.com/watch?v=pqrX9s0zVyA</a:t>
            </a:r>
            <a:endParaRPr lang="cs-CZ" sz="1700" dirty="0">
              <a:solidFill>
                <a:srgbClr val="FFFFFF"/>
              </a:solidFill>
            </a:endParaRPr>
          </a:p>
          <a:p>
            <a:r>
              <a:rPr lang="cs-CZ" sz="1700" dirty="0">
                <a:solidFill>
                  <a:srgbClr val="FFFFFF"/>
                </a:solidFill>
              </a:rPr>
              <a:t>Film nikdy nestudovala; po studiích užité malby na brněnské SUPŠ se několik let věnovala divadelní scénografii &gt;&gt; film ji láká jako </a:t>
            </a:r>
            <a:r>
              <a:rPr lang="cs-CZ" sz="1700" i="1" dirty="0" err="1">
                <a:solidFill>
                  <a:srgbClr val="FFFFFF"/>
                </a:solidFill>
              </a:rPr>
              <a:t>gesamtkunstwerk</a:t>
            </a:r>
            <a:r>
              <a:rPr lang="cs-CZ" sz="1700" dirty="0">
                <a:solidFill>
                  <a:srgbClr val="FFFFFF"/>
                </a:solidFill>
              </a:rPr>
              <a:t>, který dovoloval propojit výtvarné umění, slovo a pohyb s kompozicí barev. </a:t>
            </a:r>
          </a:p>
          <a:p>
            <a:endParaRPr lang="cs-CZ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5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ADC82B-4CD3-C647-8979-472CA2B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cs-CZ" sz="4000" b="1"/>
              <a:t>Ester Krumbachová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F11E8-5127-844D-89E2-41CD81C2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cs-CZ" sz="1700"/>
              <a:t>Tendence ji vřazovat výhradně do kontextu nové vlny; spolupracovala s klasiky domácí kinematografie (Martin Frič, Otakar Vávra), s první generací FAMU (Karel Kachyňa, Zbyněk Brynych, Vojtěch Jasný), s žánrově vyhraněnými režiséry (Zdeněk Podskalský) i s těmi autory, k nimž měla osobně blízko a na společných projektech často zastávala vícero pozic (hlavně Jan Němec či Věra Chytilová).</a:t>
            </a:r>
          </a:p>
          <a:p>
            <a:r>
              <a:rPr lang="cs-CZ" sz="1700"/>
              <a:t>Do většiny projektů vstupovala z pozice kostýmní návrhářky nebo filmové výtvarnice &gt;&gt; exkluzivní pozice, jejíž přesnou definici či náplň nenajdeme v žádném organizačním řádu, „šitá na míru“ konkrétním titulům a vázaná na interakci s režiséry, kameramany nebo scenáristy.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exteriér, fotka, lidé&#10;&#10;Popis byl vytvořen automaticky">
            <a:extLst>
              <a:ext uri="{FF2B5EF4-FFF2-40B4-BE49-F238E27FC236}">
                <a16:creationId xmlns:a16="http://schemas.microsoft.com/office/drawing/2014/main" id="{F1F923B9-B921-A040-808D-51F79751D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" r="1200" b="-2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stůl, muž, vsedě&#10;&#10;Popis byl vytvořen automaticky">
            <a:extLst>
              <a:ext uri="{FF2B5EF4-FFF2-40B4-BE49-F238E27FC236}">
                <a16:creationId xmlns:a16="http://schemas.microsoft.com/office/drawing/2014/main" id="{9B2501B0-7F83-9146-A278-7B587767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1" r="1" b="19015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91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777</Words>
  <Application>Microsoft Macintosh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Česká nová vlna  </vt:lpstr>
      <vt:lpstr>Ženská otázka v 60.letech </vt:lpstr>
      <vt:lpstr>Věra Chytilová (1929–2014) </vt:lpstr>
      <vt:lpstr>O něčem jiném (1963)</vt:lpstr>
      <vt:lpstr>Sedmikrásky (1966)</vt:lpstr>
      <vt:lpstr>Ovoce stromů rajských jíme (1969)</vt:lpstr>
      <vt:lpstr>Drahomíra Vihanová (1930 – 2017) </vt:lpstr>
      <vt:lpstr>Ester Krumbachová (1923–1996) </vt:lpstr>
      <vt:lpstr>Ester Krumbachová</vt:lpstr>
      <vt:lpstr>„Kostým jako koncentrovaná vizuální indicie o postavě“</vt:lpstr>
      <vt:lpstr>Doplňky, barvy, silueta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3</cp:revision>
  <dcterms:created xsi:type="dcterms:W3CDTF">2020-12-08T20:16:08Z</dcterms:created>
  <dcterms:modified xsi:type="dcterms:W3CDTF">2020-12-09T09:36:35Z</dcterms:modified>
</cp:coreProperties>
</file>