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51"/>
  </p:normalViewPr>
  <p:slideViewPr>
    <p:cSldViewPr snapToGrid="0" snapToObjects="1">
      <p:cViewPr varScale="1">
        <p:scale>
          <a:sx n="90" d="100"/>
          <a:sy n="90" d="100"/>
        </p:scale>
        <p:origin x="23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42744-6311-5A44-8F71-6CD5CCDB2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96CA6E-8C00-DF46-8BDA-4E98690FB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89E32C-931E-1A46-9146-C39CC54F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9625-9CCC-0949-885B-366AF4A915E0}" type="datetimeFigureOut">
              <a:rPr lang="cs-CZ" smtClean="0"/>
              <a:t>01.12.20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86E6BB-4764-B74F-8A49-09CF1027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FC7D13-B0F6-A445-B8A8-7F43FDD0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418-6F96-8E42-B57F-0E1C974E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17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2CF1E9-611E-4B41-9AC2-A41C3A48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6BEBCA-835A-CB49-B0DB-9308E962D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447AEC-10B7-0145-BD07-2DBAFB86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9625-9CCC-0949-885B-366AF4A915E0}" type="datetimeFigureOut">
              <a:rPr lang="cs-CZ" smtClean="0"/>
              <a:t>01.12.20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52713E-BB60-2640-A206-588FCBEF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217DE0-EEBA-9E4B-A1ED-3CBFD4DA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418-6F96-8E42-B57F-0E1C974E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71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9D3E6E5-FF38-CE47-A3A3-AC7B15255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87A154-1465-7F4C-ACBA-5A8666D98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AF4106-4AE6-9644-BC28-65665F90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9625-9CCC-0949-885B-366AF4A915E0}" type="datetimeFigureOut">
              <a:rPr lang="cs-CZ" smtClean="0"/>
              <a:t>01.12.20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206D4D-D2C4-E84A-B36E-3B463960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C69272-B67D-9D48-AB1B-2724136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418-6F96-8E42-B57F-0E1C974E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12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3AD5F-32AA-224A-AACD-4567A3AF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448C75-E560-1846-A453-47F736042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EAC4A6-CD08-9045-A791-59AFF89A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9625-9CCC-0949-885B-366AF4A915E0}" type="datetimeFigureOut">
              <a:rPr lang="cs-CZ" smtClean="0"/>
              <a:t>01.12.20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31DE26-E14C-E848-85A6-0AF8A0DF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F65BA4-1152-B44F-942F-D3BE2ED2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418-6F96-8E42-B57F-0E1C974E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17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4884F-0FF6-954E-BED9-D5499A8E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F5B787-0F50-FE41-8E01-200C5E31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5413AC-4590-F546-8848-ACA29189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9625-9CCC-0949-885B-366AF4A915E0}" type="datetimeFigureOut">
              <a:rPr lang="cs-CZ" smtClean="0"/>
              <a:t>01.12.20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87CBEF-5D77-CC41-A257-3F7FD056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6181C7-B7AA-9049-B2AA-537F768C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418-6F96-8E42-B57F-0E1C974E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32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09421-E331-374A-87E7-861914BE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4754FF-57E8-744A-AF9A-FD0CBB47C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D83344-0F09-B540-92D0-82C9362F8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F8DDC6-793E-4C4B-88DB-B3B79B63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9625-9CCC-0949-885B-366AF4A915E0}" type="datetimeFigureOut">
              <a:rPr lang="cs-CZ" smtClean="0"/>
              <a:t>01.12.20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A619FB-2B53-7943-91A1-952BA3C0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804B3A-5D9F-E242-AFC6-187908BA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418-6F96-8E42-B57F-0E1C974E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69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657A9-1797-2D41-8BAC-7976EF24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3A9A53-BFC6-8F4A-8582-33B90D238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727D41-A035-754B-9F85-E3BD7AA54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247D83-398E-304A-8576-815525033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346E09-07A3-6742-B2C3-DC5E7CBB0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E410305-CEF0-DE4C-ADFF-962B1A9A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9625-9CCC-0949-885B-366AF4A915E0}" type="datetimeFigureOut">
              <a:rPr lang="cs-CZ" smtClean="0"/>
              <a:t>01.12.20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999B9B-7058-BF45-B901-7445EE76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907A07-7D36-C84B-BE70-745B4B6F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418-6F96-8E42-B57F-0E1C974E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08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5CC0A-05DA-304B-A6C6-C1B597BE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F87A75-D98C-AC48-AD0F-15285E95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9625-9CCC-0949-885B-366AF4A915E0}" type="datetimeFigureOut">
              <a:rPr lang="cs-CZ" smtClean="0"/>
              <a:t>01.12.20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9CEC16-6777-B24C-B0F5-10119CC6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BCECC1-342F-2B46-9A54-3BDB6DFA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418-6F96-8E42-B57F-0E1C974E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08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A5E372-3DE0-7545-A554-9C293371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9625-9CCC-0949-885B-366AF4A915E0}" type="datetimeFigureOut">
              <a:rPr lang="cs-CZ" smtClean="0"/>
              <a:t>01.12.20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7F43F6-8CEA-3447-BD8F-4D2C0830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7A6A1B-AB63-1C43-BDCA-BB6C0F1C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418-6F96-8E42-B57F-0E1C974E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9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52711-BC4C-A949-95EF-C839486A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22CA1A-EE56-CF46-AC81-E0047365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E152F6-6155-484C-8AE5-CB9931794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08495C-E388-3445-AAB4-A3E0F8FB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9625-9CCC-0949-885B-366AF4A915E0}" type="datetimeFigureOut">
              <a:rPr lang="cs-CZ" smtClean="0"/>
              <a:t>01.12.20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E6C796-4942-8146-AE6E-B23C7EC0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8051F8-0E1C-4342-B220-763233A2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418-6F96-8E42-B57F-0E1C974E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18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E15CD-0F07-274D-A6D8-8A1BEF58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6AC086E-EF42-DF4C-8B55-A668EBC1F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6CDE5D-1773-2148-9788-EB61D162D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F04E00-E7E3-4E47-BF73-5180AD7B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9625-9CCC-0949-885B-366AF4A915E0}" type="datetimeFigureOut">
              <a:rPr lang="cs-CZ" smtClean="0"/>
              <a:t>01.12.20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1FB7E1-08D3-A843-8C27-1A2ED1E4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2DC4A3-DE7B-E948-98BF-9C4CDEDD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418-6F96-8E42-B57F-0E1C974E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70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143F5A-11D8-FE45-A8DE-1A77928F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E725C6-0959-8245-9965-39BF2E814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72EF71-97E3-6345-93A3-4A5525E83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39625-9CCC-0949-885B-366AF4A915E0}" type="datetimeFigureOut">
              <a:rPr lang="cs-CZ" smtClean="0"/>
              <a:t>01.12.20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08E6B0-23FD-EC47-9ECB-D32AA91BD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213585-9C80-5340-AAAE-7ACA6752C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4B418-6F96-8E42-B57F-0E1C974E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58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91F14-FBD9-724F-9E14-4DEFE89BE1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CB80CC-2183-FA43-9E9B-543D1DB46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 + FAVKh006</a:t>
            </a:r>
          </a:p>
          <a:p>
            <a:r>
              <a:rPr lang="cs-CZ" dirty="0"/>
              <a:t>2. 12. 2020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01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82ABC0-8DAC-154F-86BC-6169E0D5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Sál</a:t>
            </a:r>
            <a:r>
              <a:rPr lang="en-US" sz="4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ztracených</a:t>
            </a:r>
            <a:r>
              <a:rPr lang="en-US" sz="4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kroků</a:t>
            </a:r>
            <a:r>
              <a:rPr lang="en-US" sz="4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(1960),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studentský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film</a:t>
            </a:r>
          </a:p>
        </p:txBody>
      </p:sp>
      <p:pic>
        <p:nvPicPr>
          <p:cNvPr id="6" name="Obrázek 5" descr="Obsah obrázku osoba, vsedě, lidé, lavice&#10;&#10;Popis byl vytvořen automaticky">
            <a:extLst>
              <a:ext uri="{FF2B5EF4-FFF2-40B4-BE49-F238E27FC236}">
                <a16:creationId xmlns:a16="http://schemas.microsoft.com/office/drawing/2014/main" id="{85603F70-B93A-EB46-99E3-89D699CBF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4" r="-3" b="-3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10" name="Obrázek 9" descr="Obsah obrázku osoba, hledání, tmavé, mladý&#10;&#10;Popis byl vytvořen automaticky">
            <a:extLst>
              <a:ext uri="{FF2B5EF4-FFF2-40B4-BE49-F238E27FC236}">
                <a16:creationId xmlns:a16="http://schemas.microsoft.com/office/drawing/2014/main" id="{FF8FE78B-B15B-4540-B936-8FB4486B4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50" r="12948" b="-2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2" name="Obrázek 11" descr="Obsah obrázku interiér, vsedě, tmavé, postel&#10;&#10;Popis byl vytvořen automaticky">
            <a:extLst>
              <a:ext uri="{FF2B5EF4-FFF2-40B4-BE49-F238E27FC236}">
                <a16:creationId xmlns:a16="http://schemas.microsoft.com/office/drawing/2014/main" id="{FBA43D7A-E695-6642-AA77-C6FB993FFB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25" r="17065" b="-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patro, interiér, žena, fotka&#10;&#10;Popis byl vytvořen automaticky">
            <a:extLst>
              <a:ext uri="{FF2B5EF4-FFF2-40B4-BE49-F238E27FC236}">
                <a16:creationId xmlns:a16="http://schemas.microsoft.com/office/drawing/2014/main" id="{487DF878-7ECA-5841-AB26-140FC20212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63" r="4527" b="-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6D21CAC-3A25-E443-BF67-C468B78C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01735"/>
            <a:ext cx="2680260" cy="824919"/>
          </a:xfrm>
        </p:spPr>
        <p:txBody>
          <a:bodyPr anchor="b">
            <a:normAutofit/>
          </a:bodyPr>
          <a:lstStyle/>
          <a:p>
            <a:r>
              <a:rPr lang="cs-CZ" sz="3400" b="1" i="1" dirty="0"/>
              <a:t>Křik </a:t>
            </a:r>
            <a:r>
              <a:rPr lang="cs-CZ" sz="3400" dirty="0"/>
              <a:t>(1964)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711655-F9A7-E742-A1C9-6E358882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522274"/>
            <a:ext cx="4209459" cy="4568528"/>
          </a:xfrm>
        </p:spPr>
        <p:txBody>
          <a:bodyPr anchor="ctr">
            <a:noAutofit/>
          </a:bodyPr>
          <a:lstStyle/>
          <a:p>
            <a:r>
              <a:rPr lang="cs-CZ" sz="1600" dirty="0"/>
              <a:t>Adaptace knihy Ludvíka Aškenazyho </a:t>
            </a:r>
            <a:r>
              <a:rPr lang="cs-CZ" sz="1600" i="1" dirty="0"/>
              <a:t>Černá bedýnka</a:t>
            </a:r>
          </a:p>
          <a:p>
            <a:r>
              <a:rPr lang="cs-CZ" sz="1600" dirty="0"/>
              <a:t>Příběh o mladém manželském páru, očekávajícím narození prvního dítěte &gt;&gt; kontrast šťastného momentu s o něco truchlivějšími celospolečenskými otázkami &gt;&gt; má ve světě roku 1963 (kubánská krize, berlínská zeď, jaderné zbrojení) smysl na svět přivést dítě?</a:t>
            </a:r>
          </a:p>
          <a:p>
            <a:r>
              <a:rPr lang="cs-CZ" sz="1600" dirty="0">
                <a:effectLst/>
              </a:rPr>
              <a:t> V hlavní roli Josef Abrhám a Eva </a:t>
            </a:r>
            <a:r>
              <a:rPr lang="cs-CZ" sz="1600" dirty="0" err="1">
                <a:effectLst/>
              </a:rPr>
              <a:t>Límanová</a:t>
            </a:r>
            <a:r>
              <a:rPr lang="cs-CZ" sz="1600" dirty="0">
                <a:effectLst/>
              </a:rPr>
              <a:t> (</a:t>
            </a:r>
            <a:r>
              <a:rPr lang="cs-CZ" sz="1600" dirty="0" err="1">
                <a:effectLst/>
              </a:rPr>
              <a:t>neherečka</a:t>
            </a:r>
            <a:r>
              <a:rPr lang="cs-CZ" sz="1600" dirty="0">
                <a:effectLst/>
              </a:rPr>
              <a:t>, sestra Ivana Passera)</a:t>
            </a:r>
          </a:p>
          <a:p>
            <a:r>
              <a:rPr lang="cs-CZ" sz="1600" dirty="0"/>
              <a:t>„Vzorový“ film z pohledu státních a stranických autorit</a:t>
            </a:r>
          </a:p>
          <a:p>
            <a:r>
              <a:rPr lang="cs-CZ" sz="1600" dirty="0"/>
              <a:t>Film vybrán do hlavní soutěže festivalu v Cannes, kde získal zvláštní uznání za dílo mladého režiséra</a:t>
            </a:r>
            <a:r>
              <a:rPr lang="cs-CZ" sz="1600" dirty="0">
                <a:effectLst/>
              </a:rPr>
              <a:t> </a:t>
            </a:r>
          </a:p>
          <a:p>
            <a:r>
              <a:rPr lang="cs-CZ" sz="1600" dirty="0"/>
              <a:t>V československých kinech ho vidělo přes půl milionu diváků.</a:t>
            </a:r>
          </a:p>
        </p:txBody>
      </p:sp>
      <p:pic>
        <p:nvPicPr>
          <p:cNvPr id="6" name="Obrázek 5" descr="Obsah obrázku text, kniha, podepsat, autobus&#10;&#10;Popis byl vytvořen automaticky">
            <a:extLst>
              <a:ext uri="{FF2B5EF4-FFF2-40B4-BE49-F238E27FC236}">
                <a16:creationId xmlns:a16="http://schemas.microsoft.com/office/drawing/2014/main" id="{113ECD6F-8084-0F4F-9DF8-C18A0DF7F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94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8" name="Obrázek 7" descr="Obsah obrázku osoba, muž, exteriér, fotka&#10;&#10;Popis byl vytvořen automaticky">
            <a:extLst>
              <a:ext uri="{FF2B5EF4-FFF2-40B4-BE49-F238E27FC236}">
                <a16:creationId xmlns:a16="http://schemas.microsoft.com/office/drawing/2014/main" id="{02A3AF12-037E-FA4E-B5A3-10A260910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7" r="25727" b="-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5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C777C-7911-F84F-8AA8-DCD39D17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 i="1" dirty="0"/>
              <a:t>Žert</a:t>
            </a:r>
            <a:r>
              <a:rPr lang="cs-CZ" dirty="0"/>
              <a:t> (1969)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EE7D1B9-ACB0-F649-8814-34349A69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1900" dirty="0"/>
              <a:t>Filmová adaptace stejnojmenného románu Milana Kundery</a:t>
            </a:r>
          </a:p>
          <a:p>
            <a:r>
              <a:rPr lang="cs-CZ" sz="1900" dirty="0"/>
              <a:t>Od celovečerního debutu </a:t>
            </a:r>
            <a:r>
              <a:rPr lang="cs-CZ" sz="1900" i="1" dirty="0"/>
              <a:t>Křik</a:t>
            </a:r>
            <a:r>
              <a:rPr lang="cs-CZ" sz="1900" dirty="0"/>
              <a:t> jej dělí 5 let</a:t>
            </a:r>
          </a:p>
          <a:p>
            <a:r>
              <a:rPr lang="cs-CZ" sz="1900" dirty="0"/>
              <a:t>Snaha setřást status vychvalovaného tvůrce: dva nerealizované projekty „Bílé břízy na podzim“ z prostředí Pomocných technických praporů a „Azurové peřeje“ jako výpověď o postupech totalitní propagandy</a:t>
            </a:r>
          </a:p>
          <a:p>
            <a:r>
              <a:rPr lang="cs-CZ" sz="1900" dirty="0"/>
              <a:t>Původně ambice adaptovat povídku z Kunderova souboru </a:t>
            </a:r>
            <a:r>
              <a:rPr lang="cs-CZ" sz="1900" i="1" dirty="0"/>
              <a:t>Směšné lásky</a:t>
            </a:r>
            <a:r>
              <a:rPr lang="cs-CZ" sz="1900" dirty="0"/>
              <a:t>, ale nakonec se po přečtení rukopisu </a:t>
            </a:r>
            <a:r>
              <a:rPr lang="cs-CZ" sz="1900" i="1" dirty="0"/>
              <a:t>Žertu </a:t>
            </a:r>
            <a:r>
              <a:rPr lang="cs-CZ" sz="1900" dirty="0"/>
              <a:t>rozhodl pro příběh Ludvíka Jahna, oběti stalinistických represí</a:t>
            </a:r>
          </a:p>
          <a:p>
            <a:r>
              <a:rPr lang="cs-CZ" sz="1900" dirty="0"/>
              <a:t>Opět dvě vyprávěcí linie; tentokrát ne subjektivní (intimní) a/</a:t>
            </a:r>
            <a:r>
              <a:rPr lang="cs-CZ" sz="1900" dirty="0" err="1"/>
              <a:t>vs</a:t>
            </a:r>
            <a:r>
              <a:rPr lang="cs-CZ" sz="1900" dirty="0"/>
              <a:t> celospolečenská, ale jako prolínání minulosti a přítomnosti pomocí řady asociací i náhodných podnětů (vyprávění + obraz)</a:t>
            </a:r>
          </a:p>
          <a:p>
            <a:endParaRPr lang="cs-CZ" sz="1900" dirty="0"/>
          </a:p>
        </p:txBody>
      </p:sp>
      <p:pic>
        <p:nvPicPr>
          <p:cNvPr id="9" name="Obrázek 8" descr="Obsah obrázku vsedě, monitor, stůl, voda&#10;&#10;Popis byl vytvořen automaticky">
            <a:extLst>
              <a:ext uri="{FF2B5EF4-FFF2-40B4-BE49-F238E27FC236}">
                <a16:creationId xmlns:a16="http://schemas.microsoft.com/office/drawing/2014/main" id="{A4802D81-3C76-874D-ACA1-E6C0B0453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3" r="201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74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54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F36A9-EF31-8443-99C1-16139B2B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Léta 1965–1967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A8246-EBE3-0141-9C5B-C29DEE26A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„Kontrola nebo cenzura, finanční nebo politická, je ve svých důsledcích vždycky stejná. Rovnou měrou ničí charaktery, talenty. Finanční je asi o něco důslednější, protože tady se dá všechno spočítat na halíř.“ (Ivan Passer)</a:t>
            </a:r>
          </a:p>
          <a:p>
            <a:r>
              <a:rPr lang="cs-CZ" dirty="0"/>
              <a:t>Neexistuje jediný univerzální model umění, neexistuje jednolité publikum &gt;&gt; je potřeba zohledňovat také potřeby diváků a ekonomický stav kinematografie</a:t>
            </a:r>
          </a:p>
          <a:p>
            <a:r>
              <a:rPr lang="cs-CZ" dirty="0"/>
              <a:t>Listopad 1965: vzniká Československý filmový a televizní svaz (FITES) &gt;&gt; umožňuje filmové a televizní komunitě vystupovat s jednotnými stanovisky ohledně vývoje audiovizuální tvorby; případně reagovat na kritiku; vydává </a:t>
            </a:r>
            <a:r>
              <a:rPr lang="cs-CZ" i="1" dirty="0"/>
              <a:t>Filmové a televizní noviny </a:t>
            </a:r>
            <a:r>
              <a:rPr lang="cs-CZ" dirty="0"/>
              <a:t>(čtrnáctideník)</a:t>
            </a:r>
          </a:p>
          <a:p>
            <a:r>
              <a:rPr lang="cs-CZ" dirty="0"/>
              <a:t>Leden 1967: HSTD se transformovala v Ústřední publikační správu (ÚPS) – nově smějí plnomocníci do posuzovaných materiálů zasahovat pouze tehdy, pokud hrozí zveřejnění státních, hospodářských a služebních tajemství + legalizace cenzury, které do té doby scházelo právní vymezení.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4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21705-4249-E846-8BB5-62147B31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Změny v cenzurní komunikaci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079DEF-2B42-AA46-A665-7B3A6E81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Léta 1966–1967: na straně tvůrců i kritiky příklon k náročnějším, esteticky vyhraněným projektům, veristický impuls se už vyčerpal X dobovým požadavkům na uměleckou realističnost</a:t>
            </a:r>
          </a:p>
          <a:p>
            <a:r>
              <a:rPr lang="cs-CZ" dirty="0"/>
              <a:t>Alarmující, nezadržitelně klesající návštěvnost domácích filmů &gt;&gt; posílení hospodářských kritérií a požadavek nárůstu  žánrových, divácky atraktivních titulů. </a:t>
            </a:r>
          </a:p>
          <a:p>
            <a:r>
              <a:rPr lang="cs-CZ" dirty="0"/>
              <a:t>Náročné projekty autorů NV nadále důležité pro export</a:t>
            </a:r>
          </a:p>
          <a:p>
            <a:r>
              <a:rPr lang="cs-CZ" dirty="0"/>
              <a:t>Většina cenzurních omezení v letech 1966 a 1967 nově přichází od samotného vedení ČSF/FSB. Zároveň se zhoršují vztahy mezi vedením kinematografie a ÚV KSČ (kritika příliš samostatných TS bez centrálního dohledu)</a:t>
            </a:r>
          </a:p>
          <a:p>
            <a:r>
              <a:rPr lang="cs-CZ" dirty="0"/>
              <a:t>Ostřejší výhrady vůči individuálním projektům (</a:t>
            </a:r>
            <a:r>
              <a:rPr lang="cs-CZ" i="1" dirty="0"/>
              <a:t>Já, spravedlnost</a:t>
            </a:r>
            <a:r>
              <a:rPr lang="cs-CZ" dirty="0"/>
              <a:t>, r. Zbyněk Brynych; </a:t>
            </a:r>
            <a:r>
              <a:rPr lang="cs-CZ" i="1" dirty="0"/>
              <a:t>Stud</a:t>
            </a:r>
            <a:r>
              <a:rPr lang="cs-CZ" dirty="0"/>
              <a:t>, 1967, r. Ladislav </a:t>
            </a:r>
            <a:r>
              <a:rPr lang="cs-CZ" dirty="0" err="1"/>
              <a:t>Helge</a:t>
            </a:r>
            <a:r>
              <a:rPr lang="cs-CZ" dirty="0"/>
              <a:t>); pozastavení přípravné fáze postihlo například </a:t>
            </a:r>
            <a:r>
              <a:rPr lang="cs-CZ" i="1" dirty="0"/>
              <a:t>Případ pro začínajícího kata </a:t>
            </a:r>
            <a:r>
              <a:rPr lang="cs-CZ" dirty="0"/>
              <a:t>Pavla Juráčka, </a:t>
            </a:r>
            <a:r>
              <a:rPr lang="cs-CZ" i="1" dirty="0"/>
              <a:t>Žert</a:t>
            </a:r>
            <a:r>
              <a:rPr lang="cs-CZ" dirty="0"/>
              <a:t> Jaromila Jireše nebo </a:t>
            </a:r>
            <a:r>
              <a:rPr lang="cs-CZ" i="1" dirty="0"/>
              <a:t>Farářův konec </a:t>
            </a:r>
            <a:r>
              <a:rPr lang="cs-CZ" dirty="0"/>
              <a:t>Evalda Schorma.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32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5BA31-F8FB-0B48-BE9A-AD6FDC03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Důsledky symbolické i reálné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F8D3A-ADED-5E4A-9269-C7EB2EBB5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Dva průkopnické filmy </a:t>
            </a:r>
            <a:r>
              <a:rPr lang="cs-CZ" dirty="0" err="1"/>
              <a:t>antirealistické</a:t>
            </a:r>
            <a:r>
              <a:rPr lang="cs-CZ" dirty="0"/>
              <a:t> linie NV: </a:t>
            </a:r>
            <a:r>
              <a:rPr lang="cs-CZ" i="1" dirty="0"/>
              <a:t>Sedmikrásky</a:t>
            </a:r>
            <a:r>
              <a:rPr lang="cs-CZ" dirty="0"/>
              <a:t> (opatrnost už ve fázi přípravy) a </a:t>
            </a:r>
            <a:r>
              <a:rPr lang="cs-CZ" i="1" dirty="0"/>
              <a:t>O slavnosti a hostech</a:t>
            </a:r>
          </a:p>
          <a:p>
            <a:r>
              <a:rPr lang="cs-CZ" dirty="0"/>
              <a:t>květen 1967: „Co to, prosím vás, v poslední době točíte za filmy?“ slavná interpelace poslance Jaroslava Pružince na půdě Národního shromáždění, která jako závadné vyzdvihla </a:t>
            </a:r>
            <a:r>
              <a:rPr lang="cs-CZ" i="1" dirty="0"/>
              <a:t>Sedmikrásky, O slavnosti a hostech, Mučedníky lásky</a:t>
            </a:r>
            <a:r>
              <a:rPr lang="cs-CZ" dirty="0"/>
              <a:t> a </a:t>
            </a:r>
            <a:r>
              <a:rPr lang="cs-CZ" i="1" dirty="0"/>
              <a:t>Hotel pro Cizince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 symbol útlaku vzkvétající tvorby 60.let</a:t>
            </a:r>
          </a:p>
          <a:p>
            <a:r>
              <a:rPr lang="cs-CZ" dirty="0"/>
              <a:t>Reakce FSB: ubývá debutantů – oproti rokům 1963 (9), 1965 (8) pokles na cca 3 ročně. Mladí tvůrci jsou hodnocení jako ideově nespolehliví a tíhnou k nesrozumitelným experimentům.</a:t>
            </a:r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55445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1B8809-00A7-224B-901F-ED466636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b="1" i="1"/>
              <a:t>O slavnosti a hostech </a:t>
            </a:r>
            <a:r>
              <a:rPr lang="cs-CZ" sz="4000"/>
              <a:t>(1966, r. Jan Němec)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A80199-6B74-0245-A099-262FA992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1600"/>
              <a:t>alegorická moralita, podobně jako další problémové filmy jako </a:t>
            </a:r>
            <a:r>
              <a:rPr lang="cs-CZ" sz="1600" i="1"/>
              <a:t>Sedmikrásky </a:t>
            </a:r>
            <a:r>
              <a:rPr lang="cs-CZ" sz="1600"/>
              <a:t>nebo </a:t>
            </a:r>
            <a:r>
              <a:rPr lang="cs-CZ" sz="1600" i="1"/>
              <a:t>Hoří má panenko</a:t>
            </a:r>
          </a:p>
          <a:p>
            <a:r>
              <a:rPr lang="cs-CZ" sz="1600"/>
              <a:t>Oproti </a:t>
            </a:r>
            <a:r>
              <a:rPr lang="cs-CZ" sz="1600" i="1"/>
              <a:t>Démantům noci </a:t>
            </a:r>
            <a:r>
              <a:rPr lang="cs-CZ" sz="1600"/>
              <a:t>statičtější film s důsledně prokomponovanými obrazy.</a:t>
            </a:r>
          </a:p>
          <a:p>
            <a:r>
              <a:rPr lang="cs-CZ" sz="1600"/>
              <a:t>Primárně fragmenty dialogů a herecká akce (neherci)</a:t>
            </a:r>
          </a:p>
          <a:p>
            <a:r>
              <a:rPr lang="cs-CZ" sz="1600"/>
              <a:t>Problémy nastávají až po dokončení &gt;&gt; scénář nedává tušit, jak bude výsledné dílo vypadat</a:t>
            </a:r>
          </a:p>
          <a:p>
            <a:r>
              <a:rPr lang="cs-CZ" sz="1600"/>
              <a:t>Leden 1966: proti filmu se ostře ohrazuje prezident Antonín Novotný a nařizuje vyhazov pro Jana Němce z FSB</a:t>
            </a:r>
          </a:p>
          <a:p>
            <a:r>
              <a:rPr lang="cs-CZ" sz="1600"/>
              <a:t>všechny další kroky vedou k eliminaci veřejného povědomí o filmu, včetně zákazu prodeje do zahraničí a účasti na festivalech</a:t>
            </a:r>
          </a:p>
          <a:p>
            <a:r>
              <a:rPr lang="cs-CZ" sz="1600"/>
              <a:t>Do standardní distribuce se dostává až na jaře roku 1968 (dva roky po dokončení)</a:t>
            </a:r>
          </a:p>
          <a:p>
            <a:endParaRPr lang="cs-CZ" sz="16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8AC13C-5B96-B64E-A955-F722D7B42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4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5430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5CE62C-DEA2-C047-9FF3-E4483B1C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anchor="b">
            <a:normAutofit/>
          </a:bodyPr>
          <a:lstStyle/>
          <a:p>
            <a:r>
              <a:rPr lang="cs-CZ" sz="3400" b="1" i="1" dirty="0"/>
              <a:t>Hoří, má panenko</a:t>
            </a:r>
            <a:br>
              <a:rPr lang="cs-CZ" sz="3400" b="1" i="1" dirty="0"/>
            </a:br>
            <a:br>
              <a:rPr lang="cs-CZ" sz="3400" dirty="0"/>
            </a:br>
            <a:r>
              <a:rPr lang="cs-CZ" sz="2400" dirty="0"/>
              <a:t>(1967, r. Miloš Forman)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EA02487-B81C-4E7B-8230-D54D9E68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3155626"/>
            <a:ext cx="3444240" cy="2935176"/>
          </a:xfrm>
        </p:spPr>
        <p:txBody>
          <a:bodyPr anchor="ctr">
            <a:normAutofit fontScale="85000" lnSpcReduction="10000"/>
          </a:bodyPr>
          <a:lstStyle/>
          <a:p>
            <a:r>
              <a:rPr lang="cs-CZ" dirty="0"/>
              <a:t>produkčně nejsložitější a nejnákladnější Formanův československý film</a:t>
            </a:r>
          </a:p>
          <a:p>
            <a:r>
              <a:rPr lang="cs-CZ" dirty="0"/>
              <a:t>dosavadní obraz Formana jako nejúspěšnějšího a nejméně konfliktního z NV se otřásá</a:t>
            </a:r>
          </a:p>
        </p:txBody>
      </p:sp>
      <p:pic>
        <p:nvPicPr>
          <p:cNvPr id="7" name="Obrázek 6" descr="Obsah obrázku jídlo, stůl&#10;&#10;Popis byl vytvořen automaticky">
            <a:extLst>
              <a:ext uri="{FF2B5EF4-FFF2-40B4-BE49-F238E27FC236}">
                <a16:creationId xmlns:a16="http://schemas.microsoft.com/office/drawing/2014/main" id="{E3E74AE8-2A6B-5040-9F33-806841EA0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65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5" name="Zástupný obsah 4" descr="Obsah obrázku podepsat, jídlo&#10;&#10;Popis byl vytvořen automaticky">
            <a:extLst>
              <a:ext uri="{FF2B5EF4-FFF2-40B4-BE49-F238E27FC236}">
                <a16:creationId xmlns:a16="http://schemas.microsoft.com/office/drawing/2014/main" id="{96271AC4-DE1C-FC47-A5D3-C97A4B730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2" r="5323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5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031CD-780A-E440-8C21-04C5E7F4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200" b="1" i="1" dirty="0"/>
              <a:t>Hoří, má panenko</a:t>
            </a:r>
          </a:p>
        </p:txBody>
      </p:sp>
      <p:pic>
        <p:nvPicPr>
          <p:cNvPr id="9" name="Obrázek 8" descr="Obsah obrázku osoba, interiér, oblečení, stojící&#10;&#10;Popis byl vytvořen automaticky">
            <a:extLst>
              <a:ext uri="{FF2B5EF4-FFF2-40B4-BE49-F238E27FC236}">
                <a16:creationId xmlns:a16="http://schemas.microsoft.com/office/drawing/2014/main" id="{DD30015F-8F9B-854D-A7C2-46F0E2627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56" r="-1" b="2957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223FC18-EAF6-9441-86CF-E3B01BC2E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cs-CZ" sz="1500"/>
              <a:t>Přípravnými fázemi projekt hladce prošel, stejně jako posuzováním kopie (bez negativní reakce) X ostrý odpor vůči filmu ze strany Československého svazu požární ochrany (ČSPO)</a:t>
            </a:r>
          </a:p>
          <a:p>
            <a:r>
              <a:rPr lang="cs-CZ" sz="1500"/>
              <a:t>Koprodukce s firmou Sostar film – Carlo Ponti – vkládá do projektu částku 110 000 USD &gt;&gt; rozhodnutí stran barevného filmu, celosvětová distribuce, nakonec odstupuj od smlouvy</a:t>
            </a:r>
          </a:p>
          <a:p>
            <a:r>
              <a:rPr lang="cs-CZ" sz="1500"/>
              <a:t>Premiéra 15. 12. 1967, předtím probíhá řada neoficiálních předpremiér</a:t>
            </a:r>
          </a:p>
          <a:p>
            <a:r>
              <a:rPr lang="cs-CZ" sz="1500"/>
              <a:t>„Tento film není proti požárníkům ani pro ně. Uniforma tu nehraje roli. Jde o každého z nás, o naše vlastnosti, o vztahy mezi lidmi v naší společnosti vůbec“ – titulek dosazený v březnu 1968</a:t>
            </a:r>
          </a:p>
          <a:p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val="415383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0A6C37-CBDD-1D45-A4BC-87FBC42D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94480"/>
            <a:ext cx="3807187" cy="222807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Spory s ČSPO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EEC17-DAF6-DA42-BA61-D945A3A30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9" y="1843089"/>
            <a:ext cx="4394738" cy="4262432"/>
          </a:xfrm>
        </p:spPr>
        <p:txBody>
          <a:bodyPr>
            <a:noAutofit/>
          </a:bodyPr>
          <a:lstStyle/>
          <a:p>
            <a:r>
              <a:rPr lang="cs-CZ" sz="1800" dirty="0"/>
              <a:t>ČSPO doufá ve snímek popularizující požárnickou činnost, neboť paralelně řeší otázky výchovy a úbytku členstva</a:t>
            </a:r>
          </a:p>
          <a:p>
            <a:r>
              <a:rPr lang="cs-CZ" sz="1800" dirty="0"/>
              <a:t>V říjnu 1967 tiší ČSFO výhrady svazu tím, že jde o snímek určený zahraniční distribuci, který nebude doma promítán </a:t>
            </a:r>
          </a:p>
          <a:p>
            <a:r>
              <a:rPr lang="cs-CZ" sz="1800" dirty="0"/>
              <a:t>Požárníkům, </a:t>
            </a:r>
            <a:r>
              <a:rPr lang="cs-CZ" sz="1800" dirty="0" err="1"/>
              <a:t>resp.určitému</a:t>
            </a:r>
            <a:r>
              <a:rPr lang="cs-CZ" sz="1800" dirty="0"/>
              <a:t> typu lidí film nastavuje nemilosrdné zrcadlo. Trapností a přešlapů se dopouštěli i dospívající hrdinové, které omlouval věk a nadsázka &gt;&gt; V </a:t>
            </a:r>
            <a:r>
              <a:rPr lang="cs-CZ" sz="1800" i="1" dirty="0"/>
              <a:t>Hoří, má panenko </a:t>
            </a:r>
            <a:r>
              <a:rPr lang="cs-CZ" sz="1800" dirty="0"/>
              <a:t>namísto jedince alegorický kolektiv, sympatie vystřídal nemilosrdný výsměch </a:t>
            </a:r>
          </a:p>
          <a:p>
            <a:r>
              <a:rPr lang="cs-CZ" sz="1800" dirty="0"/>
              <a:t>Celá kauza ukazuje na širší problém společenské satiry v uměleckém filmu – mají na ni umělci právo nebo ne? &gt;&gt; signál o doznívajících představách o služebné roli umění ve společnosti </a:t>
            </a:r>
          </a:p>
        </p:txBody>
      </p:sp>
      <p:pic>
        <p:nvPicPr>
          <p:cNvPr id="5" name="Obrázek 4" descr="Obsah obrázku osoba, stůl, interiér, skupina&#10;&#10;Popis byl vytvořen automaticky">
            <a:extLst>
              <a:ext uri="{FF2B5EF4-FFF2-40B4-BE49-F238E27FC236}">
                <a16:creationId xmlns:a16="http://schemas.microsoft.com/office/drawing/2014/main" id="{008C8A44-AD0E-9047-BCBF-DEDAC3700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68" b="-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990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54436-2501-2143-8F72-AFB46D6E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 dirty="0"/>
              <a:t>Jaromil Jireš </a:t>
            </a:r>
            <a:r>
              <a:rPr lang="cs-CZ" dirty="0"/>
              <a:t>(1935–2001)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8C9CA-2E5A-6F45-A39B-EA57D6632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Absolvent katedry kamery (1958) a režie (1960)</a:t>
            </a:r>
          </a:p>
          <a:p>
            <a:r>
              <a:rPr lang="cs-CZ" sz="2000" dirty="0"/>
              <a:t>„Měl mentalitu kameramana, svojí režií si nebyl nikdy jist“ (Jan Bernard) &gt;&gt; pomalý, precizní a důsledný</a:t>
            </a:r>
          </a:p>
          <a:p>
            <a:r>
              <a:rPr lang="cs-CZ" sz="2000" dirty="0"/>
              <a:t>Absorboval různorodé vlivy &gt;&gt; velmi eklektická poetika, typický Jirešův film nebo styl neexistuje </a:t>
            </a:r>
          </a:p>
        </p:txBody>
      </p:sp>
      <p:pic>
        <p:nvPicPr>
          <p:cNvPr id="5" name="Obrázek 4" descr="Obsah obrázku osoba, muž, interiér, držení&#10;&#10;Popis byl vytvořen automaticky">
            <a:extLst>
              <a:ext uri="{FF2B5EF4-FFF2-40B4-BE49-F238E27FC236}">
                <a16:creationId xmlns:a16="http://schemas.microsoft.com/office/drawing/2014/main" id="{3ECBC257-CC7F-E74A-A906-02E15DA8F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99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1069</Words>
  <Application>Microsoft Macintosh PowerPoint</Application>
  <PresentationFormat>Širokoúhlá obrazovka</PresentationFormat>
  <Paragraphs>60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Česká nová vlna  </vt:lpstr>
      <vt:lpstr>Léta 1965–1967 </vt:lpstr>
      <vt:lpstr>Změny v cenzurní komunikaci </vt:lpstr>
      <vt:lpstr>Důsledky symbolické i reálné</vt:lpstr>
      <vt:lpstr>O slavnosti a hostech (1966, r. Jan Němec)</vt:lpstr>
      <vt:lpstr>Hoří, má panenko  (1967, r. Miloš Forman)</vt:lpstr>
      <vt:lpstr>Hoří, má panenko</vt:lpstr>
      <vt:lpstr>Spory s ČSPO </vt:lpstr>
      <vt:lpstr>Jaromil Jireš (1935–2001)</vt:lpstr>
      <vt:lpstr>Sál ztracených kroků (1960), studentský film</vt:lpstr>
      <vt:lpstr>Křik (1964)</vt:lpstr>
      <vt:lpstr>Žert (1969)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2</cp:revision>
  <dcterms:created xsi:type="dcterms:W3CDTF">2020-12-01T20:31:15Z</dcterms:created>
  <dcterms:modified xsi:type="dcterms:W3CDTF">2020-12-02T09:36:30Z</dcterms:modified>
</cp:coreProperties>
</file>