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B5"/>
    <a:srgbClr val="FFEC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4603"/>
  </p:normalViewPr>
  <p:slideViewPr>
    <p:cSldViewPr snapToGrid="0" snapToObjects="1">
      <p:cViewPr varScale="1">
        <p:scale>
          <a:sx n="114" d="100"/>
          <a:sy n="114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F4E33B-030F-3546-AC2E-D8C8D90F8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DC559C-5D69-A14B-87BB-332A5BFBF8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DCC95D-D5DA-C143-9A40-63B69A82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3FEA9A-C94A-C046-876C-6A15B98A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B93118-3C32-D247-A998-E1A90253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78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509D32-21E4-7941-A84E-5E11E18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8D0B20-0D08-B642-85A4-87C70F0A8E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E7F8F3-4612-3E4D-96B1-18FA33686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C7EE44-39CD-4B48-8B50-04DD2426F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BABD02-4A54-864E-B0B9-0F89A6065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2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A84C94-6A9B-DF44-90A1-E1554B5B8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0A4A23-1FF3-5146-A34F-9C452CFFA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12564C-F46C-A64D-9BB9-3E1ACD63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3EB91A-15DE-8545-B4A7-CBB09CF99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6DD8D-87E8-B244-95C1-E150174D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411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FB54D-F35D-1E4E-A087-9931E4247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666D3-A8FB-D34E-83D9-988EC0A15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13D29-B17E-BB4E-86CF-3F342A5C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B4E26B-7D96-D14E-B3C1-4EAC3384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44FAC0-117C-454E-8FEA-655810098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1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B7D66-F5C2-9B46-85F1-F8AE5E0D6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46B695-9E72-6C41-8F3F-E3A23F9DD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E59671-A3C6-0542-8929-28538521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90A36C-55CF-D641-B3C8-39D2B60E7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7B2882-168A-C34F-84A1-41DD36D98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6605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5332B0-4AD4-2B44-B132-92FF628D9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416659-AA45-EA41-97DB-014419DAE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DC717C-1642-364A-B275-9DEBEABF6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0D05F21-6310-214A-A8DD-B8A50C211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7ED713-6E1C-5D4D-B54C-ACCF50AD2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7D41D7-3256-8542-AA59-3D667DDDF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23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85F4E-2E79-C343-BE2F-366FD7F07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71074E-B542-EC4D-A2AE-ACD1AA581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A66DE1-BDC7-9E44-9B19-7399002A4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0FD135-0F90-D840-94A4-55EFB2D6F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D115A52-179B-A54A-AAFA-142A255311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910F8FE-DE86-D042-BF48-ACE8A983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EBD5F5F-909D-944A-8014-A5B6BF6D2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D06A0A9-B41D-084E-9E92-4F38AC4C2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06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A285B-4FF2-2640-A4D8-D995191E8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30D427-EEAB-204B-B94E-A6CC4E8CE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3BC053A-E52B-3C4C-BC4C-CEC2AA0C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A17B21-15B3-B941-BC5C-5FDE2F420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40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BCA81A-FE49-5D4A-BFB1-6E6CDE49A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EEAA40-C74F-6D42-99B7-C30B6BA7B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602ABA-BCD1-9946-A534-1ADCBF2B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07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EC966-0FC6-5C45-A9DB-C123CDD1E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32F0BD-35B2-C94F-BBFA-73A9C0B41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BD6033-C137-9147-B214-33C94C566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77742C-D9D6-D14C-96FB-5B92A7D1B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E200F3-F817-7A44-A295-09EA6E18B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50483C-0AB3-7141-8327-6F0D2246C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18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07970-BF01-CB4A-829D-69E272616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7EAE9EE-ECB5-5E4B-AE7D-859D4A642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350FE3-82BA-6E41-A68C-4B4C7F775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4DF708-459E-2B49-AFEF-51513D26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37A6D9-A400-634B-805F-8F37F7B4F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D6094E-654D-E642-A9A4-BB271221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465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77E68D6-0D77-6945-B0C2-D479F48A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A6E5C2-AF24-0241-8728-C7610762AA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EE1D24-3861-E345-88F5-720105337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DCBA5-CC02-8F45-ACEA-624EE30143CE}" type="datetimeFigureOut">
              <a:rPr lang="cs-CZ" smtClean="0"/>
              <a:t>06.01.2021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3711F-F1BC-6944-A30C-23E659B73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AF6435-22C4-3443-AE12-7273C43F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18619-DE2A-1F45-A543-985E57A925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3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MUNfyHxLjV4" TargetMode="External"/><Relationship Id="rId4" Type="http://schemas.openxmlformats.org/officeDocument/2006/relationships/hyperlink" Target="https://www.youtube.com/watch?v=16WyS5Dnwu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3910FD-7FFC-2747-A415-E70936455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Česká nová vlna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14F07F-7DAF-1F40-994D-4EA667A733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FAVh001 + FAVKh006</a:t>
            </a:r>
          </a:p>
          <a:p>
            <a:r>
              <a:rPr lang="cs-CZ" dirty="0"/>
              <a:t>6. 1. 2021</a:t>
            </a:r>
          </a:p>
          <a:p>
            <a:r>
              <a:rPr lang="cs-CZ" dirty="0"/>
              <a:t>Mgr. Šárka </a:t>
            </a:r>
            <a:r>
              <a:rPr lang="cs-CZ" dirty="0" err="1"/>
              <a:t>Gmiterková</a:t>
            </a:r>
            <a:r>
              <a:rPr lang="cs-CZ" dirty="0"/>
              <a:t>, Ph.D.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7556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E09A0-7347-7241-A3AC-6193D6D83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1968, tzv. polednové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C099BA-8907-E143-BA39-2F8599D4B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Pád Antonína Novotného – v lednu odvolán z postu prvního tajemníka ÚV KSČ, v březnu odstupuje z funkce prezidenta ČSSR</a:t>
            </a:r>
          </a:p>
          <a:p>
            <a:r>
              <a:rPr lang="cs-CZ" dirty="0"/>
              <a:t>Novým prezidentem se stává </a:t>
            </a:r>
            <a:r>
              <a:rPr lang="cs-CZ" b="1" dirty="0"/>
              <a:t>Ludvík Svoboda</a:t>
            </a:r>
            <a:r>
              <a:rPr lang="cs-CZ" dirty="0"/>
              <a:t>, na pozici prvního tajemníka ÚV KSČ </a:t>
            </a:r>
            <a:r>
              <a:rPr lang="cs-CZ" b="1" dirty="0"/>
              <a:t>Alexander Dubček </a:t>
            </a:r>
            <a:r>
              <a:rPr lang="cs-CZ" dirty="0"/>
              <a:t>(reformista)</a:t>
            </a:r>
          </a:p>
          <a:p>
            <a:r>
              <a:rPr lang="cs-CZ" dirty="0"/>
              <a:t>V médiích se řeší dříve tabuizovaná témata + kritické diskuze / kultura nemá být limitována ideologickými požadavky / v červnu 1968 oficiálně zrušena cenzura</a:t>
            </a:r>
          </a:p>
          <a:p>
            <a:r>
              <a:rPr lang="cs-CZ" dirty="0"/>
              <a:t>Reformy jsou nepřijatelné pro další státy východního bloku &gt;&gt; </a:t>
            </a:r>
            <a:r>
              <a:rPr lang="cs-CZ" b="1" dirty="0"/>
              <a:t>21. 8. 1968</a:t>
            </a:r>
            <a:r>
              <a:rPr lang="cs-CZ" dirty="0"/>
              <a:t>: invaze vojsk Varšavské smlouvy</a:t>
            </a:r>
          </a:p>
          <a:p>
            <a:r>
              <a:rPr lang="cs-CZ" dirty="0"/>
              <a:t>Moskevský protokol – zrušena činnost organizací ustavených v průběhu reformního procesu, opětovně zavedená cenzura sdělovacích prostředků, posílená pozice státní bezpečnosti a armády a odstavení nevyhovujících politických představitelů. </a:t>
            </a:r>
          </a:p>
          <a:p>
            <a:r>
              <a:rPr lang="cs-CZ" dirty="0"/>
              <a:t>V dubnu 1969 předsednictvo ÚV KSČ přijalo </a:t>
            </a:r>
            <a:r>
              <a:rPr lang="cs-CZ" dirty="0" err="1"/>
              <a:t>Dubčekovu</a:t>
            </a:r>
            <a:r>
              <a:rPr lang="cs-CZ" dirty="0"/>
              <a:t> rezignaci a nahradil jej </a:t>
            </a:r>
            <a:r>
              <a:rPr lang="cs-CZ" b="1" dirty="0"/>
              <a:t>Gustáv Husák </a:t>
            </a:r>
            <a:r>
              <a:rPr lang="cs-CZ" dirty="0"/>
              <a:t>&gt;&gt;</a:t>
            </a:r>
            <a:r>
              <a:rPr lang="cs-CZ" dirty="0">
                <a:effectLst/>
              </a:rPr>
              <a:t> </a:t>
            </a:r>
            <a:r>
              <a:rPr lang="cs-CZ" dirty="0"/>
              <a:t>Odvrat od koexistence různých myšlenkových proudů ve společnosti a uměleckých proudů v kultuře – nyní jakékoliv alternativy hodnoceny jako „ideově cizí proudy“ a negativistické postoje“.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55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C7B6A-12AE-3343-895D-B7F53D8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Reakce na politický vývoj v kinematografii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BD59CD-073C-B843-A9BF-439209E6C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Personální výměna nejprve na klíčových postech, poté čistka mezi řadovými pracovníky </a:t>
            </a:r>
          </a:p>
          <a:p>
            <a:r>
              <a:rPr lang="cs-CZ" dirty="0"/>
              <a:t>23. září 1969 na místo ústředního ředitele ČSF nastoupil </a:t>
            </a:r>
            <a:r>
              <a:rPr lang="cs-CZ" b="1" dirty="0"/>
              <a:t>Jiří </a:t>
            </a:r>
            <a:r>
              <a:rPr lang="cs-CZ" b="1" dirty="0" err="1"/>
              <a:t>Purš</a:t>
            </a:r>
            <a:r>
              <a:rPr lang="cs-CZ" b="1" dirty="0"/>
              <a:t> </a:t>
            </a:r>
            <a:r>
              <a:rPr lang="cs-CZ" dirty="0"/>
              <a:t>(namísto Aloise Poledňáka)</a:t>
            </a:r>
          </a:p>
          <a:p>
            <a:r>
              <a:rPr lang="cs-CZ" dirty="0"/>
              <a:t>Říjen 1970 se pozice ředitele FSB definitivně ujímá </a:t>
            </a:r>
            <a:r>
              <a:rPr lang="cs-CZ" b="1" dirty="0"/>
              <a:t>Miloslav Fábera</a:t>
            </a:r>
          </a:p>
          <a:p>
            <a:r>
              <a:rPr lang="cs-CZ" dirty="0"/>
              <a:t>1. 12. 1969 – ve funkci ústředního dramaturga FSB </a:t>
            </a:r>
            <a:r>
              <a:rPr lang="cs-CZ" b="1" dirty="0"/>
              <a:t>Ludvík Toman </a:t>
            </a:r>
            <a:r>
              <a:rPr lang="cs-CZ" dirty="0"/>
              <a:t>(namísto Břetislava Kunce) &gt;&gt; tato pozice nově výrazně posílila; vedoucí TS musí pravidelně konzultovat veškeré záměry, od roku 1972 pak figuruje přednostně u schvalování filmů</a:t>
            </a:r>
          </a:p>
          <a:p>
            <a:r>
              <a:rPr lang="cs-CZ" dirty="0"/>
              <a:t>Nové vedení rozpouští TS i jednotlivé ideově-umělecké rady při TS, vzniká 7 nových dramaturgických skupin a centrální ideově umělecká rada &gt;&gt; výroba opět odtržena od literární přípravy a znovunastolena centralizovaná dramaturgie </a:t>
            </a:r>
          </a:p>
          <a:p>
            <a:r>
              <a:rPr lang="cs-CZ" dirty="0"/>
              <a:t>Cenzura – po srpnu 68 nový orgán Úřad pro tisk a informace, který postrádá filmový odbor &gt;&gt; cenzura prorůstá do samotných filmových struktur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884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09B35-CC9F-AF41-B5A0-9ACA8AD43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Přechodné období v kinematografii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A144BC-B544-E943-ADFA-8380E1593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Filmexport – do roku 1968 přetrvává orientace na západní kapitalistické trhy, dovoz atraktivních titulů z nesocialistických států; poté dochází k normalizaci vztahů se státy východního bloku (koprodukce, import, export)</a:t>
            </a:r>
          </a:p>
          <a:p>
            <a:r>
              <a:rPr lang="cs-CZ" dirty="0"/>
              <a:t>V květnu 1968 se Alois Poledňák jako ředitel ČSF vzdává některých klíčových pravomocí (např. schvalování filmových projektů)– nově tyto funkce přecházely na ředitele FSB. </a:t>
            </a:r>
          </a:p>
          <a:p>
            <a:r>
              <a:rPr lang="cs-CZ" dirty="0"/>
              <a:t>Vzniká nová TS Pavla Juráčka a Jaroslava Kučery, vytvořila </a:t>
            </a:r>
            <a:r>
              <a:rPr lang="cs-CZ" i="1" dirty="0"/>
              <a:t>Ovoce stromů rajských jíme, Skřivánky na niti </a:t>
            </a:r>
            <a:r>
              <a:rPr lang="cs-CZ" dirty="0"/>
              <a:t>a </a:t>
            </a:r>
            <a:r>
              <a:rPr lang="cs-CZ" i="1" dirty="0"/>
              <a:t>Případ pro začínajícího kata</a:t>
            </a:r>
            <a:r>
              <a:rPr lang="cs-CZ" dirty="0"/>
              <a:t>.  </a:t>
            </a:r>
          </a:p>
          <a:p>
            <a:r>
              <a:rPr lang="cs-CZ" dirty="0"/>
              <a:t>Dochází k opětovnému nárůstu debutů („druhá nová vlna“), v roce 1970 točí svojí celovečerní hranou prvotinu 7 režisérů X později snaha debutu řešit pomocí povídkových filmů a kolektivních debutů (+ Zlín).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8D22EB-8E05-C041-B883-A33338052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Konkrétně…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7D2E6-12E1-364E-8300-BFC5AF3A4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Díky polednovému vývoji se podařilo do výroby prosadit filmy, s jimiž se nějakou dobu otálelo (</a:t>
            </a:r>
            <a:r>
              <a:rPr lang="cs-CZ" i="1" dirty="0"/>
              <a:t>Pasťák, Žert, Farářův konec</a:t>
            </a:r>
            <a:r>
              <a:rPr lang="cs-CZ" dirty="0"/>
              <a:t>)</a:t>
            </a:r>
          </a:p>
          <a:p>
            <a:r>
              <a:rPr lang="cs-CZ" dirty="0"/>
              <a:t>Některé filmy ale nebyly ve finále ani postprodukčně dokončeny, přestože se tvůrci do poslední chvíle snažili o záchranu.</a:t>
            </a:r>
          </a:p>
          <a:p>
            <a:r>
              <a:rPr lang="cs-CZ" b="1" i="1" dirty="0"/>
              <a:t>Pasťák </a:t>
            </a:r>
            <a:r>
              <a:rPr lang="cs-CZ" dirty="0"/>
              <a:t>(r. Hynek Bočan) – do konce 80. let existoval jen v hrubém sestřihu, navzdory ambicím mu vetknout původně nezamýšlený rámec, který by celé vyprávění přesunul do subjektivní roviny</a:t>
            </a:r>
            <a:r>
              <a:rPr lang="cs-CZ" dirty="0">
                <a:effectLst/>
              </a:rPr>
              <a:t> </a:t>
            </a:r>
          </a:p>
          <a:p>
            <a:r>
              <a:rPr lang="cs-CZ" b="1" i="1" dirty="0"/>
              <a:t>Archa bláznů </a:t>
            </a:r>
            <a:r>
              <a:rPr lang="cs-CZ" dirty="0"/>
              <a:t>(r. Ivan </a:t>
            </a:r>
            <a:r>
              <a:rPr lang="cs-CZ" dirty="0" err="1"/>
              <a:t>Balaďa</a:t>
            </a:r>
            <a:r>
              <a:rPr lang="cs-CZ" dirty="0"/>
              <a:t>) - snaha snímek prezentovat jako univerzální poselství o společnosti, která promarnila šanci uskutečnit pozitivní změnu. Nové vedení upozorňuje na kritický obraz Sovětského svazu &gt;&gt; film zůstal jako odstrašující případ jen s definitivním obrazovým střihem a zvukovým záznamem dialogů + záminka k rozpuštění TS Juráček-Kučera</a:t>
            </a:r>
          </a:p>
          <a:p>
            <a:r>
              <a:rPr lang="cs-CZ" dirty="0"/>
              <a:t>Kolektivní debut </a:t>
            </a:r>
            <a:r>
              <a:rPr lang="cs-CZ" b="1" i="1" dirty="0"/>
              <a:t>Návštěvy</a:t>
            </a:r>
            <a:r>
              <a:rPr lang="cs-CZ" dirty="0"/>
              <a:t> (r. Vladimír Drha, Milan Jonáš a Otakar Fuka) tematicky šlo o návrat k tematice politických vězňů 50. let, existující materiály s největší pravděpodobností byly zničeny (extrémní případ)</a:t>
            </a:r>
          </a:p>
        </p:txBody>
      </p:sp>
    </p:spTree>
    <p:extLst>
      <p:ext uri="{BB962C8B-B14F-4D97-AF65-F5344CB8AC3E}">
        <p14:creationId xmlns:p14="http://schemas.microsoft.com/office/powerpoint/2010/main" val="3695951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osoba, exteriér, vojenská uniforma, dav&#10;&#10;Popis byl vytvořen automaticky">
            <a:extLst>
              <a:ext uri="{FF2B5EF4-FFF2-40B4-BE49-F238E27FC236}">
                <a16:creationId xmlns:a16="http://schemas.microsoft.com/office/drawing/2014/main" id="{FFF514E3-2606-B843-B70E-556CF424B0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" r="11000" b="1907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5D410E-9871-5F41-B5FD-EAA174779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cs-CZ" sz="2800" b="1"/>
              <a:t>Hynek Bočan (1938)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F96EC-3332-DF4B-B5AC-F4D1A025E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cs-CZ" sz="1700"/>
              <a:t>Jeden z nejmladších NV režisérů</a:t>
            </a:r>
          </a:p>
          <a:p>
            <a:r>
              <a:rPr lang="cs-CZ" sz="1700"/>
              <a:t>Ztvárnil dětskou roli ve filmu </a:t>
            </a:r>
            <a:r>
              <a:rPr lang="cs-CZ" sz="1700" i="1"/>
              <a:t>Olověný chléb </a:t>
            </a:r>
            <a:r>
              <a:rPr lang="cs-CZ" sz="1700"/>
              <a:t>&gt;&gt; asistent režie Ladislav Helge se stává jeho mentorem</a:t>
            </a:r>
          </a:p>
          <a:p>
            <a:r>
              <a:rPr lang="cs-CZ" sz="1700"/>
              <a:t>FAMU absolvoval ve 22 letech krátkým filmem </a:t>
            </a:r>
            <a:r>
              <a:rPr lang="cs-CZ" sz="1700" i="1"/>
              <a:t>Nenávist</a:t>
            </a:r>
            <a:r>
              <a:rPr lang="cs-CZ" sz="1700"/>
              <a:t> podle povídky Jana Drdy (spolu s Jirešovým a Sirového absolventským snímkem uveden v kinech v rámci povídkového filmu </a:t>
            </a:r>
            <a:r>
              <a:rPr lang="cs-CZ" sz="1700" i="1"/>
              <a:t>Hlídač dynamitu</a:t>
            </a:r>
            <a:r>
              <a:rPr lang="cs-CZ" sz="170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08787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3F5877B-98C7-49DD-83AB-0F6F57CB65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ext, osoba&#10;&#10;Popis byl vytvořen automaticky">
            <a:extLst>
              <a:ext uri="{FF2B5EF4-FFF2-40B4-BE49-F238E27FC236}">
                <a16:creationId xmlns:a16="http://schemas.microsoft.com/office/drawing/2014/main" id="{3AE49EFA-B750-344E-98D2-AC6D02B86D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49" r="16396" b="-2"/>
          <a:stretch/>
        </p:blipFill>
        <p:spPr>
          <a:xfrm>
            <a:off x="7364078" y="-18"/>
            <a:ext cx="4827922" cy="6857999"/>
          </a:xfrm>
          <a:custGeom>
            <a:avLst/>
            <a:gdLst/>
            <a:ahLst/>
            <a:cxnLst/>
            <a:rect l="l" t="t" r="r" b="b"/>
            <a:pathLst>
              <a:path w="4827922" h="6858000">
                <a:moveTo>
                  <a:pt x="4441" y="0"/>
                </a:moveTo>
                <a:lnTo>
                  <a:pt x="4827922" y="0"/>
                </a:lnTo>
                <a:lnTo>
                  <a:pt x="4827922" y="6858000"/>
                </a:lnTo>
                <a:lnTo>
                  <a:pt x="0" y="6858000"/>
                </a:lnTo>
                <a:lnTo>
                  <a:pt x="106674" y="6638378"/>
                </a:lnTo>
                <a:cubicBezTo>
                  <a:pt x="530028" y="5720938"/>
                  <a:pt x="777229" y="4614948"/>
                  <a:pt x="777229" y="3424428"/>
                </a:cubicBezTo>
                <a:cubicBezTo>
                  <a:pt x="777229" y="2233909"/>
                  <a:pt x="530028" y="1127919"/>
                  <a:pt x="106674" y="210478"/>
                </a:cubicBezTo>
                <a:close/>
              </a:path>
            </a:pathLst>
          </a:custGeom>
        </p:spPr>
      </p:pic>
      <p:pic>
        <p:nvPicPr>
          <p:cNvPr id="7" name="Obrázek 6" descr="Obsah obrázku osoba, muž, nošení, stojící&#10;&#10;Popis byl vytvořen automaticky">
            <a:extLst>
              <a:ext uri="{FF2B5EF4-FFF2-40B4-BE49-F238E27FC236}">
                <a16:creationId xmlns:a16="http://schemas.microsoft.com/office/drawing/2014/main" id="{DC017730-6354-FD43-A349-A7C9C2992E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50" r="43899" b="-2"/>
          <a:stretch/>
        </p:blipFill>
        <p:spPr>
          <a:xfrm>
            <a:off x="3119360" y="18"/>
            <a:ext cx="4966290" cy="6857999"/>
          </a:xfrm>
          <a:custGeom>
            <a:avLst/>
            <a:gdLst/>
            <a:ahLst/>
            <a:cxnLst/>
            <a:rect l="l" t="t" r="r" b="b"/>
            <a:pathLst>
              <a:path w="4966290" h="6857999">
                <a:moveTo>
                  <a:pt x="0" y="0"/>
                </a:moveTo>
                <a:lnTo>
                  <a:pt x="4188230" y="0"/>
                </a:lnTo>
                <a:lnTo>
                  <a:pt x="4295735" y="210478"/>
                </a:lnTo>
                <a:cubicBezTo>
                  <a:pt x="4719089" y="1127919"/>
                  <a:pt x="4966290" y="2233909"/>
                  <a:pt x="4966290" y="3424428"/>
                </a:cubicBezTo>
                <a:cubicBezTo>
                  <a:pt x="4966290" y="4614948"/>
                  <a:pt x="4719089" y="5720938"/>
                  <a:pt x="4295735" y="6638378"/>
                </a:cubicBezTo>
                <a:lnTo>
                  <a:pt x="4183560" y="6857999"/>
                </a:lnTo>
                <a:lnTo>
                  <a:pt x="53039" y="6857999"/>
                </a:lnTo>
                <a:lnTo>
                  <a:pt x="132047" y="6695338"/>
                </a:lnTo>
                <a:cubicBezTo>
                  <a:pt x="555401" y="5777898"/>
                  <a:pt x="802602" y="4671908"/>
                  <a:pt x="802602" y="3481388"/>
                </a:cubicBezTo>
                <a:cubicBezTo>
                  <a:pt x="802602" y="2191659"/>
                  <a:pt x="512484" y="1001134"/>
                  <a:pt x="22579" y="42066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4EA91930-66BC-4C41-B4F5-C31EB216F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6313CF8F-B436-401E-9575-DE0F8E8B5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7A227E0-1AA8-D641-9825-F4BD34E41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1038"/>
            <a:ext cx="2804504" cy="1325563"/>
          </a:xfrm>
        </p:spPr>
        <p:txBody>
          <a:bodyPr anchor="ctr">
            <a:normAutofit/>
          </a:bodyPr>
          <a:lstStyle/>
          <a:p>
            <a:r>
              <a:rPr lang="cs-CZ" sz="2800" b="1" i="1"/>
              <a:t>Nikdo se nebude smát </a:t>
            </a:r>
            <a:r>
              <a:rPr lang="cs-CZ" sz="2800"/>
              <a:t>(1965)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38CFE9-C30A-4551-ACCB-D5808FBC39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16867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7EF550F-47CE-4FB2-9DAC-12AD835C8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26FD9-A19E-0A4F-952D-7CA53DB7F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258171"/>
            <a:ext cx="2804504" cy="3918792"/>
          </a:xfrm>
        </p:spPr>
        <p:txBody>
          <a:bodyPr>
            <a:normAutofit/>
          </a:bodyPr>
          <a:lstStyle/>
          <a:p>
            <a:r>
              <a:rPr lang="cs-CZ" sz="1800"/>
              <a:t>Adaptace povídky Milana Kundery ze souboru </a:t>
            </a:r>
            <a:r>
              <a:rPr lang="cs-CZ" sz="1800" i="1"/>
              <a:t>Směšné lásky</a:t>
            </a:r>
          </a:p>
          <a:p>
            <a:r>
              <a:rPr lang="cs-CZ" sz="1800"/>
              <a:t>Na scénáři se podílí Pavel Juráček, dozor nad debutem Karel Kachyňa, asistent režie Jiří Stránský (drobná role „Kanaďana“, obsazuje debutantku Štěpánku Řehákovou do role Kláry)</a:t>
            </a:r>
          </a:p>
        </p:txBody>
      </p:sp>
    </p:spTree>
    <p:extLst>
      <p:ext uri="{BB962C8B-B14F-4D97-AF65-F5344CB8AC3E}">
        <p14:creationId xmlns:p14="http://schemas.microsoft.com/office/powerpoint/2010/main" val="517839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516CB1-E8C8-4751-B6A6-46B2D1E72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CC792B-38B1-E645-8844-BC31BB37E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480"/>
            <a:ext cx="11131298" cy="1106424"/>
          </a:xfrm>
        </p:spPr>
        <p:txBody>
          <a:bodyPr>
            <a:normAutofit/>
          </a:bodyPr>
          <a:lstStyle/>
          <a:p>
            <a:r>
              <a:rPr lang="cs-CZ" sz="3600" b="1" i="1"/>
              <a:t>Soukromá vichřice, Čest a sláva, Pasťák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0C0C0D1-E79A-41FF-8322-256F6DD1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8521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osoba, stojící, skupina, lidé&#10;&#10;Popis byl vytvořen automaticky">
            <a:extLst>
              <a:ext uri="{FF2B5EF4-FFF2-40B4-BE49-F238E27FC236}">
                <a16:creationId xmlns:a16="http://schemas.microsoft.com/office/drawing/2014/main" id="{74E7F70C-3D28-FE41-8535-BDACBF5E5B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461" r="6665"/>
          <a:stretch/>
        </p:blipFill>
        <p:spPr>
          <a:xfrm>
            <a:off x="429767" y="1721922"/>
            <a:ext cx="3419856" cy="4520560"/>
          </a:xfrm>
          <a:prstGeom prst="rect">
            <a:avLst/>
          </a:prstGeom>
        </p:spPr>
      </p:pic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35508E69-CCA8-B342-9EDB-2A660B6983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383" b="3133"/>
          <a:stretch/>
        </p:blipFill>
        <p:spPr>
          <a:xfrm>
            <a:off x="4226837" y="1721922"/>
            <a:ext cx="3420596" cy="4520560"/>
          </a:xfrm>
          <a:prstGeom prst="rect">
            <a:avLst/>
          </a:prstGeom>
        </p:spPr>
      </p:pic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95FA420-5595-49D1-9D5F-79EC43B55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24648" y="1721922"/>
            <a:ext cx="3609143" cy="4520560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1FBAED-98C7-5B4E-B568-B21D44283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09348" y="2020824"/>
            <a:ext cx="2956060" cy="3959352"/>
          </a:xfrm>
        </p:spPr>
        <p:txBody>
          <a:bodyPr anchor="ctr">
            <a:normAutofit/>
          </a:bodyPr>
          <a:lstStyle/>
          <a:p>
            <a:r>
              <a:rPr lang="cs-CZ" sz="1100" i="1"/>
              <a:t>Soukromá vichřice </a:t>
            </a:r>
            <a:r>
              <a:rPr lang="cs-CZ" sz="1100"/>
              <a:t>(1967) – adaptace románu Vladimíra Párala, další nelítostná sonda do života v socialistickém Československu (tentokrát jako dekonstrukce role intelektuála v socialistické společnosti, ale z perspektivy neuspokojivých partnerských vtztahů)</a:t>
            </a:r>
          </a:p>
          <a:p>
            <a:r>
              <a:rPr lang="cs-CZ" sz="1100" i="1"/>
              <a:t>Čest a sláva </a:t>
            </a:r>
            <a:r>
              <a:rPr lang="cs-CZ" sz="1100"/>
              <a:t>(1968) – trezorový film, příběh zchudlého rytíře na konci třicetileté války vybízí k řadě paralel</a:t>
            </a:r>
          </a:p>
          <a:p>
            <a:pPr lvl="1"/>
            <a:r>
              <a:rPr lang="cs-CZ" sz="1100">
                <a:hlinkClick r:id="rId4"/>
              </a:rPr>
              <a:t>https://www.youtube.com/watch?v=16WyS5DnwuI</a:t>
            </a:r>
            <a:endParaRPr lang="cs-CZ" sz="1100"/>
          </a:p>
          <a:p>
            <a:r>
              <a:rPr lang="cs-CZ" sz="1100" i="1"/>
              <a:t>Pasťák</a:t>
            </a:r>
            <a:r>
              <a:rPr lang="cs-CZ" sz="1100"/>
              <a:t> (1968-1969) – syrový, bezvýchodný příběh, odehrávající se ve výchovném ústavu pro nezvladatelnou mládež se do kin dostává až zkraje 90. let </a:t>
            </a:r>
          </a:p>
          <a:p>
            <a:pPr lvl="1"/>
            <a:r>
              <a:rPr lang="cs-CZ" sz="1100">
                <a:hlinkClick r:id="rId5"/>
              </a:rPr>
              <a:t>https://www.youtube.com/watch?v=MUNfyHxLjV4</a:t>
            </a:r>
            <a:endParaRPr lang="cs-CZ" sz="1100"/>
          </a:p>
        </p:txBody>
      </p:sp>
    </p:spTree>
    <p:extLst>
      <p:ext uri="{BB962C8B-B14F-4D97-AF65-F5344CB8AC3E}">
        <p14:creationId xmlns:p14="http://schemas.microsoft.com/office/powerpoint/2010/main" val="8234946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852</Words>
  <Application>Microsoft Office PowerPoint</Application>
  <PresentationFormat>Širokoúhlá obrazovka</PresentationFormat>
  <Paragraphs>42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Česká nová vlna  </vt:lpstr>
      <vt:lpstr>1968, tzv. polednové období</vt:lpstr>
      <vt:lpstr>Reakce na politický vývoj v kinematografii</vt:lpstr>
      <vt:lpstr>Přechodné období v kinematografii</vt:lpstr>
      <vt:lpstr>Konkrétně…</vt:lpstr>
      <vt:lpstr>Hynek Bočan (1938)</vt:lpstr>
      <vt:lpstr>Nikdo se nebude smát (1965)</vt:lpstr>
      <vt:lpstr>Soukromá vichřice, Čest a sláva, Pasťák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nová vlna  </dc:title>
  <dc:creator>Šárka Gmiterková</dc:creator>
  <cp:lastModifiedBy>Šárka Gmiterková</cp:lastModifiedBy>
  <cp:revision>2</cp:revision>
  <dcterms:created xsi:type="dcterms:W3CDTF">2021-01-06T13:53:21Z</dcterms:created>
  <dcterms:modified xsi:type="dcterms:W3CDTF">2021-01-06T16:18:30Z</dcterms:modified>
</cp:coreProperties>
</file>