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C65334-82AD-4891-BBCF-C5F33D825B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3446932-1929-466B-B9A6-63B8C517D7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B7C3F8-8BE8-4CD0-AD46-F7B7B1F69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5E576-B721-4DAC-878C-D9F222B1812B}" type="datetimeFigureOut">
              <a:rPr lang="cs-CZ" smtClean="0"/>
              <a:t>26.10.2020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B8B6876-6259-4B60-9506-7DE72FA8F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3678C19-8E7C-4C03-8FF2-889323834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A66-F6CB-45CD-8DF9-76AFBF8156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1070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179828-5E9F-4E92-9A51-A40E561D7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D8CBE44-C3EC-47FE-B60C-D771021B7F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80F2E07-A2B5-4600-9C9F-2A991F34B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5E576-B721-4DAC-878C-D9F222B1812B}" type="datetimeFigureOut">
              <a:rPr lang="cs-CZ" smtClean="0"/>
              <a:t>26.10.2020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6C77F3D-764D-4F26-88FF-05A77FB68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EF8539C-8561-4F2A-8DB8-08B265480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A66-F6CB-45CD-8DF9-76AFBF8156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6897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27C80A2-BFAD-450A-872B-6D14D2A3C0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E204A20-E4D5-4279-9F67-D21D4A54C0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E1870F0-2F75-4CA2-BFFC-B69A68AB7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5E576-B721-4DAC-878C-D9F222B1812B}" type="datetimeFigureOut">
              <a:rPr lang="cs-CZ" smtClean="0"/>
              <a:t>26.10.2020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2CB5A0-BCD9-4045-AC39-20C29D19F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D9613F6-6495-45AD-AB78-240AA382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A66-F6CB-45CD-8DF9-76AFBF8156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1796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FF9381-F086-4D39-8F64-CF7EB2693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169F4C-C751-4158-A401-AF38B664D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01E6B3A-9090-4887-9EB3-8B6C3B6AF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10/26/2020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361E829-BD52-4A4C-BEAA-0834982A0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1026B06-FCC6-4185-B977-C82A93CC4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874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2AC7AF-3CCC-4340-BEA3-D612B9421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A983B3-CC3A-451F-A640-A3A4CFC38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A096CFB-BBAF-4C91-BCDF-463FFB68D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5E576-B721-4DAC-878C-D9F222B1812B}" type="datetimeFigureOut">
              <a:rPr lang="cs-CZ" smtClean="0"/>
              <a:t>26.10.2020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EC98596-12BB-4BB1-A2BC-54DAF1FF3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5B64C58-66F3-4D8C-9A94-3E4BE90F9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A66-F6CB-45CD-8DF9-76AFBF8156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0244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3A114A-E6D1-426D-812F-993C6F393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339803B-FA48-41F9-9BE0-0783902EF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014A447-74E9-4EE2-80BA-5B828805C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5E576-B721-4DAC-878C-D9F222B1812B}" type="datetimeFigureOut">
              <a:rPr lang="cs-CZ" smtClean="0"/>
              <a:t>26.10.2020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CBD09A-052A-4671-9B4E-8C8D037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51B8421-5ABD-4A93-A7E5-5E21E5E24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A66-F6CB-45CD-8DF9-76AFBF8156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5655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F5750E-545D-45CC-B2EF-12A566650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63CB58-EF51-4527-B7A3-B1478426AF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24635C7-D793-4873-89FB-2FC1F79FD2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28AD4C4-2D2D-42DB-A131-B21223270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5E576-B721-4DAC-878C-D9F222B1812B}" type="datetimeFigureOut">
              <a:rPr lang="cs-CZ" smtClean="0"/>
              <a:t>26.10.2020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16A41A4-3E6C-494F-A4F7-3D736AC67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A7E1D84-E752-4E38-9B33-2B611D9CF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A66-F6CB-45CD-8DF9-76AFBF8156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471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F9C35C-20FD-48D3-8FCB-325C5EDA9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665FDF9-0F46-4F0A-BB60-B2D818885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95B35FB-16CF-4F8F-8FDE-73DAE0572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0860628-0C5F-4071-9CA9-AE03E9B1DA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E3B17A3-D5A9-416D-8C63-766D9265B4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2D14F56-2F13-4A44-AF81-877C6A4FE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5E576-B721-4DAC-878C-D9F222B1812B}" type="datetimeFigureOut">
              <a:rPr lang="cs-CZ" smtClean="0"/>
              <a:t>26.10.2020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F1714B5-C81B-4882-BC5B-340D84E76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EE26DD0-A45D-4CFE-9292-0367C3769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A66-F6CB-45CD-8DF9-76AFBF8156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8399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BC3722-9029-4BA7-B121-BC56E9EF2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1F65C73-4293-4DD4-A83A-631B42A55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5E576-B721-4DAC-878C-D9F222B1812B}" type="datetimeFigureOut">
              <a:rPr lang="cs-CZ" smtClean="0"/>
              <a:t>26.10.2020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6AA5616-1450-4060-95AD-BB105A93F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CFB61F0-4248-4B43-9EBF-5C1A5DDE2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A66-F6CB-45CD-8DF9-76AFBF8156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5957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1BC3571-8F0B-486E-A6B3-B485B325F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5E576-B721-4DAC-878C-D9F222B1812B}" type="datetimeFigureOut">
              <a:rPr lang="cs-CZ" smtClean="0"/>
              <a:t>26.10.2020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D8E8EFD-0D75-465F-AFC4-8B7013A45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4005E18-87CB-43AC-9672-2AB599BE7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A66-F6CB-45CD-8DF9-76AFBF8156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9363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8B8A72-2243-417D-9000-C4E8BEA70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D12B0D-D007-4BC5-AC4F-184E945C8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37E3235-FC29-43AA-9B28-A9F213AB9B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FDF3FFB-2724-4785-AC0D-4F8B259FA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5E576-B721-4DAC-878C-D9F222B1812B}" type="datetimeFigureOut">
              <a:rPr lang="cs-CZ" smtClean="0"/>
              <a:t>26.10.2020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74A3EC4-DF7F-44FF-BBF2-029223D3C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DEFE53D-F7C1-4128-94D6-21FED4390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A66-F6CB-45CD-8DF9-76AFBF8156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1562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8F626D-8DE4-43CC-8D23-437CA3B80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F7DBE94-11C8-402A-81D8-35785BB3B2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E446BD7-CC80-4160-B7ED-5BC6AE9B71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6F0FCB2-D0F1-4194-AFDC-970303B92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5E576-B721-4DAC-878C-D9F222B1812B}" type="datetimeFigureOut">
              <a:rPr lang="cs-CZ" smtClean="0"/>
              <a:t>26.10.2020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CD97D42-EB30-4C96-A46F-59E4900B7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37003F8-6C37-4714-980F-5457D23CD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A66-F6CB-45CD-8DF9-76AFBF8156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2917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8992578-6D60-4C75-8620-DBE35161E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27681F7-42A6-4D3E-A107-FA06C73FD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87EF30C-77C6-4D56-91BE-5EE3DCB719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5E576-B721-4DAC-878C-D9F222B1812B}" type="datetimeFigureOut">
              <a:rPr lang="cs-CZ" smtClean="0"/>
              <a:t>26.10.2020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9F6F31-B7B4-4E8F-9600-80848E07C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957CF43-BFF8-4136-B5F6-906F79B4A5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C2A66-F6CB-45CD-8DF9-76AFBF8156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297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DE08E31-A62C-442E-B1FE-F6C46976D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FD2ED1F-9CF8-4245-BF03-AED055AEE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34B954A-5720-44E3-80BC-E64DC88C63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10/26/2020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5358806-F2BC-40F2-8078-402C745EB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267EC43-52A4-4651-A724-14EC0E9D0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06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l.phil.muni.cz/Play/9367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exteriér, hora, poušť, chůze&#10;&#10;Popis byl vytvořen automaticky">
            <a:extLst>
              <a:ext uri="{FF2B5EF4-FFF2-40B4-BE49-F238E27FC236}">
                <a16:creationId xmlns:a16="http://schemas.microsoft.com/office/drawing/2014/main" id="{F78A0C1D-338C-45F6-8CA6-0C96615CB5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D4949E8-A067-446E-931A-A7EA787692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28481"/>
            <a:ext cx="9144000" cy="2900518"/>
          </a:xfrm>
        </p:spPr>
        <p:txBody>
          <a:bodyPr>
            <a:normAutofit/>
          </a:bodyPr>
          <a:lstStyle/>
          <a:p>
            <a:r>
              <a:rPr lang="cs-CZ" sz="5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Ekologie pohyblivých obrazů </a:t>
            </a:r>
            <a:r>
              <a:rPr lang="en-GB" sz="5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cs-CZ" sz="5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Geomorfologie westernu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B1D3599-CAD0-414F-8F72-EC25F7643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FAVh021 Film a ekologie</a:t>
            </a:r>
            <a:br>
              <a:rPr lang="cs-CZ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hodina</a:t>
            </a:r>
            <a:br>
              <a:rPr lang="cs-CZ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ondrej.pavlik@mail.muni.cz</a:t>
            </a:r>
          </a:p>
          <a:p>
            <a:endParaRPr lang="cs-CZ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5881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budova, exteriér, muž, držení&#10;&#10;Popis byl vytvořen automaticky">
            <a:extLst>
              <a:ext uri="{FF2B5EF4-FFF2-40B4-BE49-F238E27FC236}">
                <a16:creationId xmlns:a16="http://schemas.microsoft.com/office/drawing/2014/main" id="{2BCE1B61-7712-4CF0-810D-74C3DD30A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002622"/>
            <a:ext cx="10905066" cy="485275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535D2EF-8E63-47BF-891D-9D7FE7E340A5}"/>
              </a:ext>
            </a:extLst>
          </p:cNvPr>
          <p:cNvSpPr txBox="1"/>
          <p:nvPr/>
        </p:nvSpPr>
        <p:spPr>
          <a:xfrm>
            <a:off x="643467" y="6023295"/>
            <a:ext cx="3030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Masaccio, Peníz daně (1428)</a:t>
            </a:r>
          </a:p>
        </p:txBody>
      </p:sp>
    </p:spTree>
    <p:extLst>
      <p:ext uri="{BB962C8B-B14F-4D97-AF65-F5344CB8AC3E}">
        <p14:creationId xmlns:p14="http://schemas.microsoft.com/office/powerpoint/2010/main" val="2141865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EC72B74-1217-4D85-8258-835399005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cs-CZ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Lineární perspektiva ve službách vědy, ekonomiky a politiky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B9A30A-F17F-4F60-8A81-495BFB78A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vliv a úspěch lineární perspektivy souvisí s paralelním rozvojem vědeckých nástrojů poznání světa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lin. perspektiva jako výraz sebevědomého lidstva; odkrývá svět individuálnímu pohledu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stává se jak „přirozenou“, tak konstruovanou (estetickou) normou</a:t>
            </a:r>
          </a:p>
          <a:p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Okulocentrismus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vědě: vynález dalekohledu/teleskopu, kartografie, měření</a:t>
            </a:r>
          </a:p>
          <a:p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Kolonialismus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mapování a dobývání cizích krajin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lin. perspektiva kultivuje objektivizující distancující pohled, který vyjadřuje teritoriální/vědeckou/ekonomickou dominanci nad krajinou </a:t>
            </a:r>
          </a:p>
        </p:txBody>
      </p:sp>
    </p:spTree>
    <p:extLst>
      <p:ext uri="{BB962C8B-B14F-4D97-AF65-F5344CB8AC3E}">
        <p14:creationId xmlns:p14="http://schemas.microsoft.com/office/powerpoint/2010/main" val="1930035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DFAA03-96C5-4553-A36E-3FD4D183C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cs-CZ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západní krajinomalba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048D67-1F54-4ACF-B6A2-06C30E286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mezi sedmnáctým a devatenáctým stoletím dochází ke komodifikaci přírodních výjevů</a:t>
            </a:r>
          </a:p>
          <a:p>
            <a:r>
              <a:rPr 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půda se postupně přesouvá do soukromého vlastnictví; stává se výrazem osobní identity</a:t>
            </a:r>
          </a:p>
          <a:p>
            <a:r>
              <a:rPr 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současně se příroda stává emblémem národních identit (švýcarské Alpy, americká jihozápadní pohoří)</a:t>
            </a:r>
          </a:p>
          <a:p>
            <a:r>
              <a:rPr 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rozvojem industrializace a měst dochází k větší separaci lidské společnosti a přírody</a:t>
            </a:r>
          </a:p>
          <a:p>
            <a:r>
              <a:rPr 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rozvíjí se tradice </a:t>
            </a:r>
            <a:r>
              <a:rPr lang="cs-CZ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sublimní</a:t>
            </a:r>
            <a:r>
              <a:rPr 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pitoreskní</a:t>
            </a:r>
            <a:r>
              <a:rPr 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 krajinomalby</a:t>
            </a:r>
          </a:p>
        </p:txBody>
      </p:sp>
    </p:spTree>
    <p:extLst>
      <p:ext uri="{BB962C8B-B14F-4D97-AF65-F5344CB8AC3E}">
        <p14:creationId xmlns:p14="http://schemas.microsoft.com/office/powerpoint/2010/main" val="4097943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6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7DBCAB4-19E5-4208-8F3E-A9471362C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474146"/>
            <a:ext cx="10515593" cy="1197864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sublimní krajinomalba</a:t>
            </a:r>
          </a:p>
        </p:txBody>
      </p:sp>
      <p:cxnSp>
        <p:nvCxnSpPr>
          <p:cNvPr id="36" name="Straight Connector 28">
            <a:extLst>
              <a:ext uri="{FF2B5EF4-FFF2-40B4-BE49-F238E27FC236}">
                <a16:creationId xmlns:a16="http://schemas.microsoft.com/office/drawing/2014/main" id="{EDF5FE34-0A41-407A-8D94-10FCF68F1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5488" y="587238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 descr="Obsah obrázku příroda, údolí, hora, skála&#10;&#10;Popis byl vytvořen automaticky">
            <a:extLst>
              <a:ext uri="{FF2B5EF4-FFF2-40B4-BE49-F238E27FC236}">
                <a16:creationId xmlns:a16="http://schemas.microsoft.com/office/drawing/2014/main" id="{210B316A-D592-4DC5-B5AA-7496280DA8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" r="12737" b="1"/>
          <a:stretch/>
        </p:blipFill>
        <p:spPr>
          <a:xfrm>
            <a:off x="835153" y="2002117"/>
            <a:ext cx="6215794" cy="4171569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03FBC4-122C-46B6-997A-1725F1FA0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8187" y="2002117"/>
            <a:ext cx="3823525" cy="417156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dramatické výjevy nespoutané přírody; zkrášlování nehostinných krajin (např. hor); vyvýšený pohled „krok od propasti“</a:t>
            </a:r>
          </a:p>
          <a:p>
            <a:pPr marL="0" indent="0">
              <a:buNone/>
            </a:pPr>
            <a:b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sublimní (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sublime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zachycující pocit ohromující vznešenosti, velikosti a intenzity (fyzické, metafyzické, estetické, spirituální…)</a:t>
            </a:r>
          </a:p>
          <a:p>
            <a:pPr marL="0" indent="0">
              <a:buNone/>
            </a:pPr>
            <a:endParaRPr lang="cs-CZ" sz="2000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2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The Chasm of the </a:t>
            </a: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Colorado (Thomas Moran, 1873)</a:t>
            </a:r>
          </a:p>
        </p:txBody>
      </p:sp>
    </p:spTree>
    <p:extLst>
      <p:ext uri="{BB962C8B-B14F-4D97-AF65-F5344CB8AC3E}">
        <p14:creationId xmlns:p14="http://schemas.microsoft.com/office/powerpoint/2010/main" val="29485122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C14B3F1-8CC5-4623-94B0-4445E3775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7FC24E9-96FA-4196-B221-A6F176FDC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65124"/>
            <a:ext cx="4929556" cy="2057400"/>
          </a:xfrm>
        </p:spPr>
        <p:txBody>
          <a:bodyPr anchor="b">
            <a:normAutofit/>
          </a:bodyPr>
          <a:lstStyle/>
          <a:p>
            <a:r>
              <a:rPr lang="cs-CZ" sz="4000">
                <a:latin typeface="Times New Roman" panose="02020603050405020304" pitchFamily="18" charset="0"/>
                <a:cs typeface="Times New Roman" panose="02020603050405020304" pitchFamily="18" charset="0"/>
              </a:rPr>
              <a:t>pitoreskní krajinomalba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E36CCA-11BA-418C-B5E0-49BC25AC9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624962"/>
            <a:ext cx="4929556" cy="3538094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idylizované vize krajiny s prvky divočiny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pitoreskní vidění přírody proniká také do rozvíjejícího se turismu; turisté si sami „vytváří“ malebné výjevy (oválná zrcátka)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estetizace krajiny určená pro společenskou elitu</a:t>
            </a:r>
          </a:p>
          <a:p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2000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8EC0F70-6AFD-45BE-8F70-52888FC30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319763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ek 7" descr="Obsah obrázku exteriér, tráva, voda, strom&#10;&#10;Popis byl vytvořen automaticky">
            <a:extLst>
              <a:ext uri="{FF2B5EF4-FFF2-40B4-BE49-F238E27FC236}">
                <a16:creationId xmlns:a16="http://schemas.microsoft.com/office/drawing/2014/main" id="{1F7104DA-CFE3-4555-A432-C9058104EB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" r="-1" b="-1"/>
          <a:stretch/>
        </p:blipFill>
        <p:spPr>
          <a:xfrm>
            <a:off x="6818278" y="343454"/>
            <a:ext cx="4853685" cy="2934000"/>
          </a:xfrm>
          <a:prstGeom prst="rect">
            <a:avLst/>
          </a:prstGeom>
        </p:spPr>
      </p:pic>
      <p:pic>
        <p:nvPicPr>
          <p:cNvPr id="5" name="Obrázek 4" descr="Obsah obrázku příroda, exteriér, skála, voda&#10;&#10;Popis byl vytvořen automaticky">
            <a:extLst>
              <a:ext uri="{FF2B5EF4-FFF2-40B4-BE49-F238E27FC236}">
                <a16:creationId xmlns:a16="http://schemas.microsoft.com/office/drawing/2014/main" id="{AC788216-0FEA-41BB-8407-05A143F8E3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5" r="-2" b="-2"/>
          <a:stretch/>
        </p:blipFill>
        <p:spPr>
          <a:xfrm>
            <a:off x="6818278" y="3597883"/>
            <a:ext cx="4853685" cy="293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062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DC14B3F1-8CC5-4623-94B0-4445E3775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5" name="Obrázek 4" descr="Obsah obrázku exteriér, tráva, zelená, budova&#10;&#10;Popis byl vytvořen automaticky">
            <a:extLst>
              <a:ext uri="{FF2B5EF4-FFF2-40B4-BE49-F238E27FC236}">
                <a16:creationId xmlns:a16="http://schemas.microsoft.com/office/drawing/2014/main" id="{1CDFBF9D-000F-4FC6-968D-53624EA8CF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" r="-2" b="402"/>
          <a:stretch/>
        </p:blipFill>
        <p:spPr>
          <a:xfrm>
            <a:off x="491148" y="343454"/>
            <a:ext cx="4853685" cy="2934000"/>
          </a:xfrm>
          <a:prstGeom prst="rect">
            <a:avLst/>
          </a:prstGeom>
        </p:spPr>
      </p:pic>
      <p:pic>
        <p:nvPicPr>
          <p:cNvPr id="7" name="Obrázek 6" descr="Obsah obrázku exteriér, tráva, příroda, pastviny&#10;&#10;Popis byl vytvořen automaticky">
            <a:extLst>
              <a:ext uri="{FF2B5EF4-FFF2-40B4-BE49-F238E27FC236}">
                <a16:creationId xmlns:a16="http://schemas.microsoft.com/office/drawing/2014/main" id="{C457ABC0-6DA8-488C-9987-0A4A973A16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5" r="-2" b="-2"/>
          <a:stretch/>
        </p:blipFill>
        <p:spPr>
          <a:xfrm>
            <a:off x="491148" y="3597883"/>
            <a:ext cx="4853685" cy="2936699"/>
          </a:xfrm>
          <a:prstGeom prst="rect">
            <a:avLst/>
          </a:prstGeom>
        </p:spPr>
      </p:pic>
      <p:cxnSp>
        <p:nvCxnSpPr>
          <p:cNvPr id="17" name="Straight Connector 13">
            <a:extLst>
              <a:ext uri="{FF2B5EF4-FFF2-40B4-BE49-F238E27FC236}">
                <a16:creationId xmlns:a16="http://schemas.microsoft.com/office/drawing/2014/main" id="{B8EC0F70-6AFD-45BE-8F70-52888FC30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35981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F1076C-96B3-4178-895A-1A80D6D23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6020" y="1659952"/>
            <a:ext cx="4929556" cy="3538094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pitoreskní vidění přírody se promítá do zahrádkářství nebo organizace/prezentace přírodních parků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přichází impulz zachovávat/konzervovat „zbytky divoké přírody“, příroda = památka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současně jde ale spíše o vytváření iluze divočiny, která ke své existenci potřebuje civilizovaného pozorovatele/turistu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příroda je přizpůsobována výletnickým/rekreačním aktivitám</a:t>
            </a:r>
          </a:p>
        </p:txBody>
      </p:sp>
    </p:spTree>
    <p:extLst>
      <p:ext uri="{BB962C8B-B14F-4D97-AF65-F5344CB8AC3E}">
        <p14:creationId xmlns:p14="http://schemas.microsoft.com/office/powerpoint/2010/main" val="10199660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EB48CD-599D-40FE-9ABA-724603F89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cs-CZ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klasický styl ve filmu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2F1776-D943-4CBD-BF15-273EBD83F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konvence lineární perspektivy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zobrazování krajiny pronikají do fotografie i filmu</a:t>
            </a: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tvoří základ klasické hollywoodské narace</a:t>
            </a: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prostředí je podřízené jednání hrdinů a jejich přehlednému sledování; ve vyprávění typicky nemá vlastní agendu – jde o zpasivněné objektivizované pozadí pro lidskou/hereckou akci</a:t>
            </a: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konvence ustavujících záběrů: průhledy krajinou/městy/panoramaty, které však mají ryze praktickou/kompoziční funkci ve vyprávění = zasazují dění do časoprostorových souvislostí, zpřehledňují děj, podřizují se naraci</a:t>
            </a:r>
          </a:p>
        </p:txBody>
      </p:sp>
    </p:spTree>
    <p:extLst>
      <p:ext uri="{BB962C8B-B14F-4D97-AF65-F5344CB8AC3E}">
        <p14:creationId xmlns:p14="http://schemas.microsoft.com/office/powerpoint/2010/main" val="1524308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exteriér, tráva, pole, hora&#10;&#10;Popis byl vytvořen automaticky">
            <a:extLst>
              <a:ext uri="{FF2B5EF4-FFF2-40B4-BE49-F238E27FC236}">
                <a16:creationId xmlns:a16="http://schemas.microsoft.com/office/drawing/2014/main" id="{AAA119D0-563B-42B8-987E-2B7221D17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383711"/>
            <a:ext cx="5426764" cy="278121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exteriér, příroda, západ slunce, ulice&#10;&#10;Popis byl vytvořen automaticky">
            <a:extLst>
              <a:ext uri="{FF2B5EF4-FFF2-40B4-BE49-F238E27FC236}">
                <a16:creationId xmlns:a16="http://schemas.microsoft.com/office/drawing/2014/main" id="{8EC905FE-39A6-4A84-A415-DF4DD1AD1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34" y="393918"/>
            <a:ext cx="5112595" cy="276080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ázek 10" descr="Obsah obrázku exteriér, budova, most, hodiny&#10;&#10;Popis byl vytvořen automaticky">
            <a:extLst>
              <a:ext uri="{FF2B5EF4-FFF2-40B4-BE49-F238E27FC236}">
                <a16:creationId xmlns:a16="http://schemas.microsoft.com/office/drawing/2014/main" id="{1E28F7C4-E390-4FBC-9EB0-9EF16EC652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3858189"/>
            <a:ext cx="5426764" cy="2306374"/>
          </a:xfrm>
          <a:prstGeom prst="rect">
            <a:avLst/>
          </a:prstGeom>
        </p:spPr>
      </p:pic>
      <p:pic>
        <p:nvPicPr>
          <p:cNvPr id="13" name="Obrázek 12" descr="Obsah obrázku exteriér, příroda, voda, slunce&#10;&#10;Popis byl vytvořen automaticky">
            <a:extLst>
              <a:ext uri="{FF2B5EF4-FFF2-40B4-BE49-F238E27FC236}">
                <a16:creationId xmlns:a16="http://schemas.microsoft.com/office/drawing/2014/main" id="{A0C5AF5B-A843-4830-97E0-55580BE6FF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34" y="3637366"/>
            <a:ext cx="5112595" cy="274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38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A3AB2B0-C391-42D7-AB9E-7E59B5497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cs-CZ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klasický hollywoodský western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4C1B72-8F31-4E58-94E9-693267D0C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výsostně americký/hollywoodský žánr</a:t>
            </a:r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western jako mytologie amerického národa; vypráví o vzniku USA</a:t>
            </a:r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Divoký Západ je v klasických westernech portrétován skrze sérii opozic: </a:t>
            </a:r>
            <a:b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dobro/zlo, člověk/příroda, divoši/civilizace, ochránci zákona/padouchové, jedinec/komunita, pouštní divočina/obdělávaná půda, svoboda otevřených prostranství/spořádanost osad, ženské hodnoty mateřství a vzdělávání/mužské hodnoty hrdinství, spravedlnosti, průzkumnictví</a:t>
            </a:r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lokace musí být obdařené dostatečnou </a:t>
            </a:r>
            <a:r>
              <a:rPr lang="cs-CZ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jinakostí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která takovou představu Divokého Západu podporuje</a:t>
            </a:r>
          </a:p>
        </p:txBody>
      </p:sp>
    </p:spTree>
    <p:extLst>
      <p:ext uri="{BB962C8B-B14F-4D97-AF65-F5344CB8AC3E}">
        <p14:creationId xmlns:p14="http://schemas.microsoft.com/office/powerpoint/2010/main" val="726658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exteriér, hora, tráva, pole&#10;&#10;Popis byl vytvořen automaticky">
            <a:extLst>
              <a:ext uri="{FF2B5EF4-FFF2-40B4-BE49-F238E27FC236}">
                <a16:creationId xmlns:a16="http://schemas.microsoft.com/office/drawing/2014/main" id="{C8CF4D84-6599-4BB3-937E-EED9F7021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04" y="321734"/>
            <a:ext cx="3993360" cy="2905170"/>
          </a:xfrm>
          <a:prstGeom prst="rect">
            <a:avLst/>
          </a:prstGeom>
        </p:spPr>
      </p:pic>
      <p:sp>
        <p:nvSpPr>
          <p:cNvPr id="19" name="Rectangle 15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 descr="Obsah obrázku hora, exteriér, příroda, lidé&#10;&#10;Popis byl vytvořen automaticky">
            <a:extLst>
              <a:ext uri="{FF2B5EF4-FFF2-40B4-BE49-F238E27FC236}">
                <a16:creationId xmlns:a16="http://schemas.microsoft.com/office/drawing/2014/main" id="{2B81FE03-7A24-4FBA-B8A8-2A7D86C02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51" y="321734"/>
            <a:ext cx="3873560" cy="290517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exteriér, poušť, stojící, chůze&#10;&#10;Popis byl vytvořen automaticky">
            <a:extLst>
              <a:ext uri="{FF2B5EF4-FFF2-40B4-BE49-F238E27FC236}">
                <a16:creationId xmlns:a16="http://schemas.microsoft.com/office/drawing/2014/main" id="{060CDCE9-D9D8-4C30-9F7D-02C6425709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2" y="3631096"/>
            <a:ext cx="4907662" cy="2760560"/>
          </a:xfrm>
          <a:prstGeom prst="rect">
            <a:avLst/>
          </a:prstGeom>
        </p:spPr>
      </p:pic>
      <p:pic>
        <p:nvPicPr>
          <p:cNvPr id="11" name="Obrázek 10" descr="Obsah obrázku exteriér, kůň, fotka, pole&#10;&#10;Popis byl vytvořen automaticky">
            <a:extLst>
              <a:ext uri="{FF2B5EF4-FFF2-40B4-BE49-F238E27FC236}">
                <a16:creationId xmlns:a16="http://schemas.microsoft.com/office/drawing/2014/main" id="{C1DB8791-C3D6-4EBD-80F9-91F452FEA8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958" y="3631096"/>
            <a:ext cx="3680746" cy="276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4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406B4C-61EE-4A4F-9399-7D3D8EEA7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cs-CZ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Ekologie pohyblivých obrazů (Adrian Ivakhiv)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E0C63E-5D3F-4DC4-BBBA-C7748F0DA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Obrazy strukturují a stabilizují náš moderní svět</a:t>
            </a: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Současně jej ale „uvádí do pohybu“ a dokáží s námi pohnout („</a:t>
            </a:r>
            <a:r>
              <a:rPr lang="cs-CZ" sz="2000" i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moving images move us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“)</a:t>
            </a:r>
          </a:p>
          <a:p>
            <a:pPr marL="0" indent="0">
              <a:buNone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Film jako médium pohyblivých obrazů a kinematografie jako filmový průmysl vstupuje do kontaktu se světem na rovině tří „ekologií“: 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materiální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percepční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sociální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158210D-16A1-43AB-8224-D9EF7E6DBB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" r="2" b="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3D95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56058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ED0B493-A72C-4CAD-85BC-8F735B119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cs-CZ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westernové lokace/krajiny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FEA713-DB71-410B-9621-A67DA7D86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westerny se natáčejí hlavně na jihozápadě USA (Kalifornie, Utah, Nové Mexiko, Arizona, Nové Mexiko)</a:t>
            </a: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velké celky krajiny i nad rámec ustavujících záběrů: nevyvinutá krajina, bez populace a vegetace, zeleně, domů, stínu a vody</a:t>
            </a: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krajina má sublimní charakter, ale lze ji zabydlet, obdělat, zkolonizovat</a:t>
            </a: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nejen prostor, který vyzývá k zaplnění, ale také jeviště plné dramat a teritorium, které je třeba ovládnout</a:t>
            </a:r>
          </a:p>
        </p:txBody>
      </p:sp>
    </p:spTree>
    <p:extLst>
      <p:ext uri="{BB962C8B-B14F-4D97-AF65-F5344CB8AC3E}">
        <p14:creationId xmlns:p14="http://schemas.microsoft.com/office/powerpoint/2010/main" val="4069607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D514F15-7009-4E0E-80DD-9E1021B48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474146"/>
            <a:ext cx="10515593" cy="1197864"/>
          </a:xfrm>
        </p:spPr>
        <p:txBody>
          <a:bodyPr>
            <a:normAutofit/>
          </a:bodyPr>
          <a:lstStyle/>
          <a:p>
            <a:r>
              <a:rPr lang="cs-CZ">
                <a:latin typeface="Times New Roman" panose="02020603050405020304" pitchFamily="18" charset="0"/>
                <a:cs typeface="Times New Roman" panose="02020603050405020304" pitchFamily="18" charset="0"/>
              </a:rPr>
              <a:t>western jako národní mýtus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EDF5FE34-0A41-407A-8D94-10FCF68F1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5488" y="587238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 descr="Obsah obrázku osoba, muž, stojící, hledání&#10;&#10;Popis byl vytvořen automaticky">
            <a:extLst>
              <a:ext uri="{FF2B5EF4-FFF2-40B4-BE49-F238E27FC236}">
                <a16:creationId xmlns:a16="http://schemas.microsoft.com/office/drawing/2014/main" id="{60E6E760-F219-45E0-B1E3-C1874EBD6D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4" r="-3" b="4763"/>
          <a:stretch/>
        </p:blipFill>
        <p:spPr>
          <a:xfrm>
            <a:off x="835153" y="2002117"/>
            <a:ext cx="6215794" cy="4171569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C4A840-3673-4A83-BF01-D56B60E46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3314" y="1999578"/>
            <a:ext cx="3823525" cy="4171568"/>
          </a:xfrm>
        </p:spPr>
        <p:txBody>
          <a:bodyPr anchor="ctr">
            <a:normAutofit/>
          </a:bodyPr>
          <a:lstStyle/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krajina v klasických westernech obvykle představuje pro hrdiny výzvu, nebezpečí a test vlastních schopností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děj charakterizuje motiv cesty, opakovaných výprav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duchu klasické narace obvykle závěr westernu obnovuje spravedlnost, nastoluje řád a ustavuje heterosexuální pár 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klasické westerny často reprodukují a upevňují kolonialistický mýtus „zjevného předurčení“ (Manifest Destiny), podle níž byli američtí osadníci expandovat po celém území USA od Východu směrem na Západ</a:t>
            </a:r>
          </a:p>
        </p:txBody>
      </p:sp>
    </p:spTree>
    <p:extLst>
      <p:ext uri="{BB962C8B-B14F-4D97-AF65-F5344CB8AC3E}">
        <p14:creationId xmlns:p14="http://schemas.microsoft.com/office/powerpoint/2010/main" val="39328915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5123A28E-D87B-471F-857C-3F112C835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9" y="299138"/>
            <a:ext cx="8109762" cy="625972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EF00BD3-5CE1-45CA-97E2-38A9CC1F786E}"/>
              </a:ext>
            </a:extLst>
          </p:cNvPr>
          <p:cNvSpPr txBox="1"/>
          <p:nvPr/>
        </p:nvSpPr>
        <p:spPr>
          <a:xfrm>
            <a:off x="8698099" y="299138"/>
            <a:ext cx="3105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obraz znázorňující doktrínu zjevného předurčení (Manifest Destiny)</a:t>
            </a:r>
          </a:p>
        </p:txBody>
      </p:sp>
    </p:spTree>
    <p:extLst>
      <p:ext uri="{BB962C8B-B14F-4D97-AF65-F5344CB8AC3E}">
        <p14:creationId xmlns:p14="http://schemas.microsoft.com/office/powerpoint/2010/main" val="1746178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C188C9-4BA8-44D4-9477-9C6912A8A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cs-CZ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westerny Johna Forda / </a:t>
            </a:r>
            <a:r>
              <a:rPr lang="cs-CZ" sz="4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Stopaři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2A2AEE-854F-494F-B318-45ABC8DD8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fontScale="92500" lnSpcReduction="10000"/>
          </a:bodyPr>
          <a:lstStyle/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John Ford jako nejproslulejší režisér hollywoodských westernů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John Wayne jako emblematický představitel westernového hrdiny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Fordovy filmy zprvu ztělesňují řadu typických westernových konvencí a klišé, jsou často silně melodramatické; postupně jsou ale čím dál více komplikovanější, nuancovanější a vnitřně rozpornější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vrcholný film </a:t>
            </a:r>
            <a:r>
              <a:rPr lang="cs-CZ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Stopaři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(1956), často chápán jako přelom klasické westernové éry/začátek revizionistické éry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širokoúhlý formát cinemascope akcentuje rozlehlost a epičnost hornaté krajiny; technicolor zvyšuje barvitost výjevů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úvod a závěr filmu </a:t>
            </a:r>
            <a:r>
              <a:rPr lang="cs-CZ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Stopařů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stylem výrazně odděluje prostory obydlí a monumentální krajiny; Waynův protagonista končí jako věčně vykořeněný poutník = nemožnost usadit se</a:t>
            </a:r>
          </a:p>
        </p:txBody>
      </p:sp>
      <p:pic>
        <p:nvPicPr>
          <p:cNvPr id="5" name="Obrázek 4" descr="Obsah obrázku exteriér, kůň, osoba, muž&#10;&#10;Popis byl vytvořen automaticky">
            <a:extLst>
              <a:ext uri="{FF2B5EF4-FFF2-40B4-BE49-F238E27FC236}">
                <a16:creationId xmlns:a16="http://schemas.microsoft.com/office/drawing/2014/main" id="{8B68747B-E436-4519-8C7E-541E79188E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7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7FA7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9447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ázek 4" descr="Obsah obrázku osoba, příroda, muž, hledání&#10;&#10;Popis byl vytvořen automaticky">
            <a:extLst>
              <a:ext uri="{FF2B5EF4-FFF2-40B4-BE49-F238E27FC236}">
                <a16:creationId xmlns:a16="http://schemas.microsoft.com/office/drawing/2014/main" id="{6AB68E01-508B-45FE-A05D-E9520672CE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8" r="23545" b="-1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7" name="Obrázek 6" descr="Obsah obrázku exteriér, stojící, budova, okno&#10;&#10;Popis byl vytvořen automaticky">
            <a:extLst>
              <a:ext uri="{FF2B5EF4-FFF2-40B4-BE49-F238E27FC236}">
                <a16:creationId xmlns:a16="http://schemas.microsoft.com/office/drawing/2014/main" id="{672BA7F9-971F-42FD-A7A6-10156CBE0E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5" r="24697" b="-1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052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FB5468C-305B-445A-A53B-93DB58336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20624C-9F9A-40D2-8F89-51500FA7E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149" y="436360"/>
            <a:ext cx="3404369" cy="2244634"/>
          </a:xfrm>
        </p:spPr>
        <p:txBody>
          <a:bodyPr>
            <a:normAutofit/>
          </a:bodyPr>
          <a:lstStyle/>
          <a:p>
            <a:pPr algn="ctr"/>
            <a:r>
              <a:rPr 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postklasické westerny</a:t>
            </a:r>
          </a:p>
        </p:txBody>
      </p:sp>
      <p:pic>
        <p:nvPicPr>
          <p:cNvPr id="7" name="Obrázek 6" descr="Obsah obrázku osoba, žena, oblečení, držení&#10;&#10;Popis byl vytvořen automaticky">
            <a:extLst>
              <a:ext uri="{FF2B5EF4-FFF2-40B4-BE49-F238E27FC236}">
                <a16:creationId xmlns:a16="http://schemas.microsoft.com/office/drawing/2014/main" id="{C4E326CC-0168-40E2-A435-5404659540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1" r="3734" b="3"/>
          <a:stretch/>
        </p:blipFill>
        <p:spPr>
          <a:xfrm>
            <a:off x="-1" y="3184849"/>
            <a:ext cx="4317491" cy="367315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2CDF4EC-7B47-436E-927B-575404258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52841"/>
            <a:ext cx="431749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273D9E-5BEA-459A-918F-AF5ACA258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20494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1E3DDD-3C91-46C3-B66C-25203AEFA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7921" y="397565"/>
            <a:ext cx="3378708" cy="5715383"/>
          </a:xfrm>
        </p:spPr>
        <p:txBody>
          <a:bodyPr anchor="ctr">
            <a:normAutofit/>
          </a:bodyPr>
          <a:lstStyle/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počínaje cca 60. lety vznikají filmy, které nabourávají a přezkoumávají mýty a konvence klasických westernů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revizionistické/postklasické/</a:t>
            </a:r>
            <a:b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psychedelické westerny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zejm. psychedelické westerny se pojí s nástupem kontrakultury; jsou stylisticky více excesivní, halucinační, realita je v nich nejistá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portrét sebedestruktivní Ameriky, promítá se i do pojetí krajiny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filmy: </a:t>
            </a:r>
            <a:r>
              <a:rPr lang="cs-CZ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Mrtvý muž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Krtek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 Garrett a Billy the Kid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filmy Monteho Hellmana</a:t>
            </a:r>
          </a:p>
        </p:txBody>
      </p:sp>
      <p:pic>
        <p:nvPicPr>
          <p:cNvPr id="5" name="Obrázek 4" descr="Obsah obrázku voda, exteriér, vsedě, muž&#10;&#10;Popis byl vytvořen automaticky">
            <a:extLst>
              <a:ext uri="{FF2B5EF4-FFF2-40B4-BE49-F238E27FC236}">
                <a16:creationId xmlns:a16="http://schemas.microsoft.com/office/drawing/2014/main" id="{735588FB-8E9B-41BD-A538-2EAD5A6DA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7" r="9667"/>
          <a:stretch/>
        </p:blipFill>
        <p:spPr>
          <a:xfrm>
            <a:off x="8807838" y="-6"/>
            <a:ext cx="3384162" cy="685800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DFA5EF5-56B1-49EE-B0BB-69B6399FA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53053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329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8576773-8E94-43A8-B65B-66467CBFD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41" y="1450655"/>
            <a:ext cx="3932030" cy="3956690"/>
          </a:xfrm>
        </p:spPr>
        <p:txBody>
          <a:bodyPr anchor="ctr">
            <a:normAutofit/>
          </a:bodyPr>
          <a:lstStyle/>
          <a:p>
            <a:r>
              <a:rPr lang="cs-CZ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psychedelický western: </a:t>
            </a:r>
            <a:r>
              <a:rPr lang="cs-CZ" sz="5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Mrtvý muž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5D5126-CE3A-45E4-A247-7DCB5E1D3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08061"/>
            <a:ext cx="5008901" cy="4571972"/>
          </a:xfrm>
        </p:spPr>
        <p:txBody>
          <a:bodyPr anchor="ctr">
            <a:normAutofit/>
          </a:bodyPr>
          <a:lstStyle/>
          <a:p>
            <a:r>
              <a:rPr lang="cs-CZ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film přepisuje klasickou westernovou ikonografii včetně portrétování přírody</a:t>
            </a:r>
          </a:p>
          <a:p>
            <a:r>
              <a:rPr lang="cs-CZ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místo sublimních pohledů na velkolepou rozlehlou krajinu přicházejí kompozice snímané zdola/od země a zahuštěné výjevy lesnaté krajiny, v níž se odráží všudypřítomná smrt</a:t>
            </a:r>
          </a:p>
          <a:p>
            <a:r>
              <a:rPr lang="cs-CZ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konvence klasického westernu film upomíná pouze v úvodní sekvenci, ovšem sebereflexivně: jde o sérii průhledů skrze okno vlaku, pouze zdánlivě evokující širokoúhlý formát cinemascope</a:t>
            </a:r>
          </a:p>
        </p:txBody>
      </p:sp>
    </p:spTree>
    <p:extLst>
      <p:ext uri="{BB962C8B-B14F-4D97-AF65-F5344CB8AC3E}">
        <p14:creationId xmlns:p14="http://schemas.microsoft.com/office/powerpoint/2010/main" val="3433159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osoba, okno, vsedě, muž&#10;&#10;Popis byl vytvořen automaticky">
            <a:extLst>
              <a:ext uri="{FF2B5EF4-FFF2-40B4-BE49-F238E27FC236}">
                <a16:creationId xmlns:a16="http://schemas.microsoft.com/office/drawing/2014/main" id="{E377BF4F-DCF2-4CCD-856E-9E0DF0F00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999426"/>
            <a:ext cx="5294716" cy="285914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 descr="Obsah obrázku exteriér, silnice, fotka, muž&#10;&#10;Popis byl vytvořen automaticky">
            <a:extLst>
              <a:ext uri="{FF2B5EF4-FFF2-40B4-BE49-F238E27FC236}">
                <a16:creationId xmlns:a16="http://schemas.microsoft.com/office/drawing/2014/main" id="{AFF2F74E-3E9D-4AEA-B650-25217FDDC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7" y="1999427"/>
            <a:ext cx="5294715" cy="285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255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 descr="Obsah obrázku exteriér, tráva, pole, kůň&#10;&#10;Popis byl vytvořen automaticky">
            <a:extLst>
              <a:ext uri="{FF2B5EF4-FFF2-40B4-BE49-F238E27FC236}">
                <a16:creationId xmlns:a16="http://schemas.microsoft.com/office/drawing/2014/main" id="{C0345914-8E11-4C40-B90F-C44448E26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12" y="321734"/>
            <a:ext cx="5379944" cy="2905170"/>
          </a:xfrm>
          <a:prstGeom prst="rect">
            <a:avLst/>
          </a:prstGeom>
        </p:spPr>
      </p:pic>
      <p:sp>
        <p:nvSpPr>
          <p:cNvPr id="23" name="Rectangle 19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ázek 10" descr="Obsah obrázku tráva, exteriér, ležící, malé&#10;&#10;Popis byl vytvořen automaticky">
            <a:extLst>
              <a:ext uri="{FF2B5EF4-FFF2-40B4-BE49-F238E27FC236}">
                <a16:creationId xmlns:a16="http://schemas.microsoft.com/office/drawing/2014/main" id="{4B265EFB-8C95-450F-9398-31CDE4283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34" y="393918"/>
            <a:ext cx="5112595" cy="276080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exteriér, sníh, les, plot&#10;&#10;Popis byl vytvořen automaticky">
            <a:extLst>
              <a:ext uri="{FF2B5EF4-FFF2-40B4-BE49-F238E27FC236}">
                <a16:creationId xmlns:a16="http://schemas.microsoft.com/office/drawing/2014/main" id="{A24EF3AF-F69A-499C-85D8-69439BB1D4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09" y="3631096"/>
            <a:ext cx="5112148" cy="2760560"/>
          </a:xfrm>
          <a:prstGeom prst="rect">
            <a:avLst/>
          </a:prstGeom>
        </p:spPr>
      </p:pic>
      <p:pic>
        <p:nvPicPr>
          <p:cNvPr id="9" name="Obrázek 8" descr="Obsah obrázku exteriér, tráva, skála, voda&#10;&#10;Popis byl vytvořen automaticky">
            <a:extLst>
              <a:ext uri="{FF2B5EF4-FFF2-40B4-BE49-F238E27FC236}">
                <a16:creationId xmlns:a16="http://schemas.microsoft.com/office/drawing/2014/main" id="{57ECBD37-7F45-4BE4-A2C0-A90F850885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257" y="3631096"/>
            <a:ext cx="5112148" cy="276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147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exteriér, pole, pláž, stojící&#10;&#10;Popis byl vytvořen automaticky">
            <a:extLst>
              <a:ext uri="{FF2B5EF4-FFF2-40B4-BE49-F238E27FC236}">
                <a16:creationId xmlns:a16="http://schemas.microsoft.com/office/drawing/2014/main" id="{5A2B7853-C437-4BED-8ED0-A29616E274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0" b="679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C7DB68F-9051-465E-9559-EF02D16E2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cs-CZ" sz="4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třetí úkol: reflexe postklasického westernu </a:t>
            </a:r>
            <a:r>
              <a:rPr lang="cs-CZ" sz="4000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Zkratkou v Oregonu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BDC77B-EF33-4AE1-8D4D-3A60E8E9C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r>
              <a:rPr lang="cs-CZ" sz="19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podívejte se na film </a:t>
            </a:r>
            <a:r>
              <a:rPr lang="cs-CZ" sz="19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Zkratkou v Oregonu </a:t>
            </a:r>
            <a:r>
              <a:rPr lang="cs-CZ" sz="19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(r. Kelly Reichardt, 2010): </a:t>
            </a:r>
            <a:r>
              <a:rPr lang="cs-CZ" sz="19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https://medial.phil.muni.cz/Play/9367</a:t>
            </a:r>
            <a:endParaRPr lang="cs-CZ" sz="19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9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reflektujte, jak film pracuje s krajinou, jak ji portrétuje, jak krajinu vztahuje k ostatním aktérům filmu, a to jak na rovině stylu a reprezentace (typy záběrů, charakter krajiny), tak na rovině vyprávění (struktura filmu, způsob narace, perspektiva, dialogy…)</a:t>
            </a:r>
          </a:p>
          <a:p>
            <a:r>
              <a:rPr lang="cs-CZ" sz="19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vztáhněte film k westernovým konvencím a mytologii (opět primárně skrze krajinu/geomorfologii filmu)</a:t>
            </a:r>
          </a:p>
          <a:p>
            <a:r>
              <a:rPr lang="cs-CZ" sz="19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vyberte ilustrativní záběry z filmu, které budou dokládat některé vaše teze, a přidejte text spolu se screenshoty ve formě příspěvku do facebookové skupiny kursu (do půlnoci neděle 1. listopadu)</a:t>
            </a:r>
          </a:p>
        </p:txBody>
      </p:sp>
    </p:spTree>
    <p:extLst>
      <p:ext uri="{BB962C8B-B14F-4D97-AF65-F5344CB8AC3E}">
        <p14:creationId xmlns:p14="http://schemas.microsoft.com/office/powerpoint/2010/main" val="639930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F63FB5-1C10-4C22-9CEF-3DD398720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cs-CZ" sz="4000">
                <a:latin typeface="Times New Roman" panose="02020603050405020304" pitchFamily="18" charset="0"/>
                <a:cs typeface="Times New Roman" panose="02020603050405020304" pitchFamily="18" charset="0"/>
              </a:rPr>
              <a:t>materiální ekologie filmu</a:t>
            </a:r>
          </a:p>
        </p:txBody>
      </p:sp>
      <p:pic>
        <p:nvPicPr>
          <p:cNvPr id="5" name="Obrázek 4" descr="Obsah obrázku exteriér, muž, stojící, mladý&#10;&#10;Popis byl vytvořen automaticky">
            <a:extLst>
              <a:ext uri="{FF2B5EF4-FFF2-40B4-BE49-F238E27FC236}">
                <a16:creationId xmlns:a16="http://schemas.microsoft.com/office/drawing/2014/main" id="{A8038245-9DB1-420B-B912-7066E75F25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r="20064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6148F7-9651-4846-ADA7-E5547EF28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614612"/>
            <a:ext cx="5291663" cy="37528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vznik filmu umožňují materiální zdroje (technologie, energie, lokace, štáby), ovlivňuje jej počasí/klimatické podmínky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filmaři vstupují do lokací a proměňují je, zanechávají otisk; současně sami mohou být lokacemi a tamním prostředím materiálně zasaženi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film jako záznamová surovina/médium; odlišná materialita v případě filmového pásu a digitálu (různě stárne/degeneruje)</a:t>
            </a:r>
          </a:p>
        </p:txBody>
      </p:sp>
    </p:spTree>
    <p:extLst>
      <p:ext uri="{BB962C8B-B14F-4D97-AF65-F5344CB8AC3E}">
        <p14:creationId xmlns:p14="http://schemas.microsoft.com/office/powerpoint/2010/main" val="246112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0C2C65-BA90-45C5-BFB7-3186AA234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cs-CZ" sz="4000">
                <a:latin typeface="Times New Roman" panose="02020603050405020304" pitchFamily="18" charset="0"/>
                <a:cs typeface="Times New Roman" panose="02020603050405020304" pitchFamily="18" charset="0"/>
              </a:rPr>
              <a:t>sociální ekologie filmu</a:t>
            </a:r>
          </a:p>
        </p:txBody>
      </p:sp>
      <p:pic>
        <p:nvPicPr>
          <p:cNvPr id="5" name="Obrázek 4" descr="Obsah obrázku osoba, interiér, stůl, objekt&#10;&#10;Popis byl vytvořen automaticky">
            <a:extLst>
              <a:ext uri="{FF2B5EF4-FFF2-40B4-BE49-F238E27FC236}">
                <a16:creationId xmlns:a16="http://schemas.microsoft.com/office/drawing/2014/main" id="{3F88EE3C-2B8A-4AA7-97D2-1D4F9CDEA9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1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20703E-44BC-4419-A730-58C7F7A0E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614612"/>
            <a:ext cx="5291663" cy="37528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sociálně-kulturní roviny filmové produkce, konzumpce a kontroly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otázky rozdílného přístupu (etnické a další menšiny, ženy…)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globální Hollywood, festivalový okruh, lokální kinematografie, domorodí filmaři </a:t>
            </a:r>
          </a:p>
        </p:txBody>
      </p:sp>
    </p:spTree>
    <p:extLst>
      <p:ext uri="{BB962C8B-B14F-4D97-AF65-F5344CB8AC3E}">
        <p14:creationId xmlns:p14="http://schemas.microsoft.com/office/powerpoint/2010/main" val="1198537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A50E63-8A8F-4274-8A3B-C1B4E8026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cs-CZ" sz="4000">
                <a:latin typeface="Times New Roman" panose="02020603050405020304" pitchFamily="18" charset="0"/>
                <a:cs typeface="Times New Roman" panose="02020603050405020304" pitchFamily="18" charset="0"/>
              </a:rPr>
              <a:t>percepční ekologie filmu</a:t>
            </a:r>
          </a:p>
        </p:txBody>
      </p:sp>
      <p:pic>
        <p:nvPicPr>
          <p:cNvPr id="5" name="Obrázek 4" descr="Obsah obrázku osoba, fotka, uniforma, skupina&#10;&#10;Popis byl vytvořen automaticky">
            <a:extLst>
              <a:ext uri="{FF2B5EF4-FFF2-40B4-BE49-F238E27FC236}">
                <a16:creationId xmlns:a16="http://schemas.microsoft.com/office/drawing/2014/main" id="{095A7721-7D21-4D57-98F4-AFFA253DFE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2" r="23310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BE2FE9-8E26-4ED6-A93C-23612C6B9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614612"/>
            <a:ext cx="5291663" cy="37528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filmy sledujeme jako diváci a jsme jimi různě zasaženi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kontakt s filmem probíhá na třech rovinách: </a:t>
            </a:r>
            <a:b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spektákl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(obrazy, zvuky, afekty), </a:t>
            </a:r>
            <a:b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narativita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(vývoj zápletky/příběhu v čase), </a:t>
            </a:r>
            <a:b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vnější reference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(významy, odkazy k realitě)</a:t>
            </a:r>
          </a:p>
          <a:p>
            <a:pPr marL="0" indent="0">
              <a:buNone/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vychází z triadické koncepce znaků a jejich vnímání Charlese Sanderse Pierce</a:t>
            </a:r>
          </a:p>
        </p:txBody>
      </p:sp>
    </p:spTree>
    <p:extLst>
      <p:ext uri="{BB962C8B-B14F-4D97-AF65-F5344CB8AC3E}">
        <p14:creationId xmlns:p14="http://schemas.microsoft.com/office/powerpoint/2010/main" val="1002579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58E3A3-5A02-4128-9D5A-E3B2ED4D0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cs-CZ" sz="4000">
                <a:latin typeface="Times New Roman" panose="02020603050405020304" pitchFamily="18" charset="0"/>
                <a:cs typeface="Times New Roman" panose="02020603050405020304" pitchFamily="18" charset="0"/>
              </a:rPr>
              <a:t>filmové světy</a:t>
            </a:r>
          </a:p>
        </p:txBody>
      </p:sp>
      <p:pic>
        <p:nvPicPr>
          <p:cNvPr id="5" name="Obrázek 4" descr="Obsah obrázku voda, exteriér, osoba, řeka&#10;&#10;Popis byl vytvořen automaticky">
            <a:extLst>
              <a:ext uri="{FF2B5EF4-FFF2-40B4-BE49-F238E27FC236}">
                <a16:creationId xmlns:a16="http://schemas.microsoft.com/office/drawing/2014/main" id="{D9B5019E-BBC2-4CB8-AD83-0202F4119A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1" b="1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1526A5-E008-400F-88D5-242AE3DC5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614612"/>
            <a:ext cx="5291663" cy="37528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filmy jsou 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kosmomorfické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vytvářejí světy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lze rozlišovat mezi třemi druhy „morfismů“ (viz úvodní hodina)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filmy jsou:</a:t>
            </a:r>
            <a:b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geomorfické 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(vytvářejí, ztvárňují a esteticky proměňují místa)</a:t>
            </a:r>
          </a:p>
          <a:p>
            <a:pPr marL="0" indent="0">
              <a:buNone/>
            </a:pP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biomorfické 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(portrétují ne-lidské živočichy, napojují nás na ně, vytváří vztahy s prostředím, lidmi)</a:t>
            </a:r>
          </a:p>
          <a:p>
            <a:pPr marL="0" indent="0">
              <a:buNone/>
            </a:pP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antropomorfické 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(ukazují různé podoby „lidského“, portrétují mezikulturní kontakt)</a:t>
            </a:r>
            <a:endParaRPr lang="cs-CZ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417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9171B85-D698-4B80-8F59-C4B791EE2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317" y="469280"/>
            <a:ext cx="7409366" cy="591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11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AD9311-39F5-4D1B-B1E6-92AE6FD18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cs-CZ" sz="4100">
                <a:latin typeface="Times New Roman" panose="02020603050405020304" pitchFamily="18" charset="0"/>
                <a:cs typeface="Times New Roman" panose="02020603050405020304" pitchFamily="18" charset="0"/>
              </a:rPr>
              <a:t>procesně-relační přístup k filmu</a:t>
            </a:r>
          </a:p>
        </p:txBody>
      </p:sp>
      <p:sp>
        <p:nvSpPr>
          <p:cNvPr id="26" name="Zástupný obsah 2">
            <a:extLst>
              <a:ext uri="{FF2B5EF4-FFF2-40B4-BE49-F238E27FC236}">
                <a16:creationId xmlns:a16="http://schemas.microsoft.com/office/drawing/2014/main" id="{51FB5196-6394-4021-B540-A22AB8548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 není statické, vše se odehrává jako 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filmy nepředstavují světy, filmy „světují“ (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film is „worlding“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subjekt ani objekt nejsou dané, vznikají až ze vzájemné „intra-akce“ (deleuzovské „stávání-se“)</a:t>
            </a: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každý proces určují proměňující se 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relace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(vztahy): filmařů k prostředí, prostředí k filmařům, filmu k divákům, diváků k filmu, diváků ke světu…)</a:t>
            </a:r>
          </a:p>
          <a:p>
            <a:pPr marL="0" indent="0">
              <a:buNone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ekokritický potenciál filmu tkví podle Ivakhiva v jeho otevřenosti (estetické, významové…)</a:t>
            </a:r>
          </a:p>
        </p:txBody>
      </p:sp>
      <p:pic>
        <p:nvPicPr>
          <p:cNvPr id="27" name="Picture 4">
            <a:extLst>
              <a:ext uri="{FF2B5EF4-FFF2-40B4-BE49-F238E27FC236}">
                <a16:creationId xmlns:a16="http://schemas.microsoft.com/office/drawing/2014/main" id="{A647CD6E-34F6-49E2-946E-A103893056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85" r="39996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28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60A2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7879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29">
            <a:extLst>
              <a:ext uri="{FF2B5EF4-FFF2-40B4-BE49-F238E27FC236}">
                <a16:creationId xmlns:a16="http://schemas.microsoft.com/office/drawing/2014/main" id="{C2394629-8F96-41DE-9771-A48E7EF3C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E35141B-A09B-4EAD-A384-7A0484ED7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754"/>
            <a:ext cx="6812280" cy="2213607"/>
          </a:xfrm>
        </p:spPr>
        <p:txBody>
          <a:bodyPr anchor="b">
            <a:normAutofit/>
          </a:bodyPr>
          <a:lstStyle/>
          <a:p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Západní pohled na krajinu – lineární perspektiva</a:t>
            </a:r>
          </a:p>
        </p:txBody>
      </p:sp>
      <p:pic>
        <p:nvPicPr>
          <p:cNvPr id="9" name="Obrázek 8" descr="Obsah obrázku budova, klec&#10;&#10;Popis byl vytvořen automaticky">
            <a:extLst>
              <a:ext uri="{FF2B5EF4-FFF2-40B4-BE49-F238E27FC236}">
                <a16:creationId xmlns:a16="http://schemas.microsoft.com/office/drawing/2014/main" id="{B2DFA35A-812C-473F-BDDC-896A5EF302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" r="4752" b="-2"/>
          <a:stretch/>
        </p:blipFill>
        <p:spPr>
          <a:xfrm>
            <a:off x="7992957" y="10"/>
            <a:ext cx="4199043" cy="2769351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EDB262-629D-4B1A-80DE-6BD274275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71800"/>
            <a:ext cx="6812280" cy="3136605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podobu moderní vizuality zásadně ovlivnila rozvoj lineární perspektivy v renesančním malířství = reprezentace trojrozměrného prostoru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vznik umožňuje série </a:t>
            </a:r>
            <a:r>
              <a:rPr lang="cs-CZ" sz="2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vynálezů: Brunelleschiho zrcadlo, Albertiho čtvercová síť, camera obscura…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obrazy se stávají „okny do světa“, jejichž vidění odpovídá jedinému božímu oku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dochází k separaci pozorovatele a pozorovaného, které je obrazem znehybněné</a:t>
            </a:r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0D2EED07-DD58-4CBE-B337-28A9DB8F2B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" r="-4" b="-4"/>
          <a:stretch/>
        </p:blipFill>
        <p:spPr>
          <a:xfrm>
            <a:off x="7992957" y="2957665"/>
            <a:ext cx="4199043" cy="390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3407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1465</Words>
  <Application>Microsoft Office PowerPoint</Application>
  <PresentationFormat>Širokoúhlá obrazovka</PresentationFormat>
  <Paragraphs>109</Paragraphs>
  <Slides>29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Tw Cen MT</vt:lpstr>
      <vt:lpstr>Motiv Office</vt:lpstr>
      <vt:lpstr>Motiv Office</vt:lpstr>
      <vt:lpstr>Ekologie pohyblivých obrazů &amp; Geomorfologie westernu</vt:lpstr>
      <vt:lpstr>Ekologie pohyblivých obrazů (Adrian Ivakhiv)</vt:lpstr>
      <vt:lpstr>materiální ekologie filmu</vt:lpstr>
      <vt:lpstr>sociální ekologie filmu</vt:lpstr>
      <vt:lpstr>percepční ekologie filmu</vt:lpstr>
      <vt:lpstr>filmové světy</vt:lpstr>
      <vt:lpstr>Prezentace aplikace PowerPoint</vt:lpstr>
      <vt:lpstr>procesně-relační přístup k filmu</vt:lpstr>
      <vt:lpstr>Západní pohled na krajinu – lineární perspektiva</vt:lpstr>
      <vt:lpstr>Prezentace aplikace PowerPoint</vt:lpstr>
      <vt:lpstr>Lineární perspektiva ve službách vědy, ekonomiky a politiky</vt:lpstr>
      <vt:lpstr>západní krajinomalba</vt:lpstr>
      <vt:lpstr>sublimní krajinomalba</vt:lpstr>
      <vt:lpstr>pitoreskní krajinomalba</vt:lpstr>
      <vt:lpstr>Prezentace aplikace PowerPoint</vt:lpstr>
      <vt:lpstr>klasický styl ve filmu</vt:lpstr>
      <vt:lpstr>Prezentace aplikace PowerPoint</vt:lpstr>
      <vt:lpstr>klasický hollywoodský western</vt:lpstr>
      <vt:lpstr>Prezentace aplikace PowerPoint</vt:lpstr>
      <vt:lpstr>westernové lokace/krajiny</vt:lpstr>
      <vt:lpstr>western jako národní mýtus</vt:lpstr>
      <vt:lpstr>Prezentace aplikace PowerPoint</vt:lpstr>
      <vt:lpstr>westerny Johna Forda / Stopaři</vt:lpstr>
      <vt:lpstr>Prezentace aplikace PowerPoint</vt:lpstr>
      <vt:lpstr>postklasické westerny</vt:lpstr>
      <vt:lpstr>psychedelický western: Mrtvý muž</vt:lpstr>
      <vt:lpstr>Prezentace aplikace PowerPoint</vt:lpstr>
      <vt:lpstr>Prezentace aplikace PowerPoint</vt:lpstr>
      <vt:lpstr>třetí úkol: reflexe postklasického westernu Zkratkou v Oregonu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Ekologie pohyblivých obrazů &amp; Geomorfologie westernu</dc:title>
  <dc:creator>Ondřej Pavlík</dc:creator>
  <cp:lastModifiedBy>Ondřej Pavlík</cp:lastModifiedBy>
  <cp:revision>1</cp:revision>
  <dcterms:created xsi:type="dcterms:W3CDTF">2020-10-25T19:59:48Z</dcterms:created>
  <dcterms:modified xsi:type="dcterms:W3CDTF">2020-10-26T13:15:59Z</dcterms:modified>
</cp:coreProperties>
</file>