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BFCCE-6A3D-4AAB-8BAA-588252754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3A9C451-D497-4D2D-85EF-947E22857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BF176E-CAC7-4E57-85A4-B399261F8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0E26BD-F457-4A44-9829-E20762658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83C4BC-22DB-431C-94FE-70B82B3F1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23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C29B5-A423-4AF3-A2DF-828F9A12B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0424E7-0A32-4504-9B21-0D029F55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11C021-2251-497B-9AF1-C19A365F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4C3B2C-261C-4BBE-AD9D-352B16D8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BDFAF5-985B-4791-B772-92560F1A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436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6189D52-D3B9-4E45-8EAD-F333887D1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3FC9AB-562D-4867-B9AF-DDA378BA9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094FAF-5FBB-401B-BD3A-FCF8F855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6B8972-695C-4E24-928B-D6816CD2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464E43-AB4A-4763-BA7D-A485176E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10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80A1C-9F9F-45D9-88F3-590E5CB35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19B4AE-BA43-4A34-9EA8-521A58D9E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BD0A60-DBB4-46E7-9A9A-ADFCBABF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1A77A7-EA9B-4F4D-AF09-A53155B8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19C327-331C-4356-9206-6964E170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40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D63F85-79FD-449A-9ED2-1C6E65942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120EEB-5F77-4161-B8D1-79141E05A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08C248-35B9-4782-BE4F-7538A86FB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DBDBC0-A245-4EC3-BFFD-5C5918FD3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414E0E-0911-44FB-A1E6-09825BD4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31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D4F08-EDCF-4EB0-98CC-21C24DD22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FEA633-7906-4C83-B105-1593CCFD5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908ECB3-18A4-4028-88D3-F2D57CF25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22620A-4D34-4011-AAF9-40A8F275B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A08288-2F62-4405-8DA3-9942EC17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B7F0A9-5727-47D6-8EDC-2602449E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19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1CA51-7A57-48BD-B386-358457AEF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5C90E7-92FC-4EA9-95B7-4A450077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B9AD52-5D19-47FC-9B0A-B9D20B242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A3C9A01-B423-42A4-9535-613D580BD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DD9522A-54A9-4A83-AF73-FEECE32A4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48A0415-95BF-4E0B-AB3F-867C7110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8E75810-7211-417F-AA51-7F046608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8C0924-DAB0-4F4E-8812-D75531F0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76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6562A-5EA1-4D9A-9856-C49CA796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3A0C100-0D2E-4F00-B692-34A209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BC79574-90CC-4973-8DA5-A5BA2A62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ACBA45-124D-4412-92D9-B84B0598E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23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ADC379D-C2ED-41AB-985D-CDDFA9506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4ACE1F9-0548-4A1F-BB37-C8A1AD8E3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14E4E93-D65D-42B6-88B5-E95ECB70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98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8ED49-3890-4472-B3F1-B37A0FB4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7DBB4-CAFD-414B-BA62-A70570311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074C76-4CB8-4FA1-8674-3CFFAE0A1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258C099-E15E-4363-81E4-6BD92289D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A56259-18AC-4FF1-9934-6B1FE28B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4017A6-A193-4423-B7F4-96A8EC941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39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E268BA-8896-46D4-8A4D-73AE98EBF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E1AED0D-2770-44D2-BC8B-71BE1D128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97B658F-8DDD-4B63-9F40-DB1998BBD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7B031A-8844-4E54-B931-A573D3C32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9BBE2C-54A3-410C-B852-0C0008A4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E16910-ADAD-42AB-8076-A4245D05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149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AB4C28C-1222-416B-B8E9-A0E42E9D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2B7DC7-9FBC-4815-8A9C-62D818FF1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648C0F-AEEC-4322-BED0-73FCA1E84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8619D-0377-4468-B873-A168A69A8A05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E4F76A-620D-4ECF-804B-349648AF4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596DF4-7921-48F0-88FE-106DA79F2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4D964-9A5D-4158-97AD-F8935DDDA5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2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www.terryevansphotography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tráva, budova, stojící&#10;&#10;Popis byl vytvořen automaticky">
            <a:extLst>
              <a:ext uri="{FF2B5EF4-FFF2-40B4-BE49-F238E27FC236}">
                <a16:creationId xmlns:a16="http://schemas.microsoft.com/office/drawing/2014/main" id="{A71223D3-DF31-4333-BB3B-4AB547CF3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1321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DDA56EE-1944-4FE4-B1AD-5842776D7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sz="5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Geomorfologie II:</a:t>
            </a:r>
            <a:br>
              <a:rPr lang="cs-CZ" sz="5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panteismus, pomalá kinematografie, experimentální film</a:t>
            </a:r>
            <a:endParaRPr lang="cs-CZ" sz="51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42CDE7-2164-4235-A6ED-060C8072D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85000" lnSpcReduction="20000"/>
          </a:bodyPr>
          <a:lstStyle/>
          <a:p>
            <a:endParaRPr lang="cs-CZ" sz="1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FAVh021 Film a ekologie</a:t>
            </a:r>
            <a:br>
              <a:rPr lang="cs-CZ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hodina</a:t>
            </a:r>
            <a:br>
              <a:rPr lang="cs-CZ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9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ondrej.pavlik@mail.muni.cz</a:t>
            </a:r>
          </a:p>
          <a:p>
            <a:endParaRPr lang="cs-CZ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92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7A7BFA-BE32-4AB0-A884-1B4796F0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cs-CZ" sz="5200">
                <a:latin typeface="Times New Roman" panose="02020603050405020304" pitchFamily="18" charset="0"/>
                <a:cs typeface="Times New Roman" panose="02020603050405020304" pitchFamily="18" charset="0"/>
              </a:rPr>
              <a:t>východoasijský panteismus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729C77-2ED5-4235-87CF-B3F118C42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vychází z buddhistické/šintoistické náboženské tradice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(a divák) se napojuje na věčné plynutí všech věcí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opět je důležitá cykličnost a „přirozený“ koloběh života a smrti: filmy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Jaro, léto, podzim, zima… a jaro 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(r. Kim Ki-duk, 2003);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Balada o Narajamě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(r. Šóhei Imamura, 1983), částečně tvorba Jasudžira Ozua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nezapadá do západních tradic sublimního, pitoreskního či krásného umění, protože nepředpokládá přítomnost lidského pozorovatele stojícího mimo pozorovaný svět</a:t>
            </a:r>
          </a:p>
        </p:txBody>
      </p:sp>
      <p:pic>
        <p:nvPicPr>
          <p:cNvPr id="5" name="Obrázek 4" descr="Obsah obrázku hora, muž, skála, stojící&#10;&#10;Popis byl vytvořen automaticky">
            <a:extLst>
              <a:ext uri="{FF2B5EF4-FFF2-40B4-BE49-F238E27FC236}">
                <a16:creationId xmlns:a16="http://schemas.microsoft.com/office/drawing/2014/main" id="{124D0CE2-08D2-4116-8181-F57F95C61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 b="3317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92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03635A-D72D-4BA1-86A9-80A63BBB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existenciální krajiny Michelangela Antonioniho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3A35DC-2A0C-4023-B606-591F53B86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 lnSpcReduction="10000"/>
          </a:bodyPr>
          <a:lstStyle/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tradici autorského modernistického filmu se krajina úzce napojuje na psychické/fyzické/emocionální rozpoložení lidských postav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prostředí přispívá k neurózám a odcizení protagonistů a zároveň tyto stavy odráží – nejistota, ambivalence, otevřenost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Michelangelo Antonioni: nejen přírodní, ale také industriální krajiny (filmy 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Dobrodružství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Zatmění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Červená pustina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později v amerických filmech provazuje krajinu s kontrakulturou a hnutím hippies (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Zabriskie Point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experimentuje s „mrtvým časem“, zachycuje existenciální tíseň (nuda, distance), zpomaluje tempo vyprávění, používá celkové záběry = do popředí se kromě mezilidských dramat dostává také vztah člověka a krajiny/prostředí</a:t>
            </a:r>
          </a:p>
        </p:txBody>
      </p:sp>
    </p:spTree>
    <p:extLst>
      <p:ext uri="{BB962C8B-B14F-4D97-AF65-F5344CB8AC3E}">
        <p14:creationId xmlns:p14="http://schemas.microsoft.com/office/powerpoint/2010/main" val="613144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exteriér, osoba, muž, stojící&#10;&#10;Popis byl vytvořen automaticky">
            <a:extLst>
              <a:ext uri="{FF2B5EF4-FFF2-40B4-BE49-F238E27FC236}">
                <a16:creationId xmlns:a16="http://schemas.microsoft.com/office/drawing/2014/main" id="{4A76AD5B-C9EC-40E0-B1E2-D657F8BC8C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" r="-2" b="-2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7" name="Obrázek 6" descr="Obsah obrázku exteriér, osoba, ulice, vpředu&#10;&#10;Popis byl vytvořen automaticky">
            <a:extLst>
              <a:ext uri="{FF2B5EF4-FFF2-40B4-BE49-F238E27FC236}">
                <a16:creationId xmlns:a16="http://schemas.microsoft.com/office/drawing/2014/main" id="{830B896F-0CBC-40B6-85F9-2419E523D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r="-3" b="-3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11" name="Obrázek 10" descr="Obsah obrázku exteriér, příroda, plavání, fotka&#10;&#10;Popis byl vytvořen automaticky">
            <a:extLst>
              <a:ext uri="{FF2B5EF4-FFF2-40B4-BE49-F238E27FC236}">
                <a16:creationId xmlns:a16="http://schemas.microsoft.com/office/drawing/2014/main" id="{6000CBEC-9421-457D-B6FE-0C552092AF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8" r="-2" b="14960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9" name="Obrázek 8" descr="Obsah obrázku exteriér, fotka, vpředu, malé&#10;&#10;Popis byl vytvořen automaticky">
            <a:extLst>
              <a:ext uri="{FF2B5EF4-FFF2-40B4-BE49-F238E27FC236}">
                <a16:creationId xmlns:a16="http://schemas.microsoft.com/office/drawing/2014/main" id="{E9415137-CCCD-40F4-A91D-41085A3D6C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0" r="2" b="12365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20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32591A-7DE9-4827-9DA9-B49B25B1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pomalá kinematografie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7BDAB-244E-48DB-B0BE-23D70D31A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oblasti globálního artového filmu se rozvíjí tzv. pomalá kinematografie (</a:t>
            </a:r>
            <a:r>
              <a:rPr lang="cs-CZ" sz="19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slow cinema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spíše než o jasně ohraničený žánr jde o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tendenci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určité části artových/festivalových filmů k pomalosti a minimalismu (oddramatizovaný děj, dlouhé záběry, velké celky, důraz na plynutí času)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směřuje k naplnění vize filmového realismu André Bazina – zachycení reality v její úplnosti (dlouhé celkové záběry zaostřené do hloubky prostoru)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jde o transnárodní tendenci (festivaly jako pojítko), do níž se promítají různé lokální tradice a kontexty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krajina/prostředí v pomalých filmech je téměř neustále přítomné, zasazuje postavy do jejich okolí a vyzývá ke kontemplativnímu sledování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filmaři: Béla </a:t>
            </a:r>
            <a:r>
              <a:rPr lang="cs-CZ" sz="19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Tarr, Tsai Ming-liang, Jia Zhangke, Carlos Reygadas, Apichatpong Weerasethakul, Lisandro Alonso, Kelly Reichardt…</a:t>
            </a:r>
          </a:p>
        </p:txBody>
      </p:sp>
    </p:spTree>
    <p:extLst>
      <p:ext uri="{BB962C8B-B14F-4D97-AF65-F5344CB8AC3E}">
        <p14:creationId xmlns:p14="http://schemas.microsoft.com/office/powerpoint/2010/main" val="19575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exteriér, hora, skála, osoba&#10;&#10;Popis byl vytvořen automaticky">
            <a:extLst>
              <a:ext uri="{FF2B5EF4-FFF2-40B4-BE49-F238E27FC236}">
                <a16:creationId xmlns:a16="http://schemas.microsoft.com/office/drawing/2014/main" id="{23BF5060-9374-43C8-9DE5-AF105691A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5" r="-2" b="7816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11" name="Obrázek 10" descr="Obsah obrázku voda, exteriér, hora, tráva&#10;&#10;Popis byl vytvořen automaticky">
            <a:extLst>
              <a:ext uri="{FF2B5EF4-FFF2-40B4-BE49-F238E27FC236}">
                <a16:creationId xmlns:a16="http://schemas.microsoft.com/office/drawing/2014/main" id="{91E34AF8-D10F-4C3B-8429-41F585D6B6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 r="2" b="2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9" name="Obrázek 8" descr="Obsah obrázku exteriér, tráva, pole, budova&#10;&#10;Popis byl vytvořen automaticky">
            <a:extLst>
              <a:ext uri="{FF2B5EF4-FFF2-40B4-BE49-F238E27FC236}">
                <a16:creationId xmlns:a16="http://schemas.microsoft.com/office/drawing/2014/main" id="{9E1EF549-F24D-49DA-B9C2-BB3274599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543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7" name="Obrázek 6" descr="Obsah obrázku budova, exteriér, muž, tmavé&#10;&#10;Popis byl vytvořen automaticky">
            <a:extLst>
              <a:ext uri="{FF2B5EF4-FFF2-40B4-BE49-F238E27FC236}">
                <a16:creationId xmlns:a16="http://schemas.microsoft.com/office/drawing/2014/main" id="{B4948136-6C44-4E35-9F95-D5448C046D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r="2" b="15553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59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9BDB44-A58F-402A-9928-02A44F53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experimentální film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D3560C-0DE4-4136-9907-EE437958A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poli experimentálního/avantgardního filmu vystupuje krajina do popředí vůbec nejvýrazněji jako samostatný aktér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exp. filmy jsou převážně nonfikční, nedějové, útočí na základní divácké návyky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tradice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strukturálního filmu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struktura filmu je nadřazená obsahu, důležité jsou abstraktní vztahy mezi záběry, prostorem a časem; sebereflexivita (Michael Snow: </a:t>
            </a:r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région centrale –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pokus o odlidštěné vidění hornaté kanadské krajiny skrze kameru otáčející se kolem vlastní osy)</a:t>
            </a:r>
          </a:p>
        </p:txBody>
      </p:sp>
      <p:pic>
        <p:nvPicPr>
          <p:cNvPr id="5" name="Obrázek 4" descr="Obsah obrázku exteriér, sníh, jídlo, ležící&#10;&#10;Popis byl vytvořen automaticky">
            <a:extLst>
              <a:ext uri="{FF2B5EF4-FFF2-40B4-BE49-F238E27FC236}">
                <a16:creationId xmlns:a16="http://schemas.microsoft.com/office/drawing/2014/main" id="{9BE4F731-FFB9-4FAF-AA7A-AA626F772B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r="6095" b="-2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74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F95155-D974-444A-9376-AFFA9309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Benning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320E5E-5B59-448A-93AA-944A9B31E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americký experimentální filmař (*1942), portrétuje převážně americkou krajinu (přírodní i městskou)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rozdíl od strukturální tvorby nejsou jeho filmy zcela odlidštěné, abstraktní a mediálně sebereflexivní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spíše se soustředí na to, co v krajině/přírodě a souvislostech, které je obklopují, můžeme či nemůžeme rozpoznat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Benningovy filmy přenastavují vztahy mezi obrazy krajiny a naším vnímáním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zprvu natáčí na 16mm film, posléze přechází na digitál; spolu s tím se také prodlužuje délka záběrů v jeho filmech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estetika se v jeho filmech úzce pojí s etikou</a:t>
            </a:r>
          </a:p>
        </p:txBody>
      </p:sp>
      <p:pic>
        <p:nvPicPr>
          <p:cNvPr id="5" name="Obrázek 4" descr="Obsah obrázku osoba, exteriér, muž, nošení&#10;&#10;Popis byl vytvořen automaticky">
            <a:extLst>
              <a:ext uri="{FF2B5EF4-FFF2-40B4-BE49-F238E27FC236}">
                <a16:creationId xmlns:a16="http://schemas.microsoft.com/office/drawing/2014/main" id="{F945585A-2B19-4E7D-A156-134A6E7EB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3D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018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CFCD5F-396D-4C49-917F-DE0D6B7C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4100">
                <a:latin typeface="Times New Roman" panose="02020603050405020304" pitchFamily="18" charset="0"/>
                <a:cs typeface="Times New Roman" panose="02020603050405020304" pitchFamily="18" charset="0"/>
              </a:rPr>
              <a:t>James Benning: krajiny smrti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40E9D-4F04-4404-AE11-32A248A71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filmy pojednávající o medializovaných vraždách nebo sériových vrazích</a:t>
            </a:r>
          </a:p>
          <a:p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Landscape Suicide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(1987): inscenované výpovědi oběti a vraha (ze dvou rozdílných kauz) + statické záběry z okolí vražd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série multimediálních projektů o slavném sériovém vrahovi Tedu </a:t>
            </a:r>
            <a:r>
              <a:rPr lang="cs-CZ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Kaczynském: </a:t>
            </a:r>
            <a:r>
              <a:rPr lang="cs-CZ" sz="16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Two Cabins </a:t>
            </a:r>
            <a:r>
              <a:rPr lang="cs-CZ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(výstava/film, 2012), </a:t>
            </a:r>
            <a:r>
              <a:rPr lang="cs-CZ" sz="16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Stemple Pass </a:t>
            </a:r>
            <a:r>
              <a:rPr lang="cs-CZ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(2013)</a:t>
            </a:r>
          </a:p>
          <a:p>
            <a:r>
              <a:rPr lang="cs-CZ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Benning staví repliky dvou lesních chatek a dává do souvislosti životy Kaczynského a environmentálního autora Henryho Davida Thoreaua (</a:t>
            </a:r>
            <a:r>
              <a:rPr lang="cs-CZ" sz="16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Walden: život v lesích</a:t>
            </a:r>
            <a:r>
              <a:rPr lang="cs-CZ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6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Two Cabins</a:t>
            </a:r>
            <a:r>
              <a:rPr lang="cs-CZ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, pohledy zevnitř obou chatek skrze okno</a:t>
            </a:r>
          </a:p>
          <a:p>
            <a:r>
              <a:rPr lang="cs-CZ" sz="16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Stemple Pass</a:t>
            </a:r>
            <a:r>
              <a:rPr lang="cs-CZ" sz="1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: čtyři dlouhé statické záběry (léto, podzim, zima, jaro) na chatu v lesích + Benningův voiceover předčítající z Kaczynského deníku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usiluje o etické ztvárnění vrahů/vražd (v opozici k senzacechtivým médiím) </a:t>
            </a:r>
          </a:p>
          <a:p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hra, sport, kurt, míč&#10;&#10;Popis byl vytvořen automaticky">
            <a:extLst>
              <a:ext uri="{FF2B5EF4-FFF2-40B4-BE49-F238E27FC236}">
                <a16:creationId xmlns:a16="http://schemas.microsoft.com/office/drawing/2014/main" id="{425181C2-9415-4157-8DCE-2549787AA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3265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5EC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201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414A676-04F0-468B-B777-AD7F4F2B08FF}"/>
              </a:ext>
            </a:extLst>
          </p:cNvPr>
          <p:cNvSpPr txBox="1"/>
          <p:nvPr/>
        </p:nvSpPr>
        <p:spPr>
          <a:xfrm>
            <a:off x="402672" y="6489118"/>
            <a:ext cx="251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Stemple Pass</a:t>
            </a:r>
          </a:p>
        </p:txBody>
      </p:sp>
      <p:pic>
        <p:nvPicPr>
          <p:cNvPr id="14" name="Obrázek 13" descr="Obsah obrázku exteriér, tráva, strom, pole&#10;&#10;Popis byl vytvořen automaticky">
            <a:extLst>
              <a:ext uri="{FF2B5EF4-FFF2-40B4-BE49-F238E27FC236}">
                <a16:creationId xmlns:a16="http://schemas.microsoft.com/office/drawing/2014/main" id="{903E9980-C2F9-46A8-BE9C-BBA4C1E91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53" y="233639"/>
            <a:ext cx="5507681" cy="3098071"/>
          </a:xfrm>
          <a:prstGeom prst="rect">
            <a:avLst/>
          </a:prstGeom>
        </p:spPr>
      </p:pic>
      <p:pic>
        <p:nvPicPr>
          <p:cNvPr id="17" name="Obrázek 16" descr="Obsah obrázku exteriér, vlak, tráva, stopa&#10;&#10;Popis byl vytvořen automaticky">
            <a:extLst>
              <a:ext uri="{FF2B5EF4-FFF2-40B4-BE49-F238E27FC236}">
                <a16:creationId xmlns:a16="http://schemas.microsoft.com/office/drawing/2014/main" id="{4D2A6ADA-271A-4058-ACCA-C2FF95276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65" y="233639"/>
            <a:ext cx="5507681" cy="3098071"/>
          </a:xfrm>
          <a:prstGeom prst="rect">
            <a:avLst/>
          </a:prstGeom>
        </p:spPr>
      </p:pic>
      <p:pic>
        <p:nvPicPr>
          <p:cNvPr id="19" name="Obrázek 18" descr="Obsah obrázku exteriér, stopa, vlak, tráva&#10;&#10;Popis byl vytvořen automaticky">
            <a:extLst>
              <a:ext uri="{FF2B5EF4-FFF2-40B4-BE49-F238E27FC236}">
                <a16:creationId xmlns:a16="http://schemas.microsoft.com/office/drawing/2014/main" id="{5BBC0CC9-CFE7-4A96-8428-1BD06C4BD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53" y="3391047"/>
            <a:ext cx="5507682" cy="3098071"/>
          </a:xfrm>
          <a:prstGeom prst="rect">
            <a:avLst/>
          </a:prstGeom>
        </p:spPr>
      </p:pic>
      <p:pic>
        <p:nvPicPr>
          <p:cNvPr id="21" name="Obrázek 20" descr="Obsah obrázku exteriér, tráva, vlak, hora&#10;&#10;Popis byl vytvořen automaticky">
            <a:extLst>
              <a:ext uri="{FF2B5EF4-FFF2-40B4-BE49-F238E27FC236}">
                <a16:creationId xmlns:a16="http://schemas.microsoft.com/office/drawing/2014/main" id="{004A77D5-B4E2-4432-B1F8-3CFB5CE2B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65" y="3394564"/>
            <a:ext cx="5507683" cy="30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03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93114A-BAD4-403A-A9FD-C7296A20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James Benning: nebe a jezera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F38DCE-975A-4638-A8AA-F0E779053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filmy 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 Skies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Lakes </a:t>
            </a:r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(oba 2004) portrétují deset nebí a třináct (amerických) jezer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každý statický záběr trvá cca 10 minut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zvýrazňuje drobné odlišnosti mezi jednotlivými nebesy/jezery, důraz na jejich unikátnost a neopakovatelnost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minimalistický pohyb uvnitř záběrů (mraky, voda…) i mezi záběry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záběrů občas pronikají další prvky (lodě, motorový člun, letadlo, kouř podobný mrakům – ale nevíme, z čeho vychází)</a:t>
            </a:r>
          </a:p>
          <a:p>
            <a:r>
              <a:rPr 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jednotlivá jezera následně figurují v závěrečných titulcích (jako „protagonisté“)</a:t>
            </a:r>
          </a:p>
          <a:p>
            <a:endParaRPr lang="cs-CZ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98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rostlina, strom, barevné, zakryté&#10;&#10;Popis byl vytvořen automaticky">
            <a:extLst>
              <a:ext uri="{FF2B5EF4-FFF2-40B4-BE49-F238E27FC236}">
                <a16:creationId xmlns:a16="http://schemas.microsoft.com/office/drawing/2014/main" id="{65BCFA0B-B119-4D6F-832E-E7E6C0BBAC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r="1" b="1"/>
          <a:stretch/>
        </p:blipFill>
        <p:spPr>
          <a:xfrm>
            <a:off x="83350" y="-1"/>
            <a:ext cx="7642746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89BAAF-044D-426A-858D-35F371EF2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kanadská krajinomalba (Group of Seven)</a:t>
            </a:r>
          </a:p>
        </p:txBody>
      </p:sp>
      <p:pic>
        <p:nvPicPr>
          <p:cNvPr id="7" name="Obrázek 6" descr="Obsah obrázku skála, postel, hora, voda&#10;&#10;Popis byl vytvořen automaticky">
            <a:extLst>
              <a:ext uri="{FF2B5EF4-FFF2-40B4-BE49-F238E27FC236}">
                <a16:creationId xmlns:a16="http://schemas.microsoft.com/office/drawing/2014/main" id="{57FEC437-40F7-4D79-B4AD-551021D17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r="-3" b="-3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747651-345E-4E87-81A9-BD92B0752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pohled blízko zemi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krajina se pozorovateli nenabízí ve vší přehlednosti, ale výhled často blokuje sama příroda</a:t>
            </a:r>
          </a:p>
        </p:txBody>
      </p:sp>
      <p:pic>
        <p:nvPicPr>
          <p:cNvPr id="9" name="Obrázek 8" descr="Obsah obrázku stůl, vsedě, deštník, voda&#10;&#10;Popis byl vytvořen automaticky">
            <a:extLst>
              <a:ext uri="{FF2B5EF4-FFF2-40B4-BE49-F238E27FC236}">
                <a16:creationId xmlns:a16="http://schemas.microsoft.com/office/drawing/2014/main" id="{B39E33EE-5B4C-48AA-88FB-BD28428E3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516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92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ouř, exteriér, mraky, oblačno&#10;&#10;Popis byl vytvořen automaticky">
            <a:extLst>
              <a:ext uri="{FF2B5EF4-FFF2-40B4-BE49-F238E27FC236}">
                <a16:creationId xmlns:a16="http://schemas.microsoft.com/office/drawing/2014/main" id="{A91B3C72-BB26-4960-9787-BE68B05CA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159" y="144880"/>
            <a:ext cx="4053974" cy="3040480"/>
          </a:xfrm>
          <a:prstGeom prst="rect">
            <a:avLst/>
          </a:prstGeom>
        </p:spPr>
      </p:pic>
      <p:pic>
        <p:nvPicPr>
          <p:cNvPr id="7" name="Obrázek 6" descr="Obsah obrázku exteriér, příroda, voda, surfování&#10;&#10;Popis byl vytvořen automaticky">
            <a:extLst>
              <a:ext uri="{FF2B5EF4-FFF2-40B4-BE49-F238E27FC236}">
                <a16:creationId xmlns:a16="http://schemas.microsoft.com/office/drawing/2014/main" id="{6AA0EE3F-557E-4A99-82A5-AC8B8835F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08" y="144880"/>
            <a:ext cx="4101599" cy="3076198"/>
          </a:xfrm>
          <a:prstGeom prst="rect">
            <a:avLst/>
          </a:prstGeom>
        </p:spPr>
      </p:pic>
      <p:pic>
        <p:nvPicPr>
          <p:cNvPr id="9" name="Obrázek 8" descr="Obsah obrázku exteriér, voda, příroda, pláž&#10;&#10;Popis byl vytvořen automaticky">
            <a:extLst>
              <a:ext uri="{FF2B5EF4-FFF2-40B4-BE49-F238E27FC236}">
                <a16:creationId xmlns:a16="http://schemas.microsoft.com/office/drawing/2014/main" id="{3858B698-AF10-4B90-B71F-AAC8C8540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11" y="3739317"/>
            <a:ext cx="3965070" cy="2973803"/>
          </a:xfrm>
          <a:prstGeom prst="rect">
            <a:avLst/>
          </a:prstGeom>
        </p:spPr>
      </p:pic>
      <p:pic>
        <p:nvPicPr>
          <p:cNvPr id="11" name="Obrázek 10" descr="Obsah obrázku exteriér, příroda, hora, sníh&#10;&#10;Popis byl vytvořen automaticky">
            <a:extLst>
              <a:ext uri="{FF2B5EF4-FFF2-40B4-BE49-F238E27FC236}">
                <a16:creationId xmlns:a16="http://schemas.microsoft.com/office/drawing/2014/main" id="{8CB4E932-6FF0-44A9-9F6C-8635EE8A4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08" y="3739317"/>
            <a:ext cx="4130282" cy="297380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1DD7158-E25F-48B8-8505-0B42624943F1}"/>
              </a:ext>
            </a:extLst>
          </p:cNvPr>
          <p:cNvSpPr txBox="1"/>
          <p:nvPr/>
        </p:nvSpPr>
        <p:spPr>
          <a:xfrm>
            <a:off x="324421" y="144880"/>
            <a:ext cx="141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 Skies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2C04DFB-2991-4140-BB6C-3D99ED3D8809}"/>
              </a:ext>
            </a:extLst>
          </p:cNvPr>
          <p:cNvSpPr txBox="1"/>
          <p:nvPr/>
        </p:nvSpPr>
        <p:spPr>
          <a:xfrm>
            <a:off x="324422" y="6343788"/>
            <a:ext cx="141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Lakes</a:t>
            </a:r>
          </a:p>
        </p:txBody>
      </p:sp>
    </p:spTree>
    <p:extLst>
      <p:ext uri="{BB962C8B-B14F-4D97-AF65-F5344CB8AC3E}">
        <p14:creationId xmlns:p14="http://schemas.microsoft.com/office/powerpoint/2010/main" val="206511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039E0-3561-434D-9B3B-2E9668E6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4100">
                <a:latin typeface="Times New Roman" panose="02020603050405020304" pitchFamily="18" charset="0"/>
                <a:cs typeface="Times New Roman" panose="02020603050405020304" pitchFamily="18" charset="0"/>
              </a:rPr>
              <a:t>James Benning: industriální krajina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A4708-4EED-4A91-82EF-B3B0A38DA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Benning odjíždí do německého Porúří, odkud pocházeli jeho rodiče, a poprvé natáčí na digitál film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Ruhr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(2009)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digitální obraz umožňuje zachytit ještě výraznější minimalistické napětí mezi statičností a pohybem (chybí filmové zrno, drobný pohyb filmového pásu na plátně…) – nejpůsobivěji v záběru lesa a přelétajících letadel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cca hodinový záběr na kouřící věž na výrobu koksu s opakovanými výbuchy dýmu (mění se barevně spolu se zapadajícím sluncem) – nezasvěcený divák může nejprve zaměnit za požár budovy (opět vzniká nejistota, co přesně sledujeme)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minimalistického efektu B. dosahuje i postprodukčně (vymazávání aut/lidí z ulic/tunelu)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exteriér, voda, velké, kouř&#10;&#10;Popis byl vytvořen automaticky">
            <a:extLst>
              <a:ext uri="{FF2B5EF4-FFF2-40B4-BE49-F238E27FC236}">
                <a16:creationId xmlns:a16="http://schemas.microsoft.com/office/drawing/2014/main" id="{66E8CAEC-C682-4A8D-867C-6464B8D7D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4" r="26034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2A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047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A38DC3-A342-4A4C-88D7-EAD9F329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čtvrtý úkol: osudy filmových lokací</a:t>
            </a:r>
          </a:p>
        </p:txBody>
      </p:sp>
      <p:pic>
        <p:nvPicPr>
          <p:cNvPr id="7" name="Obrázek 6" descr="Obsah obrázku budova, hora, cihla, exteriér&#10;&#10;Popis byl vytvořen automaticky">
            <a:extLst>
              <a:ext uri="{FF2B5EF4-FFF2-40B4-BE49-F238E27FC236}">
                <a16:creationId xmlns:a16="http://schemas.microsoft.com/office/drawing/2014/main" id="{F1D8FBB6-BD85-4CC0-B002-CF712846D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2" r="11630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2C0E51-357C-44F2-AFD5-0A8983C9D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filmy a seriály nejen portrétují konkrétní místa a lokace, ale zároveň v nich zanechávají svoji stopu – vytváří kolem nich „auru“, která se následně přenáší do běžného života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vyberte si jedno skutečné místo/lokaci, které je úzce spojené s filmem/seriálem (případně s více filmy a seriály) a na základě rešerše zjistěte, jaký reálný dopad daný film/seriál na tuto lokaci měl (nebo stále má)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pokuste se zhodnotit kladné i záporné dopady (pokud to půjde) na vybranou lokaci, sepište krátký „referát“ (délka zhruba jako minule) a nahrajte jej do facebookové skupiny kursu do nedělní půlnoci 8. listopadu (můžete přidat obrázky i odkazy na zdroje, s nimiž jste pracovali)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3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Obsah obrázku stůl, vsedě, zakryté, malé&#10;&#10;Popis byl vytvořen automaticky">
            <a:extLst>
              <a:ext uri="{FF2B5EF4-FFF2-40B4-BE49-F238E27FC236}">
                <a16:creationId xmlns:a16="http://schemas.microsoft.com/office/drawing/2014/main" id="{08D4FBF3-6945-4701-ADEF-A95137550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r="3409"/>
          <a:stretch/>
        </p:blipFill>
        <p:spPr>
          <a:xfrm>
            <a:off x="419100" y="2095500"/>
            <a:ext cx="2705100" cy="3733800"/>
          </a:xfrm>
          <a:prstGeom prst="rect">
            <a:avLst/>
          </a:prstGeom>
        </p:spPr>
      </p:pic>
      <p:pic>
        <p:nvPicPr>
          <p:cNvPr id="5" name="Obrázek 4" descr="Obsah obrázku vsedě, stůl, malování, zakryté&#10;&#10;Popis byl vytvořen automaticky">
            <a:extLst>
              <a:ext uri="{FF2B5EF4-FFF2-40B4-BE49-F238E27FC236}">
                <a16:creationId xmlns:a16="http://schemas.microsoft.com/office/drawing/2014/main" id="{FCB81A47-9900-433F-86A7-9CCE40D17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8" b="2"/>
          <a:stretch/>
        </p:blipFill>
        <p:spPr>
          <a:xfrm>
            <a:off x="3162300" y="2095500"/>
            <a:ext cx="3937000" cy="37338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2B5319-2797-4C7B-9F32-DE7F7AE46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kubistická krajinomalba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FEA2A5-EEB1-40D4-9E90-618EE5760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500" y="2019300"/>
            <a:ext cx="3454400" cy="3949700"/>
          </a:xfrm>
        </p:spPr>
        <p:txBody>
          <a:bodyPr wrap="square" anchor="t"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sklon k abstrakci; prolínání lidských figur s krajinou</a:t>
            </a:r>
          </a:p>
        </p:txBody>
      </p:sp>
    </p:spTree>
    <p:extLst>
      <p:ext uri="{BB962C8B-B14F-4D97-AF65-F5344CB8AC3E}">
        <p14:creationId xmlns:p14="http://schemas.microsoft.com/office/powerpoint/2010/main" val="356371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896C08-2D1E-452B-A607-595B8CAAD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cs-CZ" sz="3400">
                <a:latin typeface="Times New Roman" panose="02020603050405020304" pitchFamily="18" charset="0"/>
                <a:cs typeface="Times New Roman" panose="02020603050405020304" pitchFamily="18" charset="0"/>
              </a:rPr>
              <a:t>fotografie krajiny: Terry Evans</a:t>
            </a: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14C110-5FF8-4945-BBF9-7AFB08BB2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fotografka Terry Evans: vytváří série fotografií americké prérijní krajiny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objektiv často směřuje dolů k zemi; fotografie svou dvojrozměrností připomínají perspektivu před-renesančního umění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postupně do fotografií prérie vnáší stopy lidské činnosti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vytváří koláže, které diverzitu krajiny přenáší do jednoho mnohočetného celku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http://www.terryevansphotography.com/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exteriér, strom, tráva, chůze&#10;&#10;Popis byl vytvořen automaticky">
            <a:extLst>
              <a:ext uri="{FF2B5EF4-FFF2-40B4-BE49-F238E27FC236}">
                <a16:creationId xmlns:a16="http://schemas.microsoft.com/office/drawing/2014/main" id="{48E58E45-502E-433F-B3A0-791941E52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" r="1083" b="-2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045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BC366C-801E-4EB7-A226-62FE37E55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fotografie/malba vs. film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24147B-769A-48EE-9C9B-3D0903583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fotografie a malba sice může sugerovat pohyb a plynutí času, ale sama o sobě je statická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se oproti tomu skládá z pohyblivých obrazů, je často narativní a rozvíjí se v čase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otázka tedy není jen,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krajina ve filmu portrétovaná a čemu slouží, ale také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kolik pozornosti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jí film věnuje, jakou roli má ve struktuře filmu a jeho plynutí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právě skrze důraz na plynutí času ve vztahu ke sledování/portrétování krajiny vznikají uvnitř kinematografie alternativní tradice oponující hollywoodskému klasicismu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97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F777D9-C990-4D79-9684-F54433522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cs-CZ" sz="3600">
                <a:latin typeface="Times New Roman" panose="02020603050405020304" pitchFamily="18" charset="0"/>
                <a:cs typeface="Times New Roman" panose="02020603050405020304" pitchFamily="18" charset="0"/>
              </a:rPr>
              <a:t>akční geomorfologie hollywoodského filmu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auto, zbraň, budova, exteriér&#10;&#10;Popis byl vytvořen automaticky">
            <a:extLst>
              <a:ext uri="{FF2B5EF4-FFF2-40B4-BE49-F238E27FC236}">
                <a16:creationId xmlns:a16="http://schemas.microsoft.com/office/drawing/2014/main" id="{96116F90-B5C8-4220-8628-914828C7B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r="6385" b="-2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1D55E8-2C54-44FF-A7E5-04B65B84A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prostředí v klasicky vyprávěném/hollywoodském filmu není vždy jen pasivním pozadím pro lidskou akci</a:t>
            </a:r>
          </a:p>
          <a:p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pokud se ale krajina/prostředí aktivizuje, pak téměř vždy jako aktér podléhající potřebám dramatu </a:t>
            </a:r>
          </a:p>
          <a:p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např. vítr ve větvích v hororovém filmu: primárně vytváří napětí, účinkuje pouze jako dramatická předzvěst</a:t>
            </a:r>
          </a:p>
          <a:p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katastrofické spektákly: bouřící se příroda jako filmový nepřítel/monstrum/antagonista (filmy Rolanda Emmericha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 poté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17288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C062A5-FDCE-4BEF-8FE6-9EDD4FCC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cs-CZ" sz="3400">
                <a:latin typeface="Times New Roman" panose="02020603050405020304" pitchFamily="18" charset="0"/>
                <a:cs typeface="Times New Roman" panose="02020603050405020304" pitchFamily="18" charset="0"/>
              </a:rPr>
              <a:t>panteistická cykličnost přírody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A9206C-3A41-4062-A035-793E24737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 lnSpcReduction="10000"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panteismus: nábožensko-filosofické přesvědčení, že Bůh je součástí všeho a vše je součástí božské jednoty (Bůh = příroda)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panteistické filmy portrétují provázanost krajiny, rostlin, živočichů a lidí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rostliny a krajina zde neslouží (jen) jako symboly, ale představují samy sebe v souvislosti přírodního koloběhu (jsou to indexy)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lyrické filmy, které často zdůrazňují cyklické plynutí času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duchovní přesah, který sahá za rámec institucionalizovaného náboženství </a:t>
            </a:r>
          </a:p>
        </p:txBody>
      </p:sp>
      <p:pic>
        <p:nvPicPr>
          <p:cNvPr id="5" name="Obrázek 4" descr="Obsah obrázku hvězda, objekt&#10;&#10;Popis byl vytvořen automaticky">
            <a:extLst>
              <a:ext uri="{FF2B5EF4-FFF2-40B4-BE49-F238E27FC236}">
                <a16:creationId xmlns:a16="http://schemas.microsoft.com/office/drawing/2014/main" id="{6A7E0B7F-90B4-4A81-BC3F-0C57F9576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4" r="14085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84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C2AC11E-3162-4990-A36E-92B07ECF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08712D8-9ACF-4936-823E-4E82C9C7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sovětský panteismus: Alexandr Dovženko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C5E0A8-3486-4486-BB11-4441CF9BE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296"/>
            <a:ext cx="3721608" cy="3502152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němý film </a:t>
            </a:r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Země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(1930): portrét ukrajinské vesnice procházející kolektivizací (příjezd prvního traktoru)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zčásti následuje dobové ideologické požadavky a vítá nástup socialismu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zároveň ale tento politický vývoj zasazuje do obecnějšího rámce nadčasové panteistického koloběhu života – v úvodu i závěru smrt postavy obklopená ceremoniálními přírodními výjevy</a:t>
            </a:r>
          </a:p>
          <a:p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poetická montáž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 rozdíl od ideologické/didaktické montáže Ejzenštejna) sugeruje souvztažnost věcí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později inspiruje např. Sergeje Paradžanova (</a:t>
            </a:r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Barva granátového jablka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Obrázek 8" descr="Obsah obrázku fotka, ovoce, vsedě, malé&#10;&#10;Popis byl vytvořen automaticky">
            <a:extLst>
              <a:ext uri="{FF2B5EF4-FFF2-40B4-BE49-F238E27FC236}">
                <a16:creationId xmlns:a16="http://schemas.microsoft.com/office/drawing/2014/main" id="{B2408A2C-86EC-41EF-B68D-1BCEC0024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28" y="3589914"/>
            <a:ext cx="3248351" cy="2363175"/>
          </a:xfrm>
          <a:prstGeom prst="rect">
            <a:avLst/>
          </a:prstGeom>
        </p:spPr>
      </p:pic>
      <p:pic>
        <p:nvPicPr>
          <p:cNvPr id="7" name="Obrázek 6" descr="Obsah obrázku rostlina, květina, stůl, vsedě&#10;&#10;Popis byl vytvořen automaticky">
            <a:extLst>
              <a:ext uri="{FF2B5EF4-FFF2-40B4-BE49-F238E27FC236}">
                <a16:creationId xmlns:a16="http://schemas.microsoft.com/office/drawing/2014/main" id="{FFEB4661-C526-4746-9DBE-CA80A862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74" y="786867"/>
            <a:ext cx="3248352" cy="2363176"/>
          </a:xfrm>
          <a:prstGeom prst="rect">
            <a:avLst/>
          </a:prstGeom>
        </p:spPr>
      </p:pic>
      <p:pic>
        <p:nvPicPr>
          <p:cNvPr id="5" name="Obrázek 4" descr="Obsah obrázku tráva, exteriér, pole, příroda&#10;&#10;Popis byl vytvořen automaticky">
            <a:extLst>
              <a:ext uri="{FF2B5EF4-FFF2-40B4-BE49-F238E27FC236}">
                <a16:creationId xmlns:a16="http://schemas.microsoft.com/office/drawing/2014/main" id="{A35F6122-4760-4305-8797-CDD88C651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28" y="786867"/>
            <a:ext cx="3248352" cy="2363176"/>
          </a:xfrm>
          <a:prstGeom prst="rect">
            <a:avLst/>
          </a:prstGeom>
        </p:spPr>
      </p:pic>
      <p:pic>
        <p:nvPicPr>
          <p:cNvPr id="11" name="Obrázek 10" descr="Obsah obrázku osoba, muž, postel, ležící&#10;&#10;Popis byl vytvořen automaticky">
            <a:extLst>
              <a:ext uri="{FF2B5EF4-FFF2-40B4-BE49-F238E27FC236}">
                <a16:creationId xmlns:a16="http://schemas.microsoft.com/office/drawing/2014/main" id="{286B45A6-9184-427B-9C0F-325049132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74" y="3589914"/>
            <a:ext cx="3248352" cy="23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1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54440-5FF2-4DB5-AE29-A769F11B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4100">
                <a:latin typeface="Times New Roman" panose="02020603050405020304" pitchFamily="18" charset="0"/>
                <a:cs typeface="Times New Roman" panose="02020603050405020304" pitchFamily="18" charset="0"/>
              </a:rPr>
              <a:t>panteismus: Terrence Malick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8E1B6C-5A1D-4042-80CE-9BC022851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Malick jako metafyzický filmař: čerpá z filosofie Martina Heideggera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svých filmech situuje lidskou aktivitu do širšího rámce „krásné netečnosti“ věcí, přírodních či kosmických cyklů, jež rámují lidský život</a:t>
            </a:r>
          </a:p>
          <a:p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Nebeské dny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(1978): film o třech lidech, kteří utíkají z města a usazují se na texaském venkově – westernový motiv usazování a obdělávání půdy zasazuje do širšího rámce okolní přírody (ekologizující kontrapunkt k lidskému počínání)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ústředním výrazovým prostředkem je opět </a:t>
            </a:r>
            <a:r>
              <a:rPr lang="cs-CZ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montáž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která jednotlivé členy přírodního řetězce propojuje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později Malick tíhne k co nejpřirozenějšímu zachycení veškeré reality (pracuje bez pevného scénáře, nechává herce improvizovat, natáčí velké množství materiálu)</a:t>
            </a:r>
          </a:p>
        </p:txBody>
      </p:sp>
      <p:pic>
        <p:nvPicPr>
          <p:cNvPr id="7" name="Obrázek 6" descr="Obsah obrázku tráva, exteriér, plot, ovce&#10;&#10;Popis byl vytvořen automaticky">
            <a:extLst>
              <a:ext uri="{FF2B5EF4-FFF2-40B4-BE49-F238E27FC236}">
                <a16:creationId xmlns:a16="http://schemas.microsoft.com/office/drawing/2014/main" id="{7505FEEB-CC95-4B0C-BAD5-DF8D248CF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4" r="2" b="2571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DA8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9074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1554</Words>
  <Application>Microsoft Office PowerPoint</Application>
  <PresentationFormat>Širokoúhlá obrazovka</PresentationFormat>
  <Paragraphs>98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Motiv Office</vt:lpstr>
      <vt:lpstr>Geomorfologie II: panteismus, pomalá kinematografie, experimentální film</vt:lpstr>
      <vt:lpstr>kanadská krajinomalba (Group of Seven)</vt:lpstr>
      <vt:lpstr>kubistická krajinomalba</vt:lpstr>
      <vt:lpstr>fotografie krajiny: Terry Evans</vt:lpstr>
      <vt:lpstr>fotografie/malba vs. film</vt:lpstr>
      <vt:lpstr>akční geomorfologie hollywoodského filmu</vt:lpstr>
      <vt:lpstr>panteistická cykličnost přírody</vt:lpstr>
      <vt:lpstr>sovětský panteismus: Alexandr Dovženko</vt:lpstr>
      <vt:lpstr>panteismus: Terrence Malick</vt:lpstr>
      <vt:lpstr>východoasijský panteismus</vt:lpstr>
      <vt:lpstr>existenciální krajiny Michelangela Antonioniho</vt:lpstr>
      <vt:lpstr>Prezentace aplikace PowerPoint</vt:lpstr>
      <vt:lpstr>pomalá kinematografie</vt:lpstr>
      <vt:lpstr>Prezentace aplikace PowerPoint</vt:lpstr>
      <vt:lpstr>experimentální film</vt:lpstr>
      <vt:lpstr>James Benning</vt:lpstr>
      <vt:lpstr>James Benning: krajiny smrti</vt:lpstr>
      <vt:lpstr>Prezentace aplikace PowerPoint</vt:lpstr>
      <vt:lpstr>James Benning: nebe a jezera</vt:lpstr>
      <vt:lpstr>Prezentace aplikace PowerPoint</vt:lpstr>
      <vt:lpstr>James Benning: industriální krajina</vt:lpstr>
      <vt:lpstr>čtvrtý úkol: osudy filmových lokací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Geomorfologie II: panteismus, pomalá kinematografie, experimentální film</dc:title>
  <dc:creator>Ondřej Pavlík</dc:creator>
  <cp:lastModifiedBy>Ondřej Pavlík</cp:lastModifiedBy>
  <cp:revision>1</cp:revision>
  <dcterms:created xsi:type="dcterms:W3CDTF">2020-11-01T16:20:20Z</dcterms:created>
  <dcterms:modified xsi:type="dcterms:W3CDTF">2020-11-01T16:20:56Z</dcterms:modified>
</cp:coreProperties>
</file>