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6" r:id="rId9"/>
    <p:sldId id="262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2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52D8C7-5DB9-4866-92EB-ED85EE9BE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3DD54BC-56E4-42AC-AD4B-6F912B376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381018-50AB-4B65-BB45-43762511B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984E-C5D6-481F-B26E-2663CBCF34FE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52B58E-47F6-4B5E-9A3E-791153C7D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7B1CB9-A188-48E9-8209-0AFE65B10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3F643-1273-4293-8429-68FC40D45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0248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15BC28-3ED7-4538-AEC9-6D1DCFB52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A892527-9988-41DE-8FE9-15798D8CA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E8B13E-8D53-4B24-A0B5-9A999D01D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984E-C5D6-481F-B26E-2663CBCF34FE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85C23A-2AF0-4A83-A5F7-1B5E9D3AA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5F5E27-9E71-41EF-B8F7-0388856E2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3F643-1273-4293-8429-68FC40D45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6900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4C04125-0807-46A2-8581-2744513D5C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137A16A-4527-4A7A-B750-0A574055C5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E8769B-3619-474C-822B-8ED99D249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984E-C5D6-481F-B26E-2663CBCF34FE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0D8B90-D8D8-4C1B-ADA4-AC7D7A767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1DD3F1-BD24-425D-9EDA-0AC6D05C7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3F643-1273-4293-8429-68FC40D45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591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F4E82E-528C-4BC2-92E1-C70CE3DE3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26B3D8-ABD6-430C-80E0-48F4FE5DE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5941CB-2AB2-4011-A1A3-41E3DAEF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984E-C5D6-481F-B26E-2663CBCF34FE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F0ACE2-8132-48C1-9778-4A87E6CC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EF0F31-28B7-4E41-AF1B-2A9960AEB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3F643-1273-4293-8429-68FC40D45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9126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EF621E-6251-4983-B07F-9E54E4F09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85B7175-E048-4DF0-B01A-77E02D5F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19EBEC-06CB-401F-A679-783D1BC4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984E-C5D6-481F-B26E-2663CBCF34FE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B3A5AC-95C9-4FD4-98F1-2155F1D3A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34B3B9-AABC-4688-A28B-2837F2A5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3F643-1273-4293-8429-68FC40D45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885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299889-56E8-4F4E-AAD4-F10DAAF66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AA0ADA-7042-4877-A086-337280F810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98EE55-DD6E-4DAD-A700-4FD7340113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F0D6526-D490-4A11-A159-A17FF4DA2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984E-C5D6-481F-B26E-2663CBCF34FE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F6FB889-7C9B-41AD-A059-85CAC247B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EAFBEE-C7BD-4306-B52D-E4B1D0AF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3F643-1273-4293-8429-68FC40D45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245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0A75A-6CC7-400C-8DBE-0C4D4292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B10313A-3FDB-4F9D-8178-16E8E7E86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63F6B19-31FE-47AE-AB9E-A4C71F4C0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E0E145C-2E99-45B3-A22B-F6D1D72DEC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F14C319-BE39-4E65-BA83-F44854115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607EBC9-B357-4F99-BF0D-2609CECA0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984E-C5D6-481F-B26E-2663CBCF34FE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F6F7E7D-4E24-4659-AAAD-FE0B00DD2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91C81B9-052C-4929-996F-902F40CDB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3F643-1273-4293-8429-68FC40D45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1694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53408-423E-4323-ACAB-E38F27D13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F75099F-D191-4B30-AE8E-4AAE528A4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984E-C5D6-481F-B26E-2663CBCF34FE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25E8846-9274-4B12-AA05-F4EA74080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E752947-1B4C-4FFD-99A3-7F8929DE3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3F643-1273-4293-8429-68FC40D45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09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C1F845F-88F2-47B7-984A-E900CCE1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984E-C5D6-481F-B26E-2663CBCF34FE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96079F3-7824-47E9-A02E-A921A31DB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204A014-F2C3-4B39-A479-4AE789F6B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3F643-1273-4293-8429-68FC40D45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6634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AE0579-BBB4-4D92-843A-DF99AD9DD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BF3742-79D2-466F-8FD5-E8B5BA0C2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3FB244-5F38-420F-A3A2-BED52715E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C1FF5D8-579D-4077-88BE-CDA39695B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984E-C5D6-481F-B26E-2663CBCF34FE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54E2DBB-C1FD-4251-B629-E268C5547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0EB3FAE-C27E-4E20-85CA-5FD0664B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3F643-1273-4293-8429-68FC40D45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5335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DB9260-B5DF-492E-A6E0-3CF6E7123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C5AC989-B775-4905-AB71-C38E4E9741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8C26457-0338-4A2D-8C6A-BF1F86F43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6679BE5-1746-462D-9DE8-D3B6CB2EA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984E-C5D6-481F-B26E-2663CBCF34FE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096C65F-1F65-49EC-8BD5-D4FBEA709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4CFBE77-47EB-409B-B7EE-7EB517E8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3F643-1273-4293-8429-68FC40D45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197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A60944A-93FB-4F19-9FA9-9EAF93ABB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E7DF48E-40AF-4CD9-914A-218A44046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583EA3-8EF5-47C0-A7FA-61A1CA5494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2984E-C5D6-481F-B26E-2663CBCF34FE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60BD1A-088C-49E1-A3B3-D4BC9F84E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7D1CA8-0A3C-4A88-93E0-9434FA5C8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3F643-1273-4293-8429-68FC40D45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63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plazi, kočka, interiér, vsedě&#10;&#10;Popis byl vytvořen automaticky">
            <a:extLst>
              <a:ext uri="{FF2B5EF4-FFF2-40B4-BE49-F238E27FC236}">
                <a16:creationId xmlns:a16="http://schemas.microsoft.com/office/drawing/2014/main" id="{D80A5DB9-E559-4A03-A3B3-793B5BA0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r="2049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79FBA1D-1FAE-4324-9430-C8662B5EC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Biomorfologie zvířat I: pohyb a pohled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D799E0C-849F-4524-AEB8-4D446F8845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cs-CZ" sz="1500">
              <a:solidFill>
                <a:srgbClr val="FFFFFF"/>
              </a:solidFill>
            </a:endParaRPr>
          </a:p>
          <a:p>
            <a:r>
              <a:rPr lang="cs-CZ" sz="15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FAVh021 Film a ekologie</a:t>
            </a:r>
            <a:br>
              <a:rPr lang="cs-CZ" sz="15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5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hodina</a:t>
            </a:r>
            <a:br>
              <a:rPr lang="cs-CZ" sz="15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5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ondrej.pavlik@mail.muni.cz</a:t>
            </a:r>
          </a:p>
          <a:p>
            <a:endParaRPr lang="cs-CZ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1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240BBB0-5905-4448-AF00-074569E6A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fotografie jako etické lovení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6DDD9C8B-4E24-4333-94EF-058BAFC261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r="5737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59AB23-4299-46A0-88E4-B75211EA4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6798539" cy="3705217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vynález fotografie nebyl jen spojován s technologicky odcizeným moderním světem, ale také s etičtějším a citlivějším vztahem k přírodě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paralela mezi lovem a focením zvířat: fotoaparát = puška (spoušť, hledáček, číhání na trofej…)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 pořizování fotografií zvěře vyvíjeli fotografové často větší úsilí a opatrnost než lovci – vytvářeli sofistikované skrýše, učili se rozpoznávat stopy, splývat s přírodou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fotograf/lovec si pořizuje mimikry – napodobuje zvířecí chování</a:t>
            </a:r>
          </a:p>
        </p:txBody>
      </p:sp>
    </p:spTree>
    <p:extLst>
      <p:ext uri="{BB962C8B-B14F-4D97-AF65-F5344CB8AC3E}">
        <p14:creationId xmlns:p14="http://schemas.microsoft.com/office/powerpoint/2010/main" val="3146765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15">
            <a:extLst>
              <a:ext uri="{FF2B5EF4-FFF2-40B4-BE49-F238E27FC236}">
                <a16:creationId xmlns:a16="http://schemas.microsoft.com/office/drawing/2014/main" id="{6A420356-7094-4893-BC3A-E0932A72F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DED5C8-D220-491A-BDC9-BF7180E3B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919" y="1144769"/>
            <a:ext cx="3340962" cy="28964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zvířata jako pohyblivé atrakce v raných filmech-aktualitách</a:t>
            </a:r>
          </a:p>
        </p:txBody>
      </p:sp>
      <p:pic>
        <p:nvPicPr>
          <p:cNvPr id="5" name="Obrázek 4" descr="Obsah obrázku exteriér, fotka, stojící, pták&#10;&#10;Popis byl vytvořen automaticky">
            <a:extLst>
              <a:ext uri="{FF2B5EF4-FFF2-40B4-BE49-F238E27FC236}">
                <a16:creationId xmlns:a16="http://schemas.microsoft.com/office/drawing/2014/main" id="{E178F76D-A9CD-46BE-A03D-A9DE2D0DC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r="8077" b="3"/>
          <a:stretch/>
        </p:blipFill>
        <p:spPr>
          <a:xfrm>
            <a:off x="1" y="10"/>
            <a:ext cx="3547872" cy="3209534"/>
          </a:xfrm>
          <a:prstGeom prst="rect">
            <a:avLst/>
          </a:prstGeom>
        </p:spPr>
      </p:pic>
      <p:pic>
        <p:nvPicPr>
          <p:cNvPr id="11" name="Obrázek 10" descr="Obsah obrázku exteriér, tráva, kočka, vsedě&#10;&#10;Popis byl vytvořen automaticky">
            <a:extLst>
              <a:ext uri="{FF2B5EF4-FFF2-40B4-BE49-F238E27FC236}">
                <a16:creationId xmlns:a16="http://schemas.microsoft.com/office/drawing/2014/main" id="{16235B2B-EAE6-4517-B274-183C0F7179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r="15138" b="-1"/>
          <a:stretch/>
        </p:blipFill>
        <p:spPr>
          <a:xfrm>
            <a:off x="20" y="3310128"/>
            <a:ext cx="3547852" cy="3547872"/>
          </a:xfrm>
          <a:prstGeom prst="rect">
            <a:avLst/>
          </a:prstGeom>
        </p:spPr>
      </p:pic>
      <p:pic>
        <p:nvPicPr>
          <p:cNvPr id="7" name="Obrázek 6" descr="Obsah obrázku exteriér, fotka, budova, stojící&#10;&#10;Popis byl vytvořen automaticky">
            <a:extLst>
              <a:ext uri="{FF2B5EF4-FFF2-40B4-BE49-F238E27FC236}">
                <a16:creationId xmlns:a16="http://schemas.microsoft.com/office/drawing/2014/main" id="{6BF27F53-54A3-4114-972C-BB5524AA23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r="16360" b="1"/>
          <a:stretch/>
        </p:blipFill>
        <p:spPr>
          <a:xfrm>
            <a:off x="3665257" y="10"/>
            <a:ext cx="4329273" cy="4133078"/>
          </a:xfrm>
          <a:prstGeom prst="rect">
            <a:avLst/>
          </a:prstGeom>
        </p:spPr>
      </p:pic>
      <p:sp>
        <p:nvSpPr>
          <p:cNvPr id="45" name="Rectangle 17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804995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75918" y="4177748"/>
            <a:ext cx="332539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ázek 8" descr="Obsah obrázku kůň, exteriér, tažení, budova&#10;&#10;Popis byl vytvořen automaticky">
            <a:extLst>
              <a:ext uri="{FF2B5EF4-FFF2-40B4-BE49-F238E27FC236}">
                <a16:creationId xmlns:a16="http://schemas.microsoft.com/office/drawing/2014/main" id="{134A289D-E6A1-4A0D-96C6-2C085EFA78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5" r="-2" b="11718"/>
          <a:stretch/>
        </p:blipFill>
        <p:spPr>
          <a:xfrm>
            <a:off x="3665254" y="4233672"/>
            <a:ext cx="4329274" cy="262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80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6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1F0981-4A99-4071-BDEC-00F5DF66B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etika a vidění zvířat v </a:t>
            </a:r>
            <a:b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19.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ABDC34-5F32-4F0F-9136-11D549A27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398030"/>
            <a:ext cx="5180245" cy="3731058"/>
          </a:xfrm>
        </p:spPr>
        <p:txBody>
          <a:bodyPr>
            <a:normAutofit/>
          </a:bodyPr>
          <a:lstStyle/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otázky vidění (vnímání zrakem) a etiky byly úzce propojené již v modernizující se Velké Británii 19. století, před vznikem kinematografie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institucionálně zakotvená práva zvířat přichází jako reakce na násilí na zvířatech viditelné v městských ulicích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šetrné zacházení se zvířaty v moderní společnosti není projevem nostalgického sentimentu po předmoderní minulosti, ale součástí pokrokového směřování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civilizovaný člověk nejen jedná humánně, ale současně je přitom vidět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skrze schválené zákony se formují vizuální tabu: zvířata nemohou být usmrcována před zrakem ostatních zvířat, omezení platí i na děti; zakazují se veřejné přednášky zahrnující experimenty s vivisekcí zvířat atd.</a:t>
            </a:r>
          </a:p>
        </p:txBody>
      </p:sp>
      <p:pic>
        <p:nvPicPr>
          <p:cNvPr id="5" name="Obrázek 4" descr="Obsah obrázku exteriér, osoba, budova, podepsat&#10;&#10;Popis byl vytvořen automaticky">
            <a:extLst>
              <a:ext uri="{FF2B5EF4-FFF2-40B4-BE49-F238E27FC236}">
                <a16:creationId xmlns:a16="http://schemas.microsoft.com/office/drawing/2014/main" id="{14ADEFBD-EF24-4DEA-99CA-B7A422A9B3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7" r="16737" b="-1"/>
          <a:stretch/>
        </p:blipFill>
        <p:spPr>
          <a:xfrm>
            <a:off x="6182944" y="557189"/>
            <a:ext cx="5170852" cy="55718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21288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38445D-790D-47EC-8FAF-16ACB63CE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výměna pohledů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398DC4-0DFC-4A9A-AA2A-52E973425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398030"/>
            <a:ext cx="5180245" cy="3731058"/>
          </a:xfrm>
        </p:spPr>
        <p:txBody>
          <a:bodyPr>
            <a:normAutofit/>
          </a:bodyPr>
          <a:lstStyle/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vizuální kultura, jíž jsou zvířata aktivní součástí, se formuje nejen kolem fotografie/filmu, ale také kolem legislativy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důležité je, co lze vymezovat či měřit: povrchy, jednání, události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vztahu mezi člověkem a zvířetem se jako klíčové ukazuje vzájemná výměna pohledů (pohled z očí do očí) – nejde jen o formu psychického propojení a mezidruhové interakce, ale také o základ společenské smlouvy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 s pohledem zvířat (a lidí) pracují filmy?</a:t>
            </a:r>
          </a:p>
        </p:txBody>
      </p:sp>
      <p:pic>
        <p:nvPicPr>
          <p:cNvPr id="5" name="Obrázek 4" descr="Obsah obrázku interiér, savci, pes, hnědá&#10;&#10;Popis byl vytvořen automaticky">
            <a:extLst>
              <a:ext uri="{FF2B5EF4-FFF2-40B4-BE49-F238E27FC236}">
                <a16:creationId xmlns:a16="http://schemas.microsoft.com/office/drawing/2014/main" id="{4993152A-9E8A-4D51-B25F-CD53C64172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0" r="26745" b="-1"/>
          <a:stretch/>
        </p:blipFill>
        <p:spPr>
          <a:xfrm>
            <a:off x="6182944" y="557189"/>
            <a:ext cx="5170852" cy="55718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25509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432E864-F1D7-4B95-B6D6-30C12299A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dvojznačnost pohledů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4E3710-9AE3-4B27-8A02-CC6EF295A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398030"/>
            <a:ext cx="5180245" cy="3731058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oční kontakt mezi lidmi a zvířaty bývá chápán různě: jako známka vzájemného odcizení a nemožnosti komunikace, nebo naopak jako možnost navázání bližšího kontaktu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vždy záleží na konkrétních souvislostech (zoo/film/domácnost/volná příroda…)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dvojznačnost pohledů vystihují např. přírodopisné dokumenty s Davidem Attenboroughem: na jednu stranu jako líbivé televizní zoo sloužící jako náhražka reálného kontaktu se zvířaty, na straně druhé divácký pohled jako svědek křehkosti propojených ekosystémů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nejde jen o náhražku přírody, ale o vytváření aktivního morálního pohledu na přírodu</a:t>
            </a:r>
          </a:p>
        </p:txBody>
      </p:sp>
      <p:pic>
        <p:nvPicPr>
          <p:cNvPr id="5" name="Obrázek 4" descr="Obsah obrázku savci, osoba, exteriér, muž&#10;&#10;Popis byl vytvořen automaticky">
            <a:extLst>
              <a:ext uri="{FF2B5EF4-FFF2-40B4-BE49-F238E27FC236}">
                <a16:creationId xmlns:a16="http://schemas.microsoft.com/office/drawing/2014/main" id="{D2541C06-220A-443D-BAFC-7BA269D99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" r="2" b="2"/>
          <a:stretch/>
        </p:blipFill>
        <p:spPr>
          <a:xfrm>
            <a:off x="6182944" y="557189"/>
            <a:ext cx="5170852" cy="55718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29343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 descr="Obsah obrázku fotka, skála, vsedě, muž&#10;&#10;Popis byl vytvořen automaticky">
            <a:extLst>
              <a:ext uri="{FF2B5EF4-FFF2-40B4-BE49-F238E27FC236}">
                <a16:creationId xmlns:a16="http://schemas.microsoft.com/office/drawing/2014/main" id="{9C2CB731-1821-4BB3-B984-18FA291E1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52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savci, tuleň, kočka, ležící&#10;&#10;Popis byl vytvořen automaticky">
            <a:extLst>
              <a:ext uri="{FF2B5EF4-FFF2-40B4-BE49-F238E27FC236}">
                <a16:creationId xmlns:a16="http://schemas.microsoft.com/office/drawing/2014/main" id="{78A9B77E-7567-4740-98C0-9B061180F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r="5919" b="-2"/>
          <a:stretch/>
        </p:blipFill>
        <p:spPr>
          <a:xfrm>
            <a:off x="6015107" y="-1"/>
            <a:ext cx="6176895" cy="2937954"/>
          </a:xfrm>
          <a:prstGeom prst="rect">
            <a:avLst/>
          </a:prstGeom>
        </p:spPr>
      </p:pic>
      <p:pic>
        <p:nvPicPr>
          <p:cNvPr id="5" name="Obrázek 4" descr="Obsah obrázku osoba, oblečení, muž, žena&#10;&#10;Popis byl vytvořen automaticky">
            <a:extLst>
              <a:ext uri="{FF2B5EF4-FFF2-40B4-BE49-F238E27FC236}">
                <a16:creationId xmlns:a16="http://schemas.microsoft.com/office/drawing/2014/main" id="{677508C1-9469-486F-81D6-FB5A43E7D7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1" b="7492"/>
          <a:stretch/>
        </p:blipFill>
        <p:spPr>
          <a:xfrm>
            <a:off x="4203638" y="2937953"/>
            <a:ext cx="7988360" cy="3920047"/>
          </a:xfrm>
          <a:prstGeom prst="rect">
            <a:avLst/>
          </a:prstGeom>
        </p:spPr>
      </p:pic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3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103D095-772B-4260-A5CA-080808F98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paralelní pohled (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Zaříkávač koní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3B051F-DE39-40FA-852B-DBCF4E9E4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 lnSpcReduction="10000"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zranění v autonehodě propojuje osud třináctileté dívky Grace a jejího koně Pilgrima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terapie spočívá především v doteku, pohledech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Grace i Pilgrim se vyléčí; film tvoří paralelu mezi člověkem a zvířetem skrze vnějškové znaky (jizvy, zranění), pohledy (detaily koňského oka) a hojení těl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pohledy jsou paralelní, ale ne nutně identické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záběry na zvířecí oko značí 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možnost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vzájemného porozumění</a:t>
            </a:r>
          </a:p>
        </p:txBody>
      </p:sp>
    </p:spTree>
    <p:extLst>
      <p:ext uri="{BB962C8B-B14F-4D97-AF65-F5344CB8AC3E}">
        <p14:creationId xmlns:p14="http://schemas.microsoft.com/office/powerpoint/2010/main" val="2611381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9EBE8FB-D229-47F9-AE6F-633F700AB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cs-CZ" sz="3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traumatizující pohled (</a:t>
            </a:r>
            <a:r>
              <a:rPr lang="cs-CZ" sz="3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Equus</a:t>
            </a:r>
            <a:r>
              <a:rPr lang="cs-CZ" sz="3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87C8B8-607E-43DE-A689-8CEA6EA4D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cs-CZ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temnou stránku silného propojení člověka se zvířetem portrétuje film </a:t>
            </a:r>
            <a:r>
              <a:rPr lang="cs-CZ" sz="19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Equus</a:t>
            </a:r>
          </a:p>
          <a:p>
            <a:r>
              <a:rPr lang="cs-CZ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příběh mladíka Alana, který si zbožštil a erotizoval svého koně (jezdí na něm v noci nahý)</a:t>
            </a:r>
          </a:p>
          <a:p>
            <a:r>
              <a:rPr lang="cs-CZ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Alan koně oslepí ve chvíli, kdy pod jeho božským soudícím pohledem nedokáže mít sex s děvečkou ve stáji</a:t>
            </a:r>
          </a:p>
          <a:p>
            <a:r>
              <a:rPr lang="cs-CZ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zvířecí pohled má výrazný symbolický a psychoanalytický podtext (kůň = Bůh, otcovská figura, superego+ego+id)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text, kniha, nošení, žena&#10;&#10;Popis byl vytvořen automaticky">
            <a:extLst>
              <a:ext uri="{FF2B5EF4-FFF2-40B4-BE49-F238E27FC236}">
                <a16:creationId xmlns:a16="http://schemas.microsoft.com/office/drawing/2014/main" id="{0644954E-BE3A-4679-8085-0BD0DF2F80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14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3C46825-BB07-43C5-81E7-A58397ED5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>
            <a:normAutofit/>
          </a:bodyPr>
          <a:lstStyle/>
          <a:p>
            <a:r>
              <a:rPr lang="cs-CZ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Blade Runner </a:t>
            </a:r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zrakový test lidskosti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BC789F-913C-45C2-BDC2-B9F74F7D5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398030"/>
            <a:ext cx="5180245" cy="3731058"/>
          </a:xfrm>
        </p:spPr>
        <p:txBody>
          <a:bodyPr>
            <a:normAutofit/>
          </a:bodyPr>
          <a:lstStyle/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sci-fi o lovci replikantů (kdo je člověk a kdo ne? jak to lze poznat a vymezit?)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lidskosti ve filmu spočívá v sérii otázek na zvířata a monitorování reakcí oka a biochemických změn v těle – oko jako důkaz (ne)lidství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lidé v </a:t>
            </a:r>
            <a:r>
              <a:rPr lang="cs-CZ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Blade Runnerovi 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dokáží rozeznat rozdíl mezi sebou a bytostmi (androidy), které vytvořili, vyvoláváním nostalgické empatie po tvorech, které už nejspíš vyhubili (zvířata)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reakce na zvířata definují lidství, ale pouze na tělesné (afektivní) úrovni </a:t>
            </a:r>
          </a:p>
        </p:txBody>
      </p:sp>
      <p:pic>
        <p:nvPicPr>
          <p:cNvPr id="5" name="Obrázek 4" descr="Obsah obrázku hledání, interiér, osoba, fotoaparát&#10;&#10;Popis byl vytvořen automaticky">
            <a:extLst>
              <a:ext uri="{FF2B5EF4-FFF2-40B4-BE49-F238E27FC236}">
                <a16:creationId xmlns:a16="http://schemas.microsoft.com/office/drawing/2014/main" id="{1D36B27D-7F02-4F84-95F7-F90CB10A5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r="4913" b="3"/>
          <a:stretch/>
        </p:blipFill>
        <p:spPr>
          <a:xfrm>
            <a:off x="6182944" y="557189"/>
            <a:ext cx="5170852" cy="55718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64718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E244C0-1F48-48C0-B6A7-477A543B7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cs-CZ" sz="3700" i="1">
                <a:latin typeface="Times New Roman" panose="02020603050405020304" pitchFamily="18" charset="0"/>
                <a:cs typeface="Times New Roman" panose="02020603050405020304" pitchFamily="18" charset="0"/>
              </a:rPr>
              <a:t>Blade Runner </a:t>
            </a:r>
            <a:r>
              <a:rPr lang="cs-CZ" sz="3700">
                <a:latin typeface="Times New Roman" panose="02020603050405020304" pitchFamily="18" charset="0"/>
                <a:cs typeface="Times New Roman" panose="02020603050405020304" pitchFamily="18" charset="0"/>
              </a:rPr>
              <a:t>– biomechanická zvířata</a:t>
            </a:r>
            <a:endParaRPr lang="cs-CZ" sz="3700"/>
          </a:p>
        </p:txBody>
      </p:sp>
      <p:sp>
        <p:nvSpPr>
          <p:cNvPr id="32" name="Freeform: Shape 28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kočka, pták, hledání, interiér&#10;&#10;Popis byl vytvořen automaticky">
            <a:extLst>
              <a:ext uri="{FF2B5EF4-FFF2-40B4-BE49-F238E27FC236}">
                <a16:creationId xmlns:a16="http://schemas.microsoft.com/office/drawing/2014/main" id="{7EBAAA9C-8961-4592-8200-689579324D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1" r="-4" b="-4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Obrázek 6" descr="Obsah obrázku osoba, držení, ruka, nošení&#10;&#10;Popis byl vytvořen automaticky">
            <a:extLst>
              <a:ext uri="{FF2B5EF4-FFF2-40B4-BE49-F238E27FC236}">
                <a16:creationId xmlns:a16="http://schemas.microsoft.com/office/drawing/2014/main" id="{BC332D5C-2CE8-43A4-B4AB-BEA3577CD3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7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9" name="Obrázek 8" descr="Obsah obrázku osoba, savci, hledání, muž&#10;&#10;Popis byl vytvořen automaticky">
            <a:extLst>
              <a:ext uri="{FF2B5EF4-FFF2-40B4-BE49-F238E27FC236}">
                <a16:creationId xmlns:a16="http://schemas.microsoft.com/office/drawing/2014/main" id="{9B3465C6-D1D2-4455-A7E4-D4DE7D025D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0" r="15125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13D04E-2EBC-4942-B8F1-2C1918118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zvířata v 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Blade Runnerovi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mají mytickou a totemickou roli; jsou však současně organická i technologická – jsou to biologické stroje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ambivalentní biomechanický status zvířat: nejsou objekty nostalgie po zmizelé „skutečné“ přírodě, ale jsou neoddělitelná od modernity a technologického vývoje</a:t>
            </a:r>
          </a:p>
          <a:p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Blade Runner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jako komentář ambivalentního a fluidního vztahu mezi zvířaty, člověkem a filmem/technologiemi reprezentace</a:t>
            </a:r>
          </a:p>
        </p:txBody>
      </p:sp>
    </p:spTree>
    <p:extLst>
      <p:ext uri="{BB962C8B-B14F-4D97-AF65-F5344CB8AC3E}">
        <p14:creationId xmlns:p14="http://schemas.microsoft.com/office/powerpoint/2010/main" val="2207699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BB4BC-A60B-4EC3-BFF8-71127EEE9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433522"/>
            <a:ext cx="4783697" cy="1942810"/>
          </a:xfrm>
        </p:spPr>
        <p:txBody>
          <a:bodyPr anchor="b">
            <a:normAutofit/>
          </a:bodyPr>
          <a:lstStyle/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zvířata v (post)moderním světě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1443A7-4258-4EEA-AA5F-4AD11F2EE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00" y="1942810"/>
            <a:ext cx="4783697" cy="3433583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slavná esej </a:t>
            </a:r>
            <a:r>
              <a:rPr lang="cs-CZ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Look at Animals? 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(John Berger, 1977) tvrdí, že vzestup modernity a kapitalismu vytlačil zvířata ze života lidí do pouhých obrazů a dalších náhražek za reálný kontakt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kritizuje ochočování, marginalizaci a komodifikaci zvířat, které se nám tak vzdalují a slouží hlavně jako úleva od stresujícího života v konzumní společnosti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předmoderní „reálný“ kontakt člověka a zvířata podle Bergera střídá bezpečná distance (např. v zoo, v cirkuse) nebo mediace (hračky, fotografie, filmy), v nichž zvířata „mizí“ nebo se stávají pouhými znaky bez vlastní autonomie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78BF7C1-BE6C-4354-AE40-57AEED325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497" y="537883"/>
            <a:ext cx="5065304" cy="558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01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ráva, exteriér, savci, pole&#10;&#10;Popis byl vytvořen automaticky">
            <a:extLst>
              <a:ext uri="{FF2B5EF4-FFF2-40B4-BE49-F238E27FC236}">
                <a16:creationId xmlns:a16="http://schemas.microsoft.com/office/drawing/2014/main" id="{90605A72-8738-49E5-8843-D1842E1D37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4E30B3C-C916-48C3-BE09-2C1AB9291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cs-CZ" sz="4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pátý úkol: diskuze nad filmem </a:t>
            </a:r>
            <a:r>
              <a:rPr lang="cs-CZ" sz="4000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Grizzly Man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E4E561-C259-472B-8C71-7724F2A97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cs-CZ" sz="1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podívejte se na dokumentární film </a:t>
            </a:r>
            <a:r>
              <a:rPr lang="cs-CZ" sz="17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Grizzly Man </a:t>
            </a:r>
            <a:r>
              <a:rPr lang="cs-CZ" sz="1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(2005) režiséra Wernera Herzoga</a:t>
            </a:r>
          </a:p>
          <a:p>
            <a:r>
              <a:rPr lang="cs-CZ" sz="1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film je vrstevnatým portrétem „experta na medvědy“ Timothyho Treadwella, v němž se střetává několik různých perspektiv na otázku vztahu mezi člověkem a zvířaty + možností vzájemného porozumění</a:t>
            </a:r>
          </a:p>
          <a:p>
            <a:r>
              <a:rPr lang="cs-CZ" sz="1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zaujměte k filmu názor na základě následujících otázek: Jak film portrétuje Treadwella a jeho vztah k medvědům? Jak Treadwell portrétuje sám sebe? Jaká je rétorická a etická pozice dokumentu a jak do toho vstupuje sám Herzog coby aktér a režisér?</a:t>
            </a:r>
          </a:p>
          <a:p>
            <a:r>
              <a:rPr lang="cs-CZ" sz="1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úkol má </a:t>
            </a:r>
            <a:r>
              <a:rPr lang="cs-CZ" sz="17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dvě části</a:t>
            </a:r>
            <a:r>
              <a:rPr lang="cs-CZ" sz="1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7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cs-CZ" sz="1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sepište svůj vyargumentovaný názor na film do příspěvku a přidejte jej do facebookové skupiny kursu + </a:t>
            </a:r>
            <a:r>
              <a:rPr lang="cs-CZ" sz="17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cs-CZ" sz="1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napište komentář k alespoň jednomu jinému příspěvku vašeho spolužáka a pokuste se v něm o protiargumentaci (deadline do půlnoci neděle 15. listopadu) </a:t>
            </a:r>
          </a:p>
        </p:txBody>
      </p:sp>
    </p:spTree>
    <p:extLst>
      <p:ext uri="{BB962C8B-B14F-4D97-AF65-F5344CB8AC3E}">
        <p14:creationId xmlns:p14="http://schemas.microsoft.com/office/powerpoint/2010/main" val="2713990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EC27341-4ABB-43EF-9E57-10A858F92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735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B98C55-54CC-433B-905F-FB0B2D200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3414014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0" descr="Obsah obrázku pes, skříňka, vsedě, interiér&#10;&#10;Popis byl vytvořen automaticky">
            <a:extLst>
              <a:ext uri="{FF2B5EF4-FFF2-40B4-BE49-F238E27FC236}">
                <a16:creationId xmlns:a16="http://schemas.microsoft.com/office/drawing/2014/main" id="{1E1A4C5C-9BC2-4C79-8848-444E19C6B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59" y="1345294"/>
            <a:ext cx="2781372" cy="416684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9E21906-D4D4-4F16-9228-3E004930E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1968" y="485853"/>
            <a:ext cx="3575304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osoba, medvěd, medvídek, držení&#10;&#10;Popis byl vytvořen automaticky">
            <a:extLst>
              <a:ext uri="{FF2B5EF4-FFF2-40B4-BE49-F238E27FC236}">
                <a16:creationId xmlns:a16="http://schemas.microsoft.com/office/drawing/2014/main" id="{EC1C82A2-A22C-4E37-9938-48B113F2F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67" y="1958156"/>
            <a:ext cx="2941124" cy="294112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65BCC85-4C69-4CFB-A36A-6A489B87F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139" y="484069"/>
            <a:ext cx="3899229" cy="28642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osoba, plot, savci, exteriér&#10;&#10;Popis byl vytvořen automaticky">
            <a:extLst>
              <a:ext uri="{FF2B5EF4-FFF2-40B4-BE49-F238E27FC236}">
                <a16:creationId xmlns:a16="http://schemas.microsoft.com/office/drawing/2014/main" id="{449D976A-5DEE-4AAA-8B56-8D7256778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873" y="806788"/>
            <a:ext cx="3255829" cy="221396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A14BDAC-394B-4E9A-8ECE-61AA1A7C2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139" y="3509152"/>
            <a:ext cx="3899229" cy="284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kočka, interiér, vsedě, šedá&#10;&#10;Popis byl vytvořen automaticky">
            <a:extLst>
              <a:ext uri="{FF2B5EF4-FFF2-40B4-BE49-F238E27FC236}">
                <a16:creationId xmlns:a16="http://schemas.microsoft.com/office/drawing/2014/main" id="{ACB8956F-6B17-407D-A647-2E87B5017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873" y="3860343"/>
            <a:ext cx="3255829" cy="21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44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kočka, savci, ležící, vsedě&#10;&#10;Popis byl vytvořen automaticky">
            <a:extLst>
              <a:ext uri="{FF2B5EF4-FFF2-40B4-BE49-F238E27FC236}">
                <a16:creationId xmlns:a16="http://schemas.microsoft.com/office/drawing/2014/main" id="{371C8A87-F6BC-4D61-A69B-90A7466386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4" b="-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0CB4EEF-FE68-485B-8F58-8EE6A3913C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2" r="1" b="14885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9" name="Obrázek 8" descr="Obsah obrázku exteriér, fotka, kůň, plot&#10;&#10;Popis byl vytvořen automaticky">
            <a:extLst>
              <a:ext uri="{FF2B5EF4-FFF2-40B4-BE49-F238E27FC236}">
                <a16:creationId xmlns:a16="http://schemas.microsoft.com/office/drawing/2014/main" id="{8740E6FE-11A0-4E53-A468-52D8DEE8C6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1" r="6576" b="4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7" name="Obrázek 6" descr="Obsah obrázku interiér, stůl, police, kniha&#10;&#10;Popis byl vytvořen automaticky">
            <a:extLst>
              <a:ext uri="{FF2B5EF4-FFF2-40B4-BE49-F238E27FC236}">
                <a16:creationId xmlns:a16="http://schemas.microsoft.com/office/drawing/2014/main" id="{38907A92-9F95-47B9-A208-C41BF1EBC7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2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26" name="Rectangle 15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87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4CEA1D-3A0C-41F3-8C01-6F5526D22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tvrzení, podle kterého technologie a kinematografie daly vzniknout rozsáhlému zvířecímu mauzoleu, je nicméně problematická a zjednodušující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jednu stranu idealizuje předmoderní uspořádání společnosti, kdy mělo docházet k „opravdovějšímu“ kontaktu lidí a zvířat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na druhou stranu háže do jednoho pytle veškeré typy (pohyblivých) obrazů zvířat a vnímá je všechny jako stejně distancující/objektivizující/uvězňující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Jonathan Burt -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Animals in Film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(2004)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07FD025-17C5-4D7E-8E03-D72DDB77484B}"/>
              </a:ext>
            </a:extLst>
          </p:cNvPr>
          <p:cNvSpPr txBox="1"/>
          <p:nvPr/>
        </p:nvSpPr>
        <p:spPr>
          <a:xfrm>
            <a:off x="838200" y="681037"/>
            <a:ext cx="78527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rotiargumenty k Bergerovým tezím </a:t>
            </a:r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594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A5EA30B-8F90-4094-A8B3-E5F774547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zvířecí jednání ve filmu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EBFDCB-2348-4A7C-92C2-DF4FE15E1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 fontScale="92500" lnSpcReduction="10000"/>
          </a:bodyPr>
          <a:lstStyle/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zvířata ve filmu jsou sice režírována, ale stále si uchovávají míru autonomie a možnost vlastního jednání – do jisté míry vzdorují tvůrčím záměrům, nedají se zcela ukočírovat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zvíře se spolupodílí (byť třeba nevědomě) na výsledném účinku jeho umělecké reprezentace – není pouhým znakem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zvířecí jednání (</a:t>
            </a:r>
            <a:r>
              <a:rPr lang="cs-CZ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agency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není statické a neměnné, ale vzniká jako proměňující se výsledek interakce (vztahů) s okolím (teorie aktérů-sítí; Latour)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jde o interakci primárně povrchovou – tělesnou a afektivní, bez ohledu na subjektivitu zvířete </a:t>
            </a:r>
          </a:p>
          <a:p>
            <a:endParaRPr lang="cs-CZ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exteriér, savci, tráva, vsedě&#10;&#10;Popis byl vytvořen automaticky">
            <a:extLst>
              <a:ext uri="{FF2B5EF4-FFF2-40B4-BE49-F238E27FC236}">
                <a16:creationId xmlns:a16="http://schemas.microsoft.com/office/drawing/2014/main" id="{233B9A13-CD3E-40B9-A04B-B187C2C3F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7" r="3851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76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F5897CCA-486C-491C-B4C1-5E5C95A82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B17875-5F9B-4796-A674-2B2E3AD85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88" y="385474"/>
            <a:ext cx="6356606" cy="1843283"/>
          </a:xfrm>
        </p:spPr>
        <p:txBody>
          <a:bodyPr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pohyb zvířat: prvopočátky kinematografie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996ECB-B789-4D8C-AF49-12D08C3F2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987" y="2400472"/>
            <a:ext cx="6358432" cy="3728615"/>
          </a:xfrm>
        </p:spPr>
        <p:txBody>
          <a:bodyPr>
            <a:normAutofit fontScale="92500" lnSpcReduction="20000"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kinematografie se rodí z pohyblivých obrazů zvířat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chronofotografické studie pohybu: Eadweard Muybridge, Étienne-Jules Marey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pohyblivé obrazy (fotografie, film) nám umožňují lépe zkoumat realitu: vědecko-naučný rozměr nové technologie / nového umění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Muybridgeovy snímky běžícího koně dokazují, že kůň v běhu má všechny čtyři kopyta najednou ve vzduchu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Mareyho foto studie padající kočky odkrývá, jak kočka při pádu z výšky vždy dopadá na svoje nohy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zvířata kvůli moderním technologickým vynálezům nemizí, ale jsou s nimi těsně spojeny; představují výzvu i prvotní fascinaci rozpohybovaným obrazem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DAE3CBE-6D64-4FC2-8B3E-31AE9BF4A4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r="2878" b="-2"/>
          <a:stretch/>
        </p:blipFill>
        <p:spPr>
          <a:xfrm>
            <a:off x="7556409" y="557190"/>
            <a:ext cx="3995928" cy="557189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0685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fotka, staré, lidé, kytice&#10;&#10;Popis byl vytvořen automaticky">
            <a:extLst>
              <a:ext uri="{FF2B5EF4-FFF2-40B4-BE49-F238E27FC236}">
                <a16:creationId xmlns:a16="http://schemas.microsoft.com/office/drawing/2014/main" id="{3865D6AA-0F5F-40F4-91BC-7426C9323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31" y="2243923"/>
            <a:ext cx="5719350" cy="252125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kráva, exteriér, savci, tráva&#10;&#10;Popis byl vytvořen automaticky">
            <a:extLst>
              <a:ext uri="{FF2B5EF4-FFF2-40B4-BE49-F238E27FC236}">
                <a16:creationId xmlns:a16="http://schemas.microsoft.com/office/drawing/2014/main" id="{30B6F900-16F8-49ED-B310-E8BB26CAA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620" y="2243923"/>
            <a:ext cx="5051754" cy="252587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9FE4904-53FD-4D0F-B502-64DDF4C53A78}"/>
              </a:ext>
            </a:extLst>
          </p:cNvPr>
          <p:cNvSpPr txBox="1"/>
          <p:nvPr/>
        </p:nvSpPr>
        <p:spPr>
          <a:xfrm>
            <a:off x="4450337" y="715529"/>
            <a:ext cx="4295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Muybridge vs. Marey</a:t>
            </a:r>
          </a:p>
        </p:txBody>
      </p:sp>
    </p:spTree>
    <p:extLst>
      <p:ext uri="{BB962C8B-B14F-4D97-AF65-F5344CB8AC3E}">
        <p14:creationId xmlns:p14="http://schemas.microsoft.com/office/powerpoint/2010/main" val="2667947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bjekt, fotka, hodiny, velké&#10;&#10;Popis byl vytvořen automaticky">
            <a:extLst>
              <a:ext uri="{FF2B5EF4-FFF2-40B4-BE49-F238E27FC236}">
                <a16:creationId xmlns:a16="http://schemas.microsoft.com/office/drawing/2014/main" id="{6792754B-F57A-4F3F-AAF0-54F9310C2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841500"/>
            <a:ext cx="4470400" cy="4445000"/>
          </a:xfrm>
          <a:prstGeom prst="rect">
            <a:avLst/>
          </a:prstGeom>
        </p:spPr>
      </p:pic>
      <p:pic>
        <p:nvPicPr>
          <p:cNvPr id="7" name="Obrázek 6" descr="Obsah obrázku interiér, stůl, dřevěné, box&#10;&#10;Popis byl vytvořen automaticky">
            <a:extLst>
              <a:ext uri="{FF2B5EF4-FFF2-40B4-BE49-F238E27FC236}">
                <a16:creationId xmlns:a16="http://schemas.microsoft.com/office/drawing/2014/main" id="{EFF6996E-DE45-462B-94E6-6A2DBD497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0" y="1841500"/>
            <a:ext cx="5384800" cy="4445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FD36627-D7BE-4C7D-884C-FDBF42121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Muybridgeův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zoopraxiskop</a:t>
            </a:r>
          </a:p>
        </p:txBody>
      </p:sp>
    </p:spTree>
    <p:extLst>
      <p:ext uri="{BB962C8B-B14F-4D97-AF65-F5344CB8AC3E}">
        <p14:creationId xmlns:p14="http://schemas.microsoft.com/office/powerpoint/2010/main" val="26818119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1241</Words>
  <Application>Microsoft Office PowerPoint</Application>
  <PresentationFormat>Širokoúhlá obrazovka</PresentationFormat>
  <Paragraphs>72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Motiv Office</vt:lpstr>
      <vt:lpstr>Biomorfologie zvířat I: pohyb a pohled</vt:lpstr>
      <vt:lpstr>zvířata v (post)moderním světě</vt:lpstr>
      <vt:lpstr>Prezentace aplikace PowerPoint</vt:lpstr>
      <vt:lpstr>Prezentace aplikace PowerPoint</vt:lpstr>
      <vt:lpstr>Prezentace aplikace PowerPoint</vt:lpstr>
      <vt:lpstr>zvířecí jednání ve filmu</vt:lpstr>
      <vt:lpstr>pohyb zvířat: prvopočátky kinematografie</vt:lpstr>
      <vt:lpstr>Prezentace aplikace PowerPoint</vt:lpstr>
      <vt:lpstr>Muybridgeův zoopraxiskop</vt:lpstr>
      <vt:lpstr>fotografie jako etické lovení</vt:lpstr>
      <vt:lpstr>zvířata jako pohyblivé atrakce v raných filmech-aktualitách</vt:lpstr>
      <vt:lpstr>etika a vidění zvířat v  19. století</vt:lpstr>
      <vt:lpstr>výměna pohledů</vt:lpstr>
      <vt:lpstr>dvojznačnost pohledů</vt:lpstr>
      <vt:lpstr>Prezentace aplikace PowerPoint</vt:lpstr>
      <vt:lpstr>paralelní pohled (Zaříkávač koní)</vt:lpstr>
      <vt:lpstr>traumatizující pohled (Equus)</vt:lpstr>
      <vt:lpstr>Blade Runner – zrakový test lidskosti</vt:lpstr>
      <vt:lpstr>Blade Runner – biomechanická zvířata</vt:lpstr>
      <vt:lpstr>pátý úkol: diskuze nad filmem Grizzly Man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Biomorfologie zvířat I: pohyb a pohled</dc:title>
  <dc:creator>Ondřej Pavlík</dc:creator>
  <cp:lastModifiedBy>Ondřej Pavlík</cp:lastModifiedBy>
  <cp:revision>4</cp:revision>
  <dcterms:created xsi:type="dcterms:W3CDTF">2020-11-08T17:08:01Z</dcterms:created>
  <dcterms:modified xsi:type="dcterms:W3CDTF">2020-11-08T17:33:19Z</dcterms:modified>
</cp:coreProperties>
</file>