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7994C-9B76-4292-AA5B-B6C410D53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DD157E-88B0-400A-9931-D7F1F87A0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DBEE8A-57B6-4AD2-9BFE-9DBA86A5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34DDCF-EB7E-413B-AB51-9D7A937C6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FA51EC-CED2-4FBA-8940-BB9445AB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98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F17C22-93DE-4A8A-8F04-DEC6837F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7F4878-E85E-46D7-9C0F-95CB729E2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E65F97-551B-459E-AA38-3E18BA35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057A57-4DD3-4623-87D4-6F8F7BD4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41525E-5913-40AD-B512-0C3344A2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33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A52A87B-6392-4694-931A-5D62AC18D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3505EA6-0B0D-4116-878E-22DD2CCDB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5CDF8A-7596-45AA-B7AA-1AF8109C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6CA035B-5C25-4522-AD9E-12A244E9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AB48EA-AF36-4F96-813A-50C3B6950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00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23A08-B12C-43C7-8F56-0B2651D1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3FC0FF-AD45-4DB8-BD3A-84F1CE06E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A6F4CF-6AB8-4FA5-A5AA-38A79E554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0D398F-A929-497A-BCBF-8BA7FAF8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7E4C25-94CD-498E-BDD1-C533C83C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5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15193-0957-4833-8F2E-183C8432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3E35D1-EEAF-4A59-91CD-F42BFD675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333FB5-15E0-4C78-94E9-7C9B1DAB0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416272-4020-4324-8CAB-C46CC54C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CCDDE-EC86-4789-9BD1-9612D110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35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E70FF-5A91-4EBA-9C98-EFB54EEB6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8AA61-DE00-4028-8F7E-CE5BA204F9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3F1C53-95CF-46EA-9BDB-8E836E64A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4763BB-8B7F-4DC9-8A26-4784B902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C425FE-249F-45FF-9E89-0787ADC7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0B6660-F636-4AE3-A941-49353A10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18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FADF9-FE2D-4744-B485-F00D4453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90DEC9-3846-4F95-AF6E-02FCFCA6A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B78834-E1E6-4123-B54F-A681D03C1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584FFA2-7525-41DC-829A-B29C408878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25962C9-5EF0-4BFD-9419-A9D93AD08E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284EE92-9127-424F-97F0-C3DACA564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39AD47-5948-4E45-9472-9237B079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A0F531B-4147-4F52-B33A-FDE8834A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702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996034-CD1B-4F7B-B642-46B1728E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422393-C0EF-4A38-AE17-7F7A3E94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627DEDD-312D-47DE-8A95-6954DFF8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A84A6A-8141-4FE5-BCAF-555A5152C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582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796D05C-63D5-4788-AEDE-32094635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A139665-CF80-40EA-A6C8-21F8EB83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24C2C7-A173-4349-B1D9-372E5649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5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17D53-1ED4-4BBB-A8C9-20EF3A29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32760A-B458-47D1-8A95-D38EDD7BE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308AF7-2264-4B5F-87EE-C608BCABA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46D9B78-A676-465D-AE7E-795E5E40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E97C1B-98A1-43FA-997C-E72BEB3B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7DCF33-9E13-4605-8B1F-CC6BAD2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04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08C09F-3161-4AED-8C1E-4EC82423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7105FAC-C320-4762-B208-C75579771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A2479A-7BAC-4C47-9735-6A5470612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F4D7D8-E5FD-4734-8C0B-57AD598E3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1EF3AE-AA7A-4EF3-AE3F-F1592CF2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B773B2-7980-4BDD-9E55-34D01A15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53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5F69491-BBB6-4A47-B69A-D0F911E9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C19F85-29BC-4BB9-8124-3CED760D4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2C3D18-2267-4E4B-BB78-EB891080E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4706B-A75F-4E97-8174-BE20153EC5BF}" type="datetimeFigureOut">
              <a:rPr lang="cs-CZ" smtClean="0"/>
              <a:t>16.11.2020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030918-F106-43D5-867E-65FF15335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7BA657-905C-4BAA-8CBE-5AB541BBD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03E51-EC9F-4778-8AE0-4E8ED7AC81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96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mubi.com/films/now-at-las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materialism.eu/almanac/i/intra-action.html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pták, tráva, větev&#10;&#10;Popis byl vytvořen automaticky">
            <a:extLst>
              <a:ext uri="{FF2B5EF4-FFF2-40B4-BE49-F238E27FC236}">
                <a16:creationId xmlns:a16="http://schemas.microsoft.com/office/drawing/2014/main" id="{3146E936-3B3A-4DB8-9D0F-7CFEA948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52981C4-129A-4E86-9A9E-5A05E25B8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Biomorfologie filmů/seriálů z divočiny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E3D0AA0-2668-4F92-B63E-836A3D655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7243"/>
            <a:ext cx="9144000" cy="1098395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FAVh021 Film a ekologie</a:t>
            </a:r>
            <a:br>
              <a:rPr lang="cs-CZ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hodina</a:t>
            </a:r>
            <a:br>
              <a:rPr lang="cs-CZ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ondrej.pavlik@mail.muni.cz</a:t>
            </a:r>
          </a:p>
          <a:p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0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9D394A-9D68-4F69-8515-34EC1CB9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Putování tučňáků </a:t>
            </a:r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O tučňácích a lidech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DA6BBB-3AF3-44CC-AB39-E8F25BDBA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624962"/>
            <a:ext cx="4929556" cy="3538094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enormní popularitu přírodopisných pořadů potvrzují i novější filmy jako francouzské 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Putování tučňáků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(2005) (druhý nejvýdělečnější dokument všech dob)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disneyfikace antarktické přírody: konzervativní komentátoři v USA chválí film za potvrzování (a naturalizování) tradičních hodnot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zcela vymazává lidské hledisko a neřeší environmentální otázky (putování tučňáků za potravou jako součást věčného koloběhu)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making-of dokument 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tučňácích a lidech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točený „autentickým“ stylem cinema-verité odhaluje zákulisí natáčení – oslava zdatnosti filmařů a technických vymožeností; překonávání náročných přírodních podmínek – sledujeme kontakt lidí, zvířat a technologie, ale vše je podřízené komerční logice bonusových DVD materiálů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sníh, exteriér, tučňák, lidé&#10;&#10;Popis byl vytvořen automaticky">
            <a:extLst>
              <a:ext uri="{FF2B5EF4-FFF2-40B4-BE49-F238E27FC236}">
                <a16:creationId xmlns:a16="http://schemas.microsoft.com/office/drawing/2014/main" id="{144E0595-321C-4D80-ADBB-48C7DBD8E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r="1109" b="-2"/>
          <a:stretch/>
        </p:blipFill>
        <p:spPr>
          <a:xfrm>
            <a:off x="6829038" y="3428999"/>
            <a:ext cx="4853685" cy="2934000"/>
          </a:xfrm>
          <a:prstGeom prst="rect">
            <a:avLst/>
          </a:prstGeom>
        </p:spPr>
      </p:pic>
      <p:pic>
        <p:nvPicPr>
          <p:cNvPr id="7" name="Obrázek 6" descr="Obsah obrázku tučňák, pták, kráva, skupina&#10;&#10;Popis byl vytvořen automaticky">
            <a:extLst>
              <a:ext uri="{FF2B5EF4-FFF2-40B4-BE49-F238E27FC236}">
                <a16:creationId xmlns:a16="http://schemas.microsoft.com/office/drawing/2014/main" id="{46A5F8D6-0EC1-42B4-8CC1-B4361A3EF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3" b="3"/>
          <a:stretch/>
        </p:blipFill>
        <p:spPr>
          <a:xfrm>
            <a:off x="6829039" y="365124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65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ták, vsedě, malé, zelená&#10;&#10;Popis byl vytvořen automaticky">
            <a:extLst>
              <a:ext uri="{FF2B5EF4-FFF2-40B4-BE49-F238E27FC236}">
                <a16:creationId xmlns:a16="http://schemas.microsoft.com/office/drawing/2014/main" id="{DB033E08-6882-4E4D-A840-CA1926100D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26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978C08-B649-401A-99EC-B1A9CFEDB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4" r="-2" b="1163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00A85C-EFE1-4D96-A5D5-32C2FA2B9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400">
                <a:latin typeface="Times New Roman" panose="02020603050405020304" pitchFamily="18" charset="0"/>
                <a:cs typeface="Times New Roman" panose="02020603050405020304" pitchFamily="18" charset="0"/>
              </a:rPr>
              <a:t>alternativy: </a:t>
            </a:r>
            <a:r>
              <a:rPr lang="cs-CZ" sz="3400" i="1">
                <a:latin typeface="Times New Roman" panose="02020603050405020304" pitchFamily="18" charset="0"/>
                <a:cs typeface="Times New Roman" panose="02020603050405020304" pitchFamily="18" charset="0"/>
              </a:rPr>
              <a:t>Mikrokosmos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11AB5B-EA9C-4711-B0C2-7A422C83E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088678" cy="3888189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těmto dominantním typům přírodopisných filmů/seriálů vzniká celá řada více či méně se odchylujících alternativ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francouzské dokumenty např. vypouštějí voiceoverový komentář (nebo s ním pracují jinak než ty americké)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Mikrokosmos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(1996) o hmyzu a drobných živočiších např. komentář vynechává a pracuje jen s doprovodnou ilustrativní hudbou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absenci poučeného vzdělávacího voiceoveru jsme nuceni makro výjevy neznámých živočichů sami interpretovat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výjevy mohou mít až hororový charakter (hmyz jako monstrum) </a:t>
            </a:r>
          </a:p>
        </p:txBody>
      </p:sp>
    </p:spTree>
    <p:extLst>
      <p:ext uri="{BB962C8B-B14F-4D97-AF65-F5344CB8AC3E}">
        <p14:creationId xmlns:p14="http://schemas.microsoft.com/office/powerpoint/2010/main" val="137054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exteriér, voda, stojící, skupina&#10;&#10;Popis byl vytvořen automaticky">
            <a:extLst>
              <a:ext uri="{FF2B5EF4-FFF2-40B4-BE49-F238E27FC236}">
                <a16:creationId xmlns:a16="http://schemas.microsoft.com/office/drawing/2014/main" id="{8EAD9984-87C4-4B27-A56B-A58AF8FEF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2" r="-2" b="150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Obrázek 6" descr="Obsah obrázku sníh, exteriér, příroda, zakryté&#10;&#10;Popis byl vytvořen automaticky">
            <a:extLst>
              <a:ext uri="{FF2B5EF4-FFF2-40B4-BE49-F238E27FC236}">
                <a16:creationId xmlns:a16="http://schemas.microsoft.com/office/drawing/2014/main" id="{EDB1EB50-F1C5-4394-B153-40E5D776BD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r="-2" b="766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73476F-4DE9-41C6-A10D-CDBB01B95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100">
                <a:latin typeface="Times New Roman" panose="02020603050405020304" pitchFamily="18" charset="0"/>
                <a:cs typeface="Times New Roman" panose="02020603050405020304" pitchFamily="18" charset="0"/>
              </a:rPr>
              <a:t>alternativy: experimentální filmy s tučňáky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CE5F23-6369-47FC-9861-B23A9DD29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experimentální filmy z divočiny mohou vyvolávat opačný účinek než mainstreamové přírodopisné pořady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místo aby zvířata polidšťovaly a přibližovaly našemu chápání, naopak prohlubují odstup, zdůrazňují cizorodost a neuchopitelnost</a:t>
            </a:r>
          </a:p>
          <a:p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Konec léta 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(r. Jóhann Jóhannsson, 2014): krátkometrážní černobílý film točený na 8mm kameru evokuje poetiku němých filmů, zpomaluje pohyb tučňáků a vše doprovází Jóhannssonovou ambientní hudbou</a:t>
            </a:r>
          </a:p>
          <a:p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FREM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(r. Viera Čákanyová, 2019): český film tvořený záběry z dronu; zprostředkovává cizorodou perspektivu na antarktickou přírodu – pohled umělé inteligence narušuje antropocentrické vnímání (+ letošní deníkový making of film </a:t>
            </a:r>
            <a:r>
              <a:rPr lang="cs-CZ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Bílá na bílé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358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5B9144-7BB9-4DA7-9F83-12A3A737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alternativy: pomalé přírodopisné filmy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A39294-A09B-40D8-9AF8-F13560D4C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624962"/>
            <a:ext cx="4929556" cy="3538094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jiné artové filmy z divočiny kladou důraz na pomalé plynutí času a významotvorně pracují s formou/stylem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středometrážní film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Now, At Last!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(r. Ben Rivers, 2018) v dlouhých záběrech přibližuje všední život lenochoda (x barevné snové sekvence s hudbou):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https://mubi.com/films/now-at-last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Sweetgrass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(r. Lucien Castaing-Taylor, Ilisa Barbash) o honácích ovcí z americké Montany: film se noří doprostřed ovčích stád; zprostředkovává zkušenost zvířat, které „vracejí pohled“; neupřednostňuje jiné bytosti nad ostatní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exteriér, barevné, pták, tráva&#10;&#10;Popis byl vytvořen automaticky">
            <a:extLst>
              <a:ext uri="{FF2B5EF4-FFF2-40B4-BE49-F238E27FC236}">
                <a16:creationId xmlns:a16="http://schemas.microsoft.com/office/drawing/2014/main" id="{C5077289-8177-4740-B030-A9985597F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3638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</p:spPr>
      </p:pic>
      <p:pic>
        <p:nvPicPr>
          <p:cNvPr id="9" name="Obrázek 8" descr="Obsah obrázku tráva, exteriér, ovce, savci&#10;&#10;Popis byl vytvořen automaticky">
            <a:extLst>
              <a:ext uri="{FF2B5EF4-FFF2-40B4-BE49-F238E27FC236}">
                <a16:creationId xmlns:a16="http://schemas.microsoft.com/office/drawing/2014/main" id="{E9C639E0-E6F0-4816-9189-1A6CDC822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78" y="3429000"/>
            <a:ext cx="4853681" cy="26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84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E4EB4D-9050-429D-B761-D07B6127C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25FD44-6571-455E-B4E2-9C8EBCB1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cs-CZ" sz="3600">
                <a:latin typeface="Times New Roman" panose="02020603050405020304" pitchFamily="18" charset="0"/>
                <a:cs typeface="Times New Roman" panose="02020603050405020304" pitchFamily="18" charset="0"/>
              </a:rPr>
              <a:t>nature cam – živé online přenosy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07D9C3-4366-4ACD-9664-560C33F32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fenomén živých online přenosů zvířat je svým vztahem k plynutí času a akci podobný pomalé / experimentální kinematografii</a:t>
            </a:r>
          </a:p>
          <a:p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kontinuální záběr malé statické kamery ukazuje každodenní život zvířat</a:t>
            </a:r>
          </a:p>
          <a:p>
            <a:r>
              <a:rPr lang="cs-CZ" sz="1500">
                <a:latin typeface="Times New Roman" panose="02020603050405020304" pitchFamily="18" charset="0"/>
                <a:cs typeface="Times New Roman" panose="02020603050405020304" pitchFamily="18" charset="0"/>
              </a:rPr>
              <a:t>používají například ochranářské organizace k tomu, aby dárcům umožnily navázat kontakt se zvířaty</a:t>
            </a:r>
          </a:p>
        </p:txBody>
      </p:sp>
    </p:spTree>
    <p:extLst>
      <p:ext uri="{BB962C8B-B14F-4D97-AF65-F5344CB8AC3E}">
        <p14:creationId xmlns:p14="http://schemas.microsoft.com/office/powerpoint/2010/main" val="4253224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ták, exteriér, tráva, skupina&#10;&#10;Popis byl vytvořen automaticky">
            <a:extLst>
              <a:ext uri="{FF2B5EF4-FFF2-40B4-BE49-F238E27FC236}">
                <a16:creationId xmlns:a16="http://schemas.microsoft.com/office/drawing/2014/main" id="{DB06DF1D-D649-4796-83F3-39D5BE1B4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" r="-1" b="72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3C9D38-C8B8-448D-A8FC-AAD16E1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cs-CZ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Ptačí svět</a:t>
            </a:r>
            <a:endParaRPr lang="cs-CZ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CFCE45-F727-429A-A6DB-14D1D5C8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francouzský film </a:t>
            </a:r>
            <a:r>
              <a:rPr lang="cs-CZ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Ptačí svět </a:t>
            </a: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(2001)</a:t>
            </a:r>
            <a:r>
              <a:rPr lang="cs-CZ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je pozoruhodný tím, že na jednu stranu přebírá některé tradiční konvence přírodopisných dokumentů, ale současně je posouvá dál na estetické, etické i produkční rovině</a:t>
            </a:r>
          </a:p>
          <a:p>
            <a:pPr marL="0" indent="0">
              <a:buNone/>
            </a:pPr>
            <a:endParaRPr lang="cs-CZ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86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2F7E52-D4F0-4E59-A8E2-E1D6AB98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25195"/>
            <a:ext cx="3986155" cy="2806506"/>
          </a:xfrm>
        </p:spPr>
        <p:txBody>
          <a:bodyPr anchor="b">
            <a:normAutofit/>
          </a:bodyPr>
          <a:lstStyle/>
          <a:p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Ptačí svět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romantizující vidění přírody a člověka</a:t>
            </a:r>
          </a:p>
        </p:txBody>
      </p:sp>
      <p:pic>
        <p:nvPicPr>
          <p:cNvPr id="5" name="Obrázek 4" descr="Obsah obrázku exteriér, voda, řeka, příroda&#10;&#10;Popis byl vytvořen automaticky">
            <a:extLst>
              <a:ext uri="{FF2B5EF4-FFF2-40B4-BE49-F238E27FC236}">
                <a16:creationId xmlns:a16="http://schemas.microsoft.com/office/drawing/2014/main" id="{D6F26078-14F6-43F4-9B45-6EFCB09CF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" r="1" b="23295"/>
          <a:stretch/>
        </p:blipFill>
        <p:spPr>
          <a:xfrm>
            <a:off x="5186554" y="163646"/>
            <a:ext cx="6806703" cy="262309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7F9808-D1F4-4F43-9A19-D051ABB2F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526300"/>
            <a:ext cx="3986155" cy="2588458"/>
          </a:xfrm>
        </p:spPr>
        <p:txBody>
          <a:bodyPr>
            <a:normAutofit/>
          </a:bodyPr>
          <a:lstStyle/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film rámují idylické výjevy z francouzského venkova, kde malý chlapec nadšeně pozoruje místní ptactvo</a:t>
            </a:r>
          </a:p>
          <a:p>
            <a:r>
              <a:rPr 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estetizace letících ptáků a okolní krajiny</a:t>
            </a:r>
          </a:p>
        </p:txBody>
      </p:sp>
      <p:pic>
        <p:nvPicPr>
          <p:cNvPr id="7" name="Obrázek 6" descr="Obsah obrázku letící, exteriér, pták, západ slunce&#10;&#10;Popis byl vytvořen automaticky">
            <a:extLst>
              <a:ext uri="{FF2B5EF4-FFF2-40B4-BE49-F238E27FC236}">
                <a16:creationId xmlns:a16="http://schemas.microsoft.com/office/drawing/2014/main" id="{74A29FD0-C30C-419A-B71A-529680E62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64"/>
          <a:stretch/>
        </p:blipFill>
        <p:spPr>
          <a:xfrm>
            <a:off x="5186554" y="2956875"/>
            <a:ext cx="6806703" cy="33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7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A67797-7593-4119-A282-731DA76E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Ptačí svět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lidské zásahy </a:t>
            </a:r>
          </a:p>
        </p:txBody>
      </p:sp>
      <p:pic>
        <p:nvPicPr>
          <p:cNvPr id="7" name="Obrázek 6" descr="Obsah obrázku tráva, nákladní auto, exteriér, auto&#10;&#10;Popis byl vytvořen automaticky">
            <a:extLst>
              <a:ext uri="{FF2B5EF4-FFF2-40B4-BE49-F238E27FC236}">
                <a16:creationId xmlns:a16="http://schemas.microsoft.com/office/drawing/2014/main" id="{E84EF483-4F9C-4A42-9093-9FA9B1F18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2" r="13590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5" name="Obrázek 4" descr="Obsah obrázku zelená, vsedě, stůl, oheň&#10;&#10;Popis byl vytvořen automaticky">
            <a:extLst>
              <a:ext uri="{FF2B5EF4-FFF2-40B4-BE49-F238E27FC236}">
                <a16:creationId xmlns:a16="http://schemas.microsoft.com/office/drawing/2014/main" id="{FD1F9D02-B8F0-4572-8DE0-E30A8E941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1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A72CE-BC1A-42B0-8C30-BB44A37F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kromě idylických, člověkem zdánlivě netknutých krajin ptáci přelétávají kolem industriálních staveb a jsou ohrožováni stroji (kombajn na poli) </a:t>
            </a:r>
          </a:p>
        </p:txBody>
      </p:sp>
    </p:spTree>
    <p:extLst>
      <p:ext uri="{BB962C8B-B14F-4D97-AF65-F5344CB8AC3E}">
        <p14:creationId xmlns:p14="http://schemas.microsoft.com/office/powerpoint/2010/main" val="3146267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2301F1-D390-4261-84EE-A70ADE7FE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cs-C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Ptačí svět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westernová ikonografie</a:t>
            </a:r>
          </a:p>
        </p:txBody>
      </p:sp>
      <p:pic>
        <p:nvPicPr>
          <p:cNvPr id="5" name="Obrázek 4" descr="Obsah obrázku silnice, tráva, exteriér, auto&#10;&#10;Popis byl vytvořen automaticky">
            <a:extLst>
              <a:ext uri="{FF2B5EF4-FFF2-40B4-BE49-F238E27FC236}">
                <a16:creationId xmlns:a16="http://schemas.microsoft.com/office/drawing/2014/main" id="{168C2FFF-B040-4AC6-B810-4ED188F26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0" r="858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7" name="Obrázek 6" descr="Obsah obrázku kráva, exteriér, savci, skupina&#10;&#10;Popis byl vytvořen automaticky">
            <a:extLst>
              <a:ext uri="{FF2B5EF4-FFF2-40B4-BE49-F238E27FC236}">
                <a16:creationId xmlns:a16="http://schemas.microsoft.com/office/drawing/2014/main" id="{831DC181-3FA7-4210-A5E3-3679709D6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1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DD865F-CC9E-4ADD-B0F7-F86CE9A1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scény z ikonické lokace Monument Valley navazují dialog s klasickými westerny – krajina už je ale modernizovaná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ptáci jako „kovbojové“, kteří překonávají prérijní krajinu; zároveň sem ale nezapadají, působí nepatřičně – film skrze žánrové reference rozostřuje hranici mezi lidským a nelidským (zvířecím)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scéna s mustangy vytváří další paralelu mezi různými zvířaty a zároveň zviditelňuje odlišnosti</a:t>
            </a:r>
          </a:p>
        </p:txBody>
      </p:sp>
    </p:spTree>
    <p:extLst>
      <p:ext uri="{BB962C8B-B14F-4D97-AF65-F5344CB8AC3E}">
        <p14:creationId xmlns:p14="http://schemas.microsoft.com/office/powerpoint/2010/main" val="3843778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muž, osoba, fotka&#10;&#10;Popis byl vytvořen automaticky">
            <a:extLst>
              <a:ext uri="{FF2B5EF4-FFF2-40B4-BE49-F238E27FC236}">
                <a16:creationId xmlns:a16="http://schemas.microsoft.com/office/drawing/2014/main" id="{AB032F33-1379-4066-889F-83E0A4529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F8B527-DA3D-4DD3-9600-6897F86B1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cs-C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Ptačí svět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mezidruhová intra-akce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2303CA-E4E5-457B-A38C-08769DDCD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2" y="4757104"/>
            <a:ext cx="9962851" cy="1591203"/>
          </a:xfrm>
        </p:spPr>
        <p:txBody>
          <a:bodyPr>
            <a:normAutofit lnSpcReduction="10000"/>
          </a:bodyPr>
          <a:lstStyle/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zároveň působí na rovině přibližně rovnocenné intra-akce (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https://newmaterialism.eu/almanac/i/intra-action.html</a:t>
            </a: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mezi člověkem, zvířaty a technologiemi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průběhu filmu „migrujeme“/letíme spolu s ptáky, jako bychom byli součástí hejna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tvůrci filmu speciálně vychovávali a trénovali ptáky k tomu, aby tolerovali jejich přítomnost (a vznášedla) ve vzduchu; hybrid divokých/ochočených zvířat</a:t>
            </a:r>
          </a:p>
          <a:p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symbiotické propojení zvířat, technologií, lidí a umění</a:t>
            </a:r>
            <a:endParaRPr lang="cs-CZ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64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3A684D-10EC-4C49-95A2-BE6A6E649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cs-CZ" sz="5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Přírodopisné filmy/seriály z divočiny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7E8E6D-9105-4AB8-AB4A-9A3A77E8B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wildlife films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objevují se ve filmu (a později v televizi) od počátku kinematografie po současnost; jsou divácky úspěšné a oblíbené</a:t>
            </a:r>
          </a:p>
          <a:p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propojují v sobě zábavu, vědu, umění a hodnotové hledisko</a:t>
            </a:r>
          </a:p>
          <a:p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otevírají vazby mezi lidmi, technologiemi a živočichy/přírodou</a:t>
            </a:r>
          </a:p>
          <a:p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rozrušují hranici mezi autenticitou a inscenací; dokumentem a hraným filmem</a:t>
            </a:r>
          </a:p>
          <a:p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tyto jednotlivé roviny buď upozaďují a zneviditelňují, nebo naopak zviditelňují a upozorňují na ně</a:t>
            </a:r>
          </a:p>
          <a:p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38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pták, hejno, fotka, staré&#10;&#10;Popis byl vytvořen automaticky">
            <a:extLst>
              <a:ext uri="{FF2B5EF4-FFF2-40B4-BE49-F238E27FC236}">
                <a16:creationId xmlns:a16="http://schemas.microsoft.com/office/drawing/2014/main" id="{41232999-935D-4C9A-9F94-2487C33E4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8B6691D-C765-4FAD-9F67-D8E2701A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šestý úkol: reflexe zážitku z filmu </a:t>
            </a:r>
            <a:r>
              <a:rPr lang="cs-CZ" sz="4000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Leviathan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541C23-8694-47D7-B9F1-ED9A0A9B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podívejte se na film </a:t>
            </a:r>
            <a:r>
              <a:rPr lang="cs-CZ" sz="2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Leviathan</a:t>
            </a:r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(2012) z rybářské lodi na širém oceánu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reflektujte emocionální a smyslový dopad, který na vás film udělal a pokuste se jej kreativně vyjádřit libovolným způsobem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 by měl váš zážitek z filmu zprostředkovávat především esteticky, ne informativně (např. slovním popisem zážitku)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výstup může mít podobu: výtvarného znázornění, koláže (i digitální), videa, jiného poetického vyjádření</a:t>
            </a:r>
          </a:p>
          <a:p>
            <a:r>
              <a:rPr lang="cs-CZ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výsledek nahrajte do facebookové skupiny kursu do půlnoci 22. listopadu </a:t>
            </a:r>
          </a:p>
        </p:txBody>
      </p:sp>
    </p:spTree>
    <p:extLst>
      <p:ext uri="{BB962C8B-B14F-4D97-AF65-F5344CB8AC3E}">
        <p14:creationId xmlns:p14="http://schemas.microsoft.com/office/powerpoint/2010/main" val="3974462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B39286B-772E-4B31-95F0-33484AFAA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4AEDB5-316D-4F97-8053-D6F78602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5930092" cy="2057400"/>
          </a:xfrm>
        </p:spPr>
        <p:txBody>
          <a:bodyPr anchor="b">
            <a:normAutofit/>
          </a:bodyPr>
          <a:lstStyle/>
          <a:p>
            <a:r>
              <a:rPr lang="cs-CZ" sz="4200">
                <a:latin typeface="Times New Roman" panose="02020603050405020304" pitchFamily="18" charset="0"/>
                <a:cs typeface="Times New Roman" panose="02020603050405020304" pitchFamily="18" charset="0"/>
              </a:rPr>
              <a:t>lovecká dobrodružství němé éry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2002E8-0AEE-4418-9978-68841534B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9" y="2688336"/>
            <a:ext cx="5930092" cy="3474720"/>
          </a:xfrm>
        </p:spPr>
        <p:txBody>
          <a:bodyPr anchor="t">
            <a:normAutofit/>
          </a:bodyPr>
          <a:lstStyle/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filmy z dobrodružných výprav lovců do divočiny jsou oblíbeným žánrem němé éry (zhruba od roku 1906, kdy střídají aktuality)</a:t>
            </a:r>
          </a:p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často portrétují střet lovců s nebezpečnými (nebo alespoň exotickými) zvířaty a úspěšný zisk lovecké trofeje</a:t>
            </a:r>
          </a:p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rané lovecké filmy obsahují vyhrocené rozpory mezi autenticitou a inscenovaností, vzbuzují kontroverze ohledně zacházení se zvířaty</a:t>
            </a:r>
          </a:p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dánský film </a:t>
            </a:r>
            <a:r>
              <a:rPr lang="cs-CZ" sz="1600" i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Løvejagten</a:t>
            </a:r>
            <a:r>
              <a:rPr lang="cs-CZ" sz="1600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(1907) ukazuje skutečné zabití dvou lvů – způsobuje v Dánsku rozsáhlé protesty; film vzniká navzdory zákazu, je propašován do Švédska a v zahraničí má velký úspěch</a:t>
            </a:r>
          </a:p>
          <a:p>
            <a:r>
              <a:rPr 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film se má odehrávat v Africe, ale natáčen je v Dánsku – zoo v Kodani a na ostrůvku Elleore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09C8DBD-F121-4020-B35E-15E2E4971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565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exteriér, osoba, fotka, stojící&#10;&#10;Popis byl vytvořen automaticky">
            <a:extLst>
              <a:ext uri="{FF2B5EF4-FFF2-40B4-BE49-F238E27FC236}">
                <a16:creationId xmlns:a16="http://schemas.microsoft.com/office/drawing/2014/main" id="{E0362C0D-0510-4EDB-958F-54436FBA2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8" y="592645"/>
            <a:ext cx="3611880" cy="2618613"/>
          </a:xfrm>
          <a:prstGeom prst="rect">
            <a:avLst/>
          </a:prstGeom>
        </p:spPr>
      </p:pic>
      <p:pic>
        <p:nvPicPr>
          <p:cNvPr id="7" name="Obrázek 6" descr="Obsah obrázku medvídek, medvěd, osoba, vsedě&#10;&#10;Popis byl vytvořen automaticky">
            <a:extLst>
              <a:ext uri="{FF2B5EF4-FFF2-40B4-BE49-F238E27FC236}">
                <a16:creationId xmlns:a16="http://schemas.microsoft.com/office/drawing/2014/main" id="{04080C58-54D5-4194-8E35-27C6E0621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898" y="3859179"/>
            <a:ext cx="3611880" cy="202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84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95645-3A05-45A8-822E-0486BE91D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Roosevelt v Africe</a:t>
            </a:r>
          </a:p>
        </p:txBody>
      </p:sp>
      <p:pic>
        <p:nvPicPr>
          <p:cNvPr id="5" name="Obrázek 4" descr="Obsah obrázku text, exteriér, fotka, muž&#10;&#10;Popis byl vytvořen automaticky">
            <a:extLst>
              <a:ext uri="{FF2B5EF4-FFF2-40B4-BE49-F238E27FC236}">
                <a16:creationId xmlns:a16="http://schemas.microsoft.com/office/drawing/2014/main" id="{7507B149-6C7A-432D-958B-4ECF0CDD9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" r="-1" b="904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E87835-6640-4758-9090-EBC16B8DB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dvojznačné pnutí mezi dokumentární autentičností a inscenovaným spektáklem zachycuje dvojice filmů o americkém prezidentovi Teddym Rooseveltovi na lovecké výpravě v Africe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zprávy o výpravě hbitě reaguje producent William Selig a na své farmě v LA natáčí falešný dokument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Hunting Big Game in Africa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(1909), v němž sám hraje Roosevelta – inscenuje (falešné) zastřelení skutečného (starého) lva – film má velký divácký úspěch</a:t>
            </a:r>
          </a:p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autentický dokument </a:t>
            </a:r>
            <a:r>
              <a:rPr lang="cs-CZ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Roosevelt in Africa 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(1910) naopak postrádá drama, je nedějovým sledem výjevů z divočiny a místo skutečného lva obsahuje jen vložený statický záběr lva – u masového publika film propadá (úspěch má jen u vzdělanějšího publika) </a:t>
            </a:r>
          </a:p>
        </p:txBody>
      </p:sp>
    </p:spTree>
    <p:extLst>
      <p:ext uri="{BB962C8B-B14F-4D97-AF65-F5344CB8AC3E}">
        <p14:creationId xmlns:p14="http://schemas.microsoft.com/office/powerpoint/2010/main" val="218625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91EF3A-3CBA-47AC-A0B1-66861915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48" y="-246946"/>
            <a:ext cx="4929556" cy="2057400"/>
          </a:xfrm>
        </p:spPr>
        <p:txBody>
          <a:bodyPr anchor="b"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Douglas Burden a draci Komodo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EC2D09-E3ED-4746-B5F9-E7E804315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692" y="2057399"/>
            <a:ext cx="5204305" cy="4100120"/>
          </a:xfrm>
        </p:spPr>
        <p:txBody>
          <a:bodyPr>
            <a:normAutofit lnSpcReduction="10000"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newyorský přírodovědec Douglas Burden s manželkou podniká cestu do jihovýchodní Asie, kde filmuje, loví a odchytává varany komodské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dvanáct varanů přiváží zpět do USA; deset z nich ale cestu nepřežije a končí v muzeu; dva zbývající jsou umístěni do newyorské zoo, kde ale brzy umírají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film (1926) ve studiu inscenuje lov na varana s důrazem na senzační dramatický efekt – velký detail varana požírajícího návnadu Burden vybírá, protože je evokuje malby Tyrannosaura a přibližuje, jak dinosauří dravci lovili svoje oběti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Burden zdůrazňuje vazbu na dinosaury i vzhledem ke komerčnímu úspěchu fantastického spektáklu 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Ztracený svět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(1925); jeho film ale nekončí v kinodistribuci a promítá se jen v uzavřených společnostech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Burdenova výprava + exponáty varanů komodských poté inspirují legendární film 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 Kong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(1933)</a:t>
            </a:r>
          </a:p>
          <a:p>
            <a:endParaRPr lang="cs-CZ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exteriér, osoba, fotka, muž&#10;&#10;Popis byl vytvořen automaticky">
            <a:extLst>
              <a:ext uri="{FF2B5EF4-FFF2-40B4-BE49-F238E27FC236}">
                <a16:creationId xmlns:a16="http://schemas.microsoft.com/office/drawing/2014/main" id="{1468BA50-F3AF-4F09-8CBE-46376D3D9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r="-2" b="13490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</p:spPr>
      </p:pic>
      <p:pic>
        <p:nvPicPr>
          <p:cNvPr id="5" name="Obrázek 4" descr="Obsah obrázku exteriér, strom, stojící, pole&#10;&#10;Popis byl vytvořen automaticky">
            <a:extLst>
              <a:ext uri="{FF2B5EF4-FFF2-40B4-BE49-F238E27FC236}">
                <a16:creationId xmlns:a16="http://schemas.microsoft.com/office/drawing/2014/main" id="{D44124C1-69C0-4F5C-A0B5-25467B66BB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r="-4" b="-4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7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B2652E-606C-46D1-A7D2-44B9027CE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cs-CZ" sz="3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Kong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19AAB2-3B75-497A-B71D-2997E60BC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 fontScale="92500" lnSpcReduction="20000"/>
          </a:bodyPr>
          <a:lstStyle/>
          <a:p>
            <a:r>
              <a:rPr lang="cs-CZ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trikový velkofilm </a:t>
            </a:r>
            <a:r>
              <a:rPr lang="cs-CZ" sz="17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Kong </a:t>
            </a:r>
            <a:r>
              <a:rPr lang="cs-CZ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(1933) natáčí dvojice filmařů (Merian C. Cooper a Ernest B. Schoedsack) se zkušenostmi s doku filmy z exotické divočiny</a:t>
            </a:r>
          </a:p>
          <a:p>
            <a:r>
              <a:rPr lang="cs-CZ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kromě Burdenovy výpravy za draky komodo je inspirací i šokantní kvazidokument </a:t>
            </a:r>
            <a:r>
              <a:rPr lang="cs-CZ" sz="17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Ingagi</a:t>
            </a:r>
            <a:r>
              <a:rPr lang="cs-CZ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(1930) o kmenu goril souložících se ženami</a:t>
            </a:r>
          </a:p>
          <a:p>
            <a:r>
              <a:rPr lang="cs-CZ" sz="17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King Kong </a:t>
            </a:r>
            <a:r>
              <a:rPr lang="cs-CZ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funguje jako metafilm o (falešných) loveckých filmech z divočiny – reflektuje, komentuje a sám zhmotňuje všechny jejich typické rysy: kolonialismus amerického štábu, touhu po senzaci, spektákl, import divokého zvířete do velkoměsta (New Yorku)</a:t>
            </a:r>
          </a:p>
          <a:p>
            <a:r>
              <a:rPr lang="cs-CZ" sz="1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v mnoha ohledech vůči filmům z divočiny kritický a podvratný: situace se vymyká z rukou, s uloveným Kongem („monstrem“) nakonec sympatizujeme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budova, muž, fotka, skákání&#10;&#10;Popis byl vytvořen automaticky">
            <a:extLst>
              <a:ext uri="{FF2B5EF4-FFF2-40B4-BE49-F238E27FC236}">
                <a16:creationId xmlns:a16="http://schemas.microsoft.com/office/drawing/2014/main" id="{EC8C36A9-6A69-42CA-97F8-FDCA84BFF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22007" b="-2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2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AE5A09-AB94-47A8-BCB7-0914094B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Disneyho </a:t>
            </a:r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True-Life Adventures</a:t>
            </a:r>
          </a:p>
        </p:txBody>
      </p:sp>
      <p:pic>
        <p:nvPicPr>
          <p:cNvPr id="5" name="Obrázek 4" descr="Obsah obrázku dort, narozeniny, stůl, jídlo&#10;&#10;Popis byl vytvořen automaticky">
            <a:extLst>
              <a:ext uri="{FF2B5EF4-FFF2-40B4-BE49-F238E27FC236}">
                <a16:creationId xmlns:a16="http://schemas.microsoft.com/office/drawing/2014/main" id="{C80BBDCB-5A5B-4424-93A0-D528205A4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3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078712-101B-4141-9751-2D687D779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 fontScale="92500" lnSpcReduction="20000"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Disney po WWII vyrábí sérii přírodopisných filmů (10 krátkých, 4 celovečerní); předobrazem jsou animované filmy z předválečného období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vytváří si v USA monopol na masově distribuované zábavné filmy o přírodě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prvního filmu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Seal Island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(1948) se ustanovují typické rysy: neposkvrněná příroda, důraz na rodinný život zvířat (ideály 50s společnosti), ilustrativní hudba z animovaných filmů, vševědoucí voiceover komentář, vystříhávaní znepokojivých výjevů (ušlapání mláďat)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fantazie čisté přírody stvořené Boží rukou </a:t>
            </a:r>
            <a:r>
              <a:rPr lang="cs-CZ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antropomorfizace zvířat (projekce lidských vlastností, společenských konvencí a rituálů do zvířecího chování) = zároveň utvrzuje model tradiční rodiny jako přirozený (=zakotvený v přírodě)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podobně jako pitoreskní malba v sobě obsahuje ochranářský impulz směrem k (estetizované) přírodě – současně ale přírodu komodifikuje</a:t>
            </a:r>
          </a:p>
        </p:txBody>
      </p:sp>
    </p:spTree>
    <p:extLst>
      <p:ext uri="{BB962C8B-B14F-4D97-AF65-F5344CB8AC3E}">
        <p14:creationId xmlns:p14="http://schemas.microsoft.com/office/powerpoint/2010/main" val="1664908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DC14B3F1-8CC5-4623-94B0-4445E3775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EC94DA-1148-44E3-B536-8B2CB68F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124"/>
            <a:ext cx="4929556" cy="2057400"/>
          </a:xfrm>
        </p:spPr>
        <p:txBody>
          <a:bodyPr anchor="b">
            <a:normAutofit/>
          </a:bodyPr>
          <a:lstStyle/>
          <a:p>
            <a:r>
              <a:rPr lang="cs-CZ" sz="4000">
                <a:latin typeface="Times New Roman" panose="02020603050405020304" pitchFamily="18" charset="0"/>
                <a:cs typeface="Times New Roman" panose="02020603050405020304" pitchFamily="18" charset="0"/>
              </a:rPr>
              <a:t>svoboda a individualismus Disneyho filmařů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A46376-3CEC-408B-8E81-34DB30551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624962"/>
            <a:ext cx="4929556" cy="3538094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kontrastu s rodinnými hodnotami 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True-Life Adventures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tvůrci těchto filmů prožívají v přírodě setkání se svobodou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manželé Herb a Lois Crislerovi pořizují záběry severské divočiny a při setkáních s vlky v sobě objevují „skutečnou“ osobní autonomii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denících vyzdvihují divočinu jako místo opravdového individualismu (nikoli nebezpečí) – v souladu s tradicí dobrodružných románů např. Jacka Londona (</a:t>
            </a:r>
            <a:r>
              <a:rPr lang="cs-CZ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Bílý tesák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13">
            <a:extLst>
              <a:ext uri="{FF2B5EF4-FFF2-40B4-BE49-F238E27FC236}">
                <a16:creationId xmlns:a16="http://schemas.microsoft.com/office/drawing/2014/main" id="{B8EC0F70-6AFD-45BE-8F70-52888FC30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319763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exteriér, savci, tráva, hora&#10;&#10;Popis byl vytvořen automaticky">
            <a:extLst>
              <a:ext uri="{FF2B5EF4-FFF2-40B4-BE49-F238E27FC236}">
                <a16:creationId xmlns:a16="http://schemas.microsoft.com/office/drawing/2014/main" id="{188AACFF-A8BE-4F49-B003-0A98FA8405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 r="-2" b="-2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</p:spPr>
      </p:pic>
      <p:pic>
        <p:nvPicPr>
          <p:cNvPr id="7" name="Obrázek 6" descr="Obsah obrázku exteriér, savci, kočka, ovce&#10;&#10;Popis byl vytvořen automaticky">
            <a:extLst>
              <a:ext uri="{FF2B5EF4-FFF2-40B4-BE49-F238E27FC236}">
                <a16:creationId xmlns:a16="http://schemas.microsoft.com/office/drawing/2014/main" id="{22F00816-5623-4215-B2D3-4959181F4C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2" r="-2" b="889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47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028C0-2720-4CCD-B991-B14E03CE0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64" y="464828"/>
            <a:ext cx="6494172" cy="2103366"/>
          </a:xfrm>
        </p:spPr>
        <p:txBody>
          <a:bodyPr anchor="b">
            <a:normAutofit/>
          </a:bodyPr>
          <a:lstStyle/>
          <a:p>
            <a:r>
              <a:rPr lang="cs-CZ">
                <a:latin typeface="Times New Roman" panose="02020603050405020304" pitchFamily="18" charset="0"/>
                <a:cs typeface="Times New Roman" panose="02020603050405020304" pitchFamily="18" charset="0"/>
              </a:rPr>
              <a:t>televizní přírodopisné dokusérie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 descr="Obsah obrázku exteriér, savci, muž, pes&#10;&#10;Popis byl vytvořen automaticky">
            <a:extLst>
              <a:ext uri="{FF2B5EF4-FFF2-40B4-BE49-F238E27FC236}">
                <a16:creationId xmlns:a16="http://schemas.microsoft.com/office/drawing/2014/main" id="{DA94BC1E-CD92-41C0-A338-95833CB46B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3492" b="2"/>
          <a:stretch/>
        </p:blipFill>
        <p:spPr>
          <a:xfrm>
            <a:off x="7930896" y="10"/>
            <a:ext cx="4261104" cy="256945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7506E9-CF07-4282-BABC-7FAF9F11B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64" y="2743200"/>
            <a:ext cx="6494172" cy="3438144"/>
          </a:xfrm>
        </p:spPr>
        <p:txBody>
          <a:bodyPr>
            <a:normAutofit/>
          </a:bodyPr>
          <a:lstStyle/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60. a 70. let začínají dokumenty z divočiny pronikat do televizí; později vznikají specializované kabelové stanice (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Geographic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Animal Planet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sériemi často doprovází populární figury průvodců (Marlin Perkins, David Attenborough, Jacques-Yves Cousteau)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dokusérie zčásti přebírají konvence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True-Life Adventures 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(neposkvrněná příroda jako okouzlující spektákl, autoritativní voiceover, ochranitelský impulz)</a:t>
            </a:r>
          </a:p>
          <a:p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čelí ale nařčením, že některé scény zvířecího násilí jsou filmaři inscenované – kauza s odchyceným a posléze nastrčeným medvědem v pořadu </a:t>
            </a:r>
            <a:r>
              <a:rPr lang="cs-CZ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 Kingdom</a:t>
            </a:r>
          </a:p>
          <a:p>
            <a:endParaRPr lang="cs-CZ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savci, osoba, kočka, muž&#10;&#10;Popis byl vytvořen automaticky">
            <a:extLst>
              <a:ext uri="{FF2B5EF4-FFF2-40B4-BE49-F238E27FC236}">
                <a16:creationId xmlns:a16="http://schemas.microsoft.com/office/drawing/2014/main" id="{37E57F38-DBE9-4D87-B99E-1BD2621B5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 r="3" b="25022"/>
          <a:stretch/>
        </p:blipFill>
        <p:spPr>
          <a:xfrm>
            <a:off x="7930897" y="2743200"/>
            <a:ext cx="42611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59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1665</Words>
  <Application>Microsoft Office PowerPoint</Application>
  <PresentationFormat>Širokoúhlá obrazovka</PresentationFormat>
  <Paragraphs>91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Tw Cen MT</vt:lpstr>
      <vt:lpstr>Motiv Office</vt:lpstr>
      <vt:lpstr>Biomorfologie filmů/seriálů z divočiny</vt:lpstr>
      <vt:lpstr>Přírodopisné filmy/seriály z divočiny</vt:lpstr>
      <vt:lpstr>lovecká dobrodružství němé éry</vt:lpstr>
      <vt:lpstr>Roosevelt v Africe</vt:lpstr>
      <vt:lpstr>Douglas Burden a draci Komodo</vt:lpstr>
      <vt:lpstr>King Kong</vt:lpstr>
      <vt:lpstr>Disneyho True-Life Adventures</vt:lpstr>
      <vt:lpstr>svoboda a individualismus Disneyho filmařů</vt:lpstr>
      <vt:lpstr>televizní přírodopisné dokusérie</vt:lpstr>
      <vt:lpstr>Putování tučňáků / O tučňácích a lidech</vt:lpstr>
      <vt:lpstr>alternativy: Mikrokosmos</vt:lpstr>
      <vt:lpstr>alternativy: experimentální filmy s tučňáky</vt:lpstr>
      <vt:lpstr>alternativy: pomalé přírodopisné filmy</vt:lpstr>
      <vt:lpstr>nature cam – živé online přenosy</vt:lpstr>
      <vt:lpstr>Ptačí svět</vt:lpstr>
      <vt:lpstr>Ptačí svět: romantizující vidění přírody a člověka</vt:lpstr>
      <vt:lpstr>Ptačí svět: lidské zásahy </vt:lpstr>
      <vt:lpstr>Ptačí svět: westernová ikonografie</vt:lpstr>
      <vt:lpstr>Ptačí svět: mezidruhová intra-akce</vt:lpstr>
      <vt:lpstr>šestý úkol: reflexe zážitku z filmu Leviathan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Biomorfologie filmů/seriálů z divočiny</dc:title>
  <dc:creator>Ondřej Pavlík</dc:creator>
  <cp:lastModifiedBy>Ondřej Pavlík</cp:lastModifiedBy>
  <cp:revision>1</cp:revision>
  <dcterms:created xsi:type="dcterms:W3CDTF">2020-11-16T07:27:48Z</dcterms:created>
  <dcterms:modified xsi:type="dcterms:W3CDTF">2020-11-16T07:29:33Z</dcterms:modified>
</cp:coreProperties>
</file>