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F7E4FC-FBEB-43D1-9F3E-119517342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91ACCE-35FC-47F9-B8D5-DB560F3B2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EE63C9-301D-46B0-BDCB-F16C26A7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B1BF82-33BB-4BA0-9B21-3A04A919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CEFA7D-E738-429E-9A89-5ACE6756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55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E3AD6-E9C2-467F-BBBC-E92D477BD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A73810-C009-4398-9CDC-8447719B9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2B98C5-1E64-4DB9-A57E-9DD8E620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FAD7C8-A069-4836-86D0-EC75DA26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455DD6-9A94-4BC7-80C7-02E7D6A3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00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94910B1-A124-47E3-9D60-DC8EC0D124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EFA509-CFCE-4F41-9742-CABCF102B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F17D63-4766-421C-A40A-0AEE72B7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CCBC39-622F-4345-B7DA-552791E7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DCCBFF-D03E-4DDE-8B9F-5016FCB8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74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78FA8-3832-4C15-8366-5EEE640A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00DA3B-F264-4BA3-AE46-72B0D3146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B4AE7-1407-4E99-B707-2A19A2A6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6AC25F-1E25-4BC1-8FBD-344E7942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5F7CC1-3C80-47BB-BD28-25964088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67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F523B-8CC8-4E96-BEED-E04D63AD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50F7D1-4339-4F58-8214-10E48DDA4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02B79A-4ED6-4188-A57D-1936CAA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95D3F8-FD8D-4804-85EE-A99D51A0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81011C-40FF-4E3D-B75D-7D6F45BF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75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D5881-5D90-4F56-8F9B-83FEEE24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EFEF7-58A0-4F0C-8E62-FDA2156F8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EB1C05-FCE7-4692-ACF1-3016B21CD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425A47-D619-4824-ABA3-A487083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D19EB1-BAE4-436A-913B-42801DFE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2102C6-E5EB-4FD4-9161-6D5C619D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15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01FC6-4EF7-4576-978E-0C261B940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7D832E-A5F3-4CCE-AF1B-0D64F7F79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3E8AC8-2535-4BAE-A665-60BA47307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9CDB777-C82B-4B4B-A20E-26A634CE7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C81BEE-4482-455B-BB1F-CA58C9A62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6916ECE-EE77-4CB9-B449-0B5961FF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0AB2131-8A52-49AB-ACA2-6FBC29F47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1D62CA-E710-4F74-956F-7D1F18E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871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DADC4-1A03-4196-823C-F6A15D25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90D731-32AF-4B32-86A5-A32A4737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DE7131C-9FDF-4A93-A540-069A802E7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A069C8-65A2-42C0-8F83-9FA30482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49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DBB508E-CB08-4618-9695-EEE1F771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CBEC7BE-A352-4FD2-B72B-A1ADCF1C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09BD1C-46A3-47F6-AA75-684380D4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135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BA90F-3B1C-42AB-8268-089E9119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1BD946-C85E-4FC5-81EB-3228C1841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A4B1D1-A1DF-4A4E-AC57-AF90DCBDD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0D43EA-4776-437B-86F2-F5AAE0C7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75EB74-5909-40CD-AA3B-11F978CC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CFC121-5330-44B0-9288-382D07E3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31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B2913-864E-4F74-90EA-4EB28F40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65DC67-A36E-47CD-A490-9776F89ABB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655322-B679-49BC-AC1E-D2AE291B8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A340A2-AFF8-4B50-8181-627ED33A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4EC293-1EA3-446F-AAF8-A2965158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FD52AA-6431-43D7-AD06-D1327859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64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297AEE-A8D8-4A8A-9715-59417B3E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0697A5-62E1-400C-8116-619CBB08C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CCC40A-D51B-4C46-8D3C-0D4C67AE5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6A14F-B6CC-4534-A240-18E34C398AB2}" type="datetimeFigureOut">
              <a:rPr lang="cs-CZ" smtClean="0"/>
              <a:t>23.11.2020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7D66F2-2528-422A-AEF3-EBF1BCEC9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E840DF-8F32-4E2D-B8AD-2F522E55F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2E202-0187-4517-AAC0-2B109BDF6C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06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ráva, muž, pole&#10;&#10;Popis byl vytvořen automaticky">
            <a:extLst>
              <a:ext uri="{FF2B5EF4-FFF2-40B4-BE49-F238E27FC236}">
                <a16:creationId xmlns:a16="http://schemas.microsoft.com/office/drawing/2014/main" id="{702153C1-CAB5-48CF-8E21-93A10B3B9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A3E9D6E-1395-4769-9EB5-DDFF38AF4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394574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Biomorfologie animovaných filmů se zvířaty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3FCD34-84F6-44AE-BDA9-570A79C48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hodina</a:t>
            </a:r>
            <a:b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ondrej.pavlik@mail.muni.cz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92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id="{3CE5203E-F2D1-469A-A50E-9C665421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exteriér, voda, pláž, chůze&#10;&#10;Popis byl vytvořen automaticky">
            <a:extLst>
              <a:ext uri="{FF2B5EF4-FFF2-40B4-BE49-F238E27FC236}">
                <a16:creationId xmlns:a16="http://schemas.microsoft.com/office/drawing/2014/main" id="{2935EDF6-B777-4D92-8376-E4D30AC65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/>
          <a:stretch/>
        </p:blipFill>
        <p:spPr>
          <a:xfrm>
            <a:off x="433386" y="3451866"/>
            <a:ext cx="5457817" cy="3337549"/>
          </a:xfrm>
          <a:prstGeom prst="rect">
            <a:avLst/>
          </a:prstGeom>
        </p:spPr>
      </p:pic>
      <p:pic>
        <p:nvPicPr>
          <p:cNvPr id="5" name="Obrázek 4" descr="Obsah obrázku voda, surfování, pláž, oceán&#10;&#10;Popis byl vytvořen automaticky">
            <a:extLst>
              <a:ext uri="{FF2B5EF4-FFF2-40B4-BE49-F238E27FC236}">
                <a16:creationId xmlns:a16="http://schemas.microsoft.com/office/drawing/2014/main" id="{904A2C8A-377A-4184-836D-219CF94B5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1" r="3" b="2255"/>
          <a:stretch/>
        </p:blipFill>
        <p:spPr>
          <a:xfrm>
            <a:off x="433386" y="45720"/>
            <a:ext cx="5457817" cy="3337561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4590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B2DF57-5A8A-4BE4-B0E2-1AE4EA0A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215" y="978408"/>
            <a:ext cx="4607052" cy="1106424"/>
          </a:xfrm>
        </p:spPr>
        <p:txBody>
          <a:bodyPr>
            <a:normAutofit/>
          </a:bodyPr>
          <a:lstStyle/>
          <a:p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plazmatická slapsticková komedie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582" y="118561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2473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ECBBB-5B18-42DA-BCC4-EFC25913F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263" y="2368296"/>
            <a:ext cx="4607052" cy="3502152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objevuje se hlavně v komediálních seriálech: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 a Jerry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Looney Tunes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Silly Symphonies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typicky stojí na (opakovaných) střetech mezi predátorem a obětí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vtipy se často odvíjejí od komicky nepřirozené deformace zvířecích těl (často predátořích, ale ne vždy)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odolnost lovených obětí: animované zvíře se odmítá stát pouhou neživou potravou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současně se ale podřizuje konceptu seriálu a neustálé recyklace a variace (oběť musí přežít, aby mohla být lovená nekonečně dlouho)</a:t>
            </a:r>
          </a:p>
        </p:txBody>
      </p:sp>
    </p:spTree>
    <p:extLst>
      <p:ext uri="{BB962C8B-B14F-4D97-AF65-F5344CB8AC3E}">
        <p14:creationId xmlns:p14="http://schemas.microsoft.com/office/powerpoint/2010/main" val="99444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379BA6-CE2C-4FE4-B91B-AB6EF9C8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Krtek jako vývozní artikl</a:t>
            </a:r>
          </a:p>
        </p:txBody>
      </p:sp>
      <p:pic>
        <p:nvPicPr>
          <p:cNvPr id="5" name="Obrázek 4" descr="Obsah obrázku tkanina, místnost&#10;&#10;Popis byl vytvořen automaticky">
            <a:extLst>
              <a:ext uri="{FF2B5EF4-FFF2-40B4-BE49-F238E27FC236}">
                <a16:creationId xmlns:a16="http://schemas.microsoft.com/office/drawing/2014/main" id="{3FBBDD9F-FC11-4445-A760-B055AE48F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21528" b="-2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B00F22-0FA9-4532-82A0-ED0B75EF7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nástupem komunismu se česká animace stává výkladní skříní tuzemské kinematografie – filmy Jiřího Trnky nebo Zděnka Milera (Krtek) získávají ceny na festivalech (Benátky) a zajišťují socialistickému režimu prestiž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rozdíl od hrané tvorby nepodléhají proto tolik cenzurním tlakům; tvůrci mají relativní svobodu v námětech – filmy se ale podřizují exportním požadavkům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Krteček nemluví, nebo jen minimálně = mezinárodní srozumitelnost; zvířecí hrdina a všeobecně pochopitelná témata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pozdější koprodukce počátkem 80s se Západním Německem na dvou půlhodinových filmech (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Krtek ve městě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Krtek ve snu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Krtek na druhé straně železné opony vyplňuje nedostatek dětských animovaných filmů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rámci studenoválečné rétoriky je Krtek chápán jako socialistická alternativa k Disneyho animákům, ovšem ne ideologicky, ale na rovině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řemesla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profesionalizace</a:t>
            </a:r>
          </a:p>
        </p:txBody>
      </p:sp>
    </p:spTree>
    <p:extLst>
      <p:ext uri="{BB962C8B-B14F-4D97-AF65-F5344CB8AC3E}">
        <p14:creationId xmlns:p14="http://schemas.microsoft.com/office/powerpoint/2010/main" val="395970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4CEA18-21C5-43C2-87EB-E56D9F63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Krtek jako dětský učitel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36DFB-2AF5-4AC9-B272-10A93B353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postava Krtečka jako věčné dítě = podobně jako u Disneyho infantilní antropomorfizace zvířete přizpůsobená pro identifikaci cílového publika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současně ale Krtek působí výchovně; často ukazuje dětem, jak a z čeho se věci vyrábí: auto, raketa, kalhotky, chemikálie; častá spolupráce s ostatními zvířátky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počátku tedy ve filmech o Krtkovi významně figuruje setkání hrdiny s technologiemi, stroji a předměty náležející do civilizovaného světa – na jednu stranu souzní s ideovým (pokrokovým) směřováním socialistického režimu, na druhé straně oproti Disneymu už tehdy rozvíjí komplikované vztahy mezi lidskými, neživými a zvířecími aktéry</a:t>
            </a:r>
          </a:p>
          <a:p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Krtek a raketa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(1966): Krteček osvobozuje člověkem uvězněná zvířátka a chlapci odlétá v raketě</a:t>
            </a:r>
          </a:p>
          <a:p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Krtek a autíčko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(1963): Krteček si přisvojuje malé auto; film sugeruje bezproblémové spojení technologií a zvířat/přírody</a:t>
            </a:r>
          </a:p>
        </p:txBody>
      </p:sp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11E59BA7-7535-45CB-AFCB-C63C7BB69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17764" b="-1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11511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6AFE84-639C-449D-95CF-8B9E352C3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Krtek: západoněmecké koprodukce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F77CC4-12E3-4615-9EE8-BA8824E1F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filmy </a:t>
            </a:r>
            <a:r>
              <a:rPr lang="cs-CZ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Krtek ve městě </a:t>
            </a:r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(1982) a </a:t>
            </a:r>
            <a:r>
              <a:rPr lang="cs-CZ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Krtek ve snu </a:t>
            </a:r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(1984) rozvádějí a prohlubují vztah zvířecích hrdinů a lidské civilizace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explicitnější environmentální rovina: zvířátka jsou připravena o svůj lesní domov (</a:t>
            </a:r>
            <a:r>
              <a:rPr lang="cs-CZ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Krtek ve městě</a:t>
            </a:r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), nebo se dokonce stávají svědky kolapsu civilizace (</a:t>
            </a:r>
            <a:r>
              <a:rPr lang="cs-CZ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Krtek ve snu</a:t>
            </a:r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více deziluzivní a kritické = pedagogická role se přesouvá od socialistického konstruktivismu (jak se věci dělají) k ekologické tematice (nejvýrazněji v otevřeně apokalyptickém </a:t>
            </a:r>
            <a:r>
              <a:rPr lang="cs-CZ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Krtkovi ve snu</a:t>
            </a:r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lidská společnost kódovaná primárně jako německá; tematizace mezinárodní odlišnosti v koprodukci (zároveň kritika rozvinutého západního kapitalismu?)</a:t>
            </a:r>
          </a:p>
        </p:txBody>
      </p:sp>
      <p:pic>
        <p:nvPicPr>
          <p:cNvPr id="5" name="Obrázek 4" descr="Obsah obrázku osoba, stůl, muž, vsedě&#10;&#10;Popis byl vytvořen automaticky">
            <a:extLst>
              <a:ext uri="{FF2B5EF4-FFF2-40B4-BE49-F238E27FC236}">
                <a16:creationId xmlns:a16="http://schemas.microsoft.com/office/drawing/2014/main" id="{A43F4A6B-AA1C-4A35-8A0B-3A86AE732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12640"/>
          <a:stretch/>
        </p:blipFill>
        <p:spPr>
          <a:xfrm>
            <a:off x="6182944" y="557189"/>
            <a:ext cx="5170852" cy="557189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8516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C7B66D-8C78-480F-A98B-3F195E6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3C3DC8-BAEB-44E1-83EC-C4B575785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524" y="547815"/>
            <a:ext cx="5991227" cy="168301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ve filmech Hajao Mijazakiho</a:t>
            </a:r>
          </a:p>
        </p:txBody>
      </p:sp>
      <p:pic>
        <p:nvPicPr>
          <p:cNvPr id="5" name="Obrázek 4" descr="Obsah obrázku vsedě, stůl, držení, počítač&#10;&#10;Popis byl vytvořen automaticky">
            <a:extLst>
              <a:ext uri="{FF2B5EF4-FFF2-40B4-BE49-F238E27FC236}">
                <a16:creationId xmlns:a16="http://schemas.microsoft.com/office/drawing/2014/main" id="{9CA9299D-32CD-4C53-A844-557A25AB9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" y="308837"/>
            <a:ext cx="4319900" cy="2379268"/>
          </a:xfrm>
          <a:prstGeom prst="rect">
            <a:avLst/>
          </a:prstGeom>
        </p:spPr>
      </p:pic>
      <p:pic>
        <p:nvPicPr>
          <p:cNvPr id="7" name="Obrázek 6" descr="Obsah obrázku vsedě, místnost, telefon&#10;&#10;Popis byl vytvořen automaticky">
            <a:extLst>
              <a:ext uri="{FF2B5EF4-FFF2-40B4-BE49-F238E27FC236}">
                <a16:creationId xmlns:a16="http://schemas.microsoft.com/office/drawing/2014/main" id="{BE1C586F-59E9-4923-BE2B-2FD1A638A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6" y="2973860"/>
            <a:ext cx="3138616" cy="313861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58972E-A2EE-45BE-B81B-F69090494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524" y="2409568"/>
            <a:ext cx="5991227" cy="3690551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Mijazaki bývá občas nepřesně označován za „japonského Disneyho“, ale ve skutečnosti spíš v rámci žánru anime představuje svébytnou alternativu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jeho filmy obvykle budují komplexní fantasticko-realistické světy s důrazem na neoddělitelnou provázanost všech bytostí a přírody; na rozdíl od západních filmů jsou více spirituální (šintoismus)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zároveň ale podrývají některé tradiční pohledy na japonskou kulturu a historii – do popředí se dostávají historicky marginalizované postavy (hrdinky spjaté s přírodou)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filmy vynikají neobyčejným citem pro pohyb (animaci) zvířat, což nejlépe vynikne na těch smyšlených (např. liško-veverka Teto z filmu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Naušika z větrného údolí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1984)</a:t>
            </a:r>
          </a:p>
        </p:txBody>
      </p:sp>
    </p:spTree>
    <p:extLst>
      <p:ext uri="{BB962C8B-B14F-4D97-AF65-F5344CB8AC3E}">
        <p14:creationId xmlns:p14="http://schemas.microsoft.com/office/powerpoint/2010/main" val="245061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C7B66D-8C78-480F-A98B-3F195E6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4486B1-2745-482C-959A-3F8B51A7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524" y="547815"/>
            <a:ext cx="5991227" cy="1683019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Naušika z Větrného údolí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: jednání Ohmu</a:t>
            </a:r>
          </a:p>
        </p:txBody>
      </p:sp>
      <p:pic>
        <p:nvPicPr>
          <p:cNvPr id="7" name="Obrázek 6" descr="Obsah obrázku exteriér, voda, oceán, hledání&#10;&#10;Popis byl vytvořen automaticky">
            <a:extLst>
              <a:ext uri="{FF2B5EF4-FFF2-40B4-BE49-F238E27FC236}">
                <a16:creationId xmlns:a16="http://schemas.microsoft.com/office/drawing/2014/main" id="{3421DB1F-2344-4F02-BA77-F903348E5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2" y="191948"/>
            <a:ext cx="4810874" cy="2585844"/>
          </a:xfrm>
          <a:prstGeom prst="rect">
            <a:avLst/>
          </a:prstGeom>
        </p:spPr>
      </p:pic>
      <p:pic>
        <p:nvPicPr>
          <p:cNvPr id="5" name="Obrázek 4" descr="Obsah obrázku dort, světlo, narozeniny, slon&#10;&#10;Popis byl vytvořen automaticky">
            <a:extLst>
              <a:ext uri="{FF2B5EF4-FFF2-40B4-BE49-F238E27FC236}">
                <a16:creationId xmlns:a16="http://schemas.microsoft.com/office/drawing/2014/main" id="{A6639551-EA02-4ABC-A297-E6D2D7A60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" y="3220178"/>
            <a:ext cx="4810874" cy="26459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CD5430-364F-40CB-8BBF-918558BD9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524" y="2409568"/>
            <a:ext cx="5991227" cy="369055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filmu Naušika vychází jednání živočichů – obřího hmyzu jménem Ohmu – z těsné provázanosti jednotlivých částí celého ekosystému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těžké rozlišit, nakolik je chování Ohmu autonomní a nakolik je reakcí na chování lidí – dynamika vzájemného vlivu, akce a reakce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„přepínání“ mezi mody: strach/agrese, klid, vstřícnost – ztvárněné barevně/vizuálně a skrze pohyb</a:t>
            </a:r>
          </a:p>
        </p:txBody>
      </p:sp>
    </p:spTree>
    <p:extLst>
      <p:ext uri="{BB962C8B-B14F-4D97-AF65-F5344CB8AC3E}">
        <p14:creationId xmlns:p14="http://schemas.microsoft.com/office/powerpoint/2010/main" val="384731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A4121561-392E-4887-9C1F-E0648606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6754BA-A759-40BF-8870-EBA576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662" y="602673"/>
            <a:ext cx="6179209" cy="2177741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Mijazaki: zvířecí ambivalence</a:t>
            </a:r>
          </a:p>
        </p:txBody>
      </p:sp>
      <p:pic>
        <p:nvPicPr>
          <p:cNvPr id="9" name="Obrázek 8" descr="Obsah obrázku stůl, žena, muž, mladý&#10;&#10;Popis byl vytvořen automaticky">
            <a:extLst>
              <a:ext uri="{FF2B5EF4-FFF2-40B4-BE49-F238E27FC236}">
                <a16:creationId xmlns:a16="http://schemas.microsoft.com/office/drawing/2014/main" id="{089C44F7-7DEC-47DC-89D3-85DBBAC95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9" b="-1"/>
          <a:stretch/>
        </p:blipFill>
        <p:spPr>
          <a:xfrm>
            <a:off x="180753" y="10"/>
            <a:ext cx="4827181" cy="2780404"/>
          </a:xfrm>
          <a:prstGeom prst="rect">
            <a:avLst/>
          </a:prstGeom>
        </p:spPr>
      </p:pic>
      <p:pic>
        <p:nvPicPr>
          <p:cNvPr id="6" name="Obrázek 5" descr="Obsah obrázku pták&#10;&#10;Popis byl vytvořen automaticky">
            <a:extLst>
              <a:ext uri="{FF2B5EF4-FFF2-40B4-BE49-F238E27FC236}">
                <a16:creationId xmlns:a16="http://schemas.microsoft.com/office/drawing/2014/main" id="{416F252A-9416-4113-AF0B-F8C794BD9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6" r="18313" b="1"/>
          <a:stretch/>
        </p:blipFill>
        <p:spPr>
          <a:xfrm>
            <a:off x="180753" y="2961167"/>
            <a:ext cx="4827181" cy="389683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12E75F-8047-4BE5-B9EC-C96E7EE5B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2" y="2961167"/>
            <a:ext cx="6179209" cy="321579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zvířata v Mijazakiho filmech jsou často fyzicky či charakterově ambivalentní a těžko zařaditelná</a:t>
            </a:r>
          </a:p>
          <a:p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Doručovací služba čarodějky Kiki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(1989): zvířata jsou zároveň domestikovaná i divoká, charakterově mírná i agresivní, soucitná i sobecká</a:t>
            </a:r>
          </a:p>
          <a:p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Princezna Mononoke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(1997): lesní duch šišigami, jelen s tváří s lidskými rysy; zvířata znovu nejsou uniformně kladná (zatvrzelost divočáků) – příroda včetně zvířat je zároveň nadpřirozená a děsivá (a tedy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ale nikdy ne „přirozená“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4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1AC0A-6212-4187-A674-D620CC2A2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 Poko 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(1994)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03B9231C-DCC5-4087-A952-FD33F2CFF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21"/>
          <a:stretch/>
        </p:blipFill>
        <p:spPr>
          <a:xfrm>
            <a:off x="157860" y="4602420"/>
            <a:ext cx="4187091" cy="2164321"/>
          </a:xfrm>
          <a:prstGeom prst="rect">
            <a:avLst/>
          </a:prstGeom>
        </p:spPr>
      </p:pic>
      <p:pic>
        <p:nvPicPr>
          <p:cNvPr id="7" name="Obrázek 6" descr="Obsah obrázku panenka, hračka, plněné&#10;&#10;Popis byl vytvořen automaticky">
            <a:extLst>
              <a:ext uri="{FF2B5EF4-FFF2-40B4-BE49-F238E27FC236}">
                <a16:creationId xmlns:a16="http://schemas.microsoft.com/office/drawing/2014/main" id="{15FF8CDB-E5F7-4DF9-AE5A-3C2479860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3" b="3"/>
          <a:stretch/>
        </p:blipFill>
        <p:spPr>
          <a:xfrm>
            <a:off x="161641" y="2346839"/>
            <a:ext cx="4187091" cy="21643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CB55982-EECB-4EE2-8D4A-C415E08D1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3" b="3"/>
          <a:stretch/>
        </p:blipFill>
        <p:spPr>
          <a:xfrm>
            <a:off x="157860" y="91259"/>
            <a:ext cx="4187091" cy="21643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C5B57C-213A-47AB-A8FE-D4D2FF6BD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99720"/>
            <a:ext cx="6870954" cy="3736507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režiséra Isao Takahaty (studio Ghibli) naplno využívá plazmatičnosti zvířecí animace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psíků mývalovitých je ohrožena výstavbou nového tokijského předměstí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jejich mytickou nadpřirozenou schopností je morfování/proměna v prakticky libovolnou živou/neživou bytost/předmět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kromě řady metamorfóz zobrazuje film mývaly třemi různými vizuálními styly: realisticky, polidštěně a zjednodušeně</a:t>
            </a:r>
          </a:p>
        </p:txBody>
      </p:sp>
    </p:spTree>
    <p:extLst>
      <p:ext uri="{BB962C8B-B14F-4D97-AF65-F5344CB8AC3E}">
        <p14:creationId xmlns:p14="http://schemas.microsoft.com/office/powerpoint/2010/main" val="78794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8C7B66D-8C78-480F-A98B-3F195E6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D9B82A-8191-416D-8D37-5752AD85E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524" y="547815"/>
            <a:ext cx="5991227" cy="1683019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Pom Poko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(1994): folklórní a buddhistické tradice</a:t>
            </a:r>
            <a:endParaRPr lang="cs-CZ" sz="4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090E24-467A-4C3D-9CB0-AE131F0DE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62" y="179921"/>
            <a:ext cx="4810874" cy="260989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749AE0-2F03-4813-8909-2C2833B6F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" y="3238218"/>
            <a:ext cx="4810874" cy="260989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957E0F-4654-4DB6-B5DD-20BE55741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9524" y="2409568"/>
            <a:ext cx="5991227" cy="369055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kmenu mývalů v „přestrojení“ odrazují lidi od další výstavby města, ale úspěšní jsou jen částečně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velká akce, kdy celý kmen vytvoří spektakulární průvod složený z japonských tradičních duchů a nadpřirozených bytostí nakonec selže – k akci se přihlásí místní zábavní park a prohlásí jej za svoji propagaci = buddhismus a folklór jako předmoderní obdoba současné zábavy (parky, televize)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mývalové výstavbu pouze oddálí a někteří z nich jsou nuceni žít ve městě v antropomorfní (lidské) podobě – nejednoznačnost, ale ekologický apel</a:t>
            </a:r>
          </a:p>
        </p:txBody>
      </p:sp>
    </p:spTree>
    <p:extLst>
      <p:ext uri="{BB962C8B-B14F-4D97-AF65-F5344CB8AC3E}">
        <p14:creationId xmlns:p14="http://schemas.microsoft.com/office/powerpoint/2010/main" val="49458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3C2E78-4A75-4CCE-99E2-6C886A1A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821" y="484737"/>
            <a:ext cx="3999971" cy="1689029"/>
          </a:xfrm>
        </p:spPr>
        <p:txBody>
          <a:bodyPr anchor="b">
            <a:normAutofit/>
          </a:bodyPr>
          <a:lstStyle/>
          <a:p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Mori no densetsu</a:t>
            </a:r>
            <a:r>
              <a:rPr lang="cs-CZ" sz="2800" i="1" dirty="0"/>
              <a:t>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(1987): sebereflexivnost animace</a:t>
            </a:r>
          </a:p>
        </p:txBody>
      </p:sp>
      <p:pic>
        <p:nvPicPr>
          <p:cNvPr id="5" name="Obrázek 4" descr="Obsah obrázku interiér, vsedě, stůl, přenosný počítač&#10;&#10;Popis byl vytvořen automaticky">
            <a:extLst>
              <a:ext uri="{FF2B5EF4-FFF2-40B4-BE49-F238E27FC236}">
                <a16:creationId xmlns:a16="http://schemas.microsoft.com/office/drawing/2014/main" id="{42041DD1-1097-4E08-85EA-5F0ED4148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2" y="1329252"/>
            <a:ext cx="3309228" cy="18366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B38702-1645-49CF-9E83-8A4B5DBC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2" y="3337588"/>
            <a:ext cx="3309228" cy="183662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6567A3D-FA5F-4E99-B89D-C915AD604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053" y="1329252"/>
            <a:ext cx="3309228" cy="1836621"/>
          </a:xfrm>
          <a:prstGeom prst="rect">
            <a:avLst/>
          </a:prstGeom>
        </p:spPr>
      </p:pic>
      <p:pic>
        <p:nvPicPr>
          <p:cNvPr id="11" name="Obrázek 10" descr="Obsah obrázku box&#10;&#10;Popis byl vytvořen automaticky">
            <a:extLst>
              <a:ext uri="{FF2B5EF4-FFF2-40B4-BE49-F238E27FC236}">
                <a16:creationId xmlns:a16="http://schemas.microsoft.com/office/drawing/2014/main" id="{4B8B41F1-E1C4-4E7D-82E5-CE1B51D37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6" y="3337589"/>
            <a:ext cx="3309228" cy="18366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3A22E-243D-4E73-9F82-98FA84F4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820" y="2406210"/>
            <a:ext cx="3999971" cy="3699376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půlhodinový film režiséra Osamu Tezuky zachází nejdál v možnostech plazmatičnosti – je přehlídkou různých stylů animace, od primitivních až po komplexnější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střídající se styly evokují různé animační tradice: surrealistická, japonská, disneyovská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jednoduchý střet zvířecích obyvatel lesa (létající veverky) s armádou dřevorubců: komponovaný podle čtyřech vět Čajkovského symfonie (dokončeny ale byly jen dvě věty, první a čtvrtá)</a:t>
            </a:r>
          </a:p>
        </p:txBody>
      </p:sp>
    </p:spTree>
    <p:extLst>
      <p:ext uri="{BB962C8B-B14F-4D97-AF65-F5344CB8AC3E}">
        <p14:creationId xmlns:p14="http://schemas.microsoft.com/office/powerpoint/2010/main" val="42773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F637B-4E44-41F2-8082-318C10A02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animace jako plazmatické umění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4B802B-3C83-4421-93E5-BCCC61E3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Sergej Ejzenštejn na základě disneyovských filmů vyzdvihuje na animaci její </a:t>
            </a:r>
            <a:r>
              <a:rPr lang="cs-CZ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plazmatičnost</a:t>
            </a:r>
          </a:p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animace umožňuje oživovat nelidské bytosti (zvířata, předměty, přírodu) a elasticky přetvářet jejich podobu a pohyb: plazmatická těla se zdánlivě neomezeně roztahují, stahují, nafukují, vyfukují, implodují, explodují a tříští… a pak se znovu bez viditelné újmy skládají zpět do původního tvaru</a:t>
            </a:r>
          </a:p>
          <a:p>
            <a:r>
              <a:rPr lang="cs-CZ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plazmatičnost na jedné straně souvisí s nástupem industrializace, mechanizace a komodifikace (přímý kontakt s novými nelidskými aktéry); na druhé straně se ale těmto vlivům vzpírá (vazba na surrealistické a dada umění: René Clair, Fernand Léger, Charlie Chaplin…)</a:t>
            </a:r>
          </a:p>
        </p:txBody>
      </p:sp>
      <p:pic>
        <p:nvPicPr>
          <p:cNvPr id="5" name="Obrázek 4" descr="Obsah obrázku dítě, malé, stůl, mladý&#10;&#10;Popis byl vytvořen automaticky">
            <a:extLst>
              <a:ext uri="{FF2B5EF4-FFF2-40B4-BE49-F238E27FC236}">
                <a16:creationId xmlns:a16="http://schemas.microsoft.com/office/drawing/2014/main" id="{7D606CD6-4267-417E-9AB7-83E0A4EAC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r="12078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754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B53AB1-10EE-4094-BAA1-C7C140976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E45E1F-71E8-4240-A349-B3E9B607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371" y="560173"/>
            <a:ext cx="6337427" cy="1664043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dvě období disneyovské animace</a:t>
            </a:r>
          </a:p>
        </p:txBody>
      </p:sp>
      <p:pic>
        <p:nvPicPr>
          <p:cNvPr id="7" name="Obrázek 6" descr="Obsah obrázku osoba, držení, muž, pózování&#10;&#10;Popis byl vytvořen automaticky">
            <a:extLst>
              <a:ext uri="{FF2B5EF4-FFF2-40B4-BE49-F238E27FC236}">
                <a16:creationId xmlns:a16="http://schemas.microsoft.com/office/drawing/2014/main" id="{3BA860FE-BA49-4CBA-A288-12424682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8" y="3254335"/>
            <a:ext cx="3985100" cy="3168155"/>
          </a:xfrm>
          <a:prstGeom prst="rect">
            <a:avLst/>
          </a:prstGeom>
        </p:spPr>
      </p:pic>
      <p:pic>
        <p:nvPicPr>
          <p:cNvPr id="5" name="Obrázek 4" descr="Obsah obrázku osoba, muž, oblek, držení&#10;&#10;Popis byl vytvořen automaticky">
            <a:extLst>
              <a:ext uri="{FF2B5EF4-FFF2-40B4-BE49-F238E27FC236}">
                <a16:creationId xmlns:a16="http://schemas.microsoft.com/office/drawing/2014/main" id="{4F1995C6-CC73-42F3-A5C7-D7B46A7C5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8" y="291509"/>
            <a:ext cx="3991390" cy="281393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073F7-711C-498D-A767-CF52FEE5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371" y="2405448"/>
            <a:ext cx="6337427" cy="3711147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animovanou tvorbu studia Disney lze s ohledem na environmentální otázky rozdělit na dvě historicky odlišná období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1937 – 1966: šéfování </a:t>
            </a:r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Walta Disneyho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příroda v těchto filmech je lidová, domácká, pastorální, drží se severoamerického/západního prostředí a odpovídá ideálům přírodní konzervace 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1984 – 2005: šéfování </a:t>
            </a:r>
            <a:r>
              <a:rPr lang="cs-CZ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Michaela Eisnera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častěji filmy z exotické divočiny, jsou více globalizované a kosmopolitní; explicitnější environmentální agenda, snahy reflektovat rasové a feministické otázky; na konci 80s zakládá EMA (Environmental Media Association) s cílem prosazovat ekologické myšlení v hollywoodském průmyslu</a:t>
            </a:r>
          </a:p>
        </p:txBody>
      </p:sp>
    </p:spTree>
    <p:extLst>
      <p:ext uri="{BB962C8B-B14F-4D97-AF65-F5344CB8AC3E}">
        <p14:creationId xmlns:p14="http://schemas.microsoft.com/office/powerpoint/2010/main" val="402881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209108-148C-4564-8030-17893DA9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Sněhurka a sedm trpaslíků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(1937)</a:t>
            </a:r>
          </a:p>
        </p:txBody>
      </p:sp>
      <p:pic>
        <p:nvPicPr>
          <p:cNvPr id="5" name="Obrázek 4" descr="Obsah obrázku interiér, muž, přehrávání, držení&#10;&#10;Popis byl vytvořen automaticky">
            <a:extLst>
              <a:ext uri="{FF2B5EF4-FFF2-40B4-BE49-F238E27FC236}">
                <a16:creationId xmlns:a16="http://schemas.microsoft.com/office/drawing/2014/main" id="{1EE88BFD-3D44-44F1-BCCE-844381E02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-1" b="3433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A287A-379E-40C2-B3F0-6A3B5FDE4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 lnSpcReduction="10000"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 hledání domova: Sněhurka nachází domov v lesní chaloupce, kterou spolu s lesními zvířátky (pohádkovými pomocníky) uklízí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jednu stranu chápané jako výraz tradičního genderového rozdělení rolí (hrdinka patří do domácnosti a při uklízení si zpívá) + zlo je vždy spojené s nezkrotnou ženskostí (Královna), stejně jako v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Popelce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Šípkové Růžence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druhou stranu film zobrazuje citlivě odstíněné vztahy mezi Sněhurkou a zvířaty: biodiverzita, rozlišování mezi druhy, nízká míra antropomorfizace živočichů, důraz na odlišnosti mezi člověkem a zvířaty + spolupráce při domácích pracích</a:t>
            </a:r>
          </a:p>
        </p:txBody>
      </p:sp>
    </p:spTree>
    <p:extLst>
      <p:ext uri="{BB962C8B-B14F-4D97-AF65-F5344CB8AC3E}">
        <p14:creationId xmlns:p14="http://schemas.microsoft.com/office/powerpoint/2010/main" val="2726907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AEE9A8-4453-4467-85A6-A6EF4CB9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(1942)</a:t>
            </a:r>
          </a:p>
        </p:txBody>
      </p:sp>
      <p:pic>
        <p:nvPicPr>
          <p:cNvPr id="5" name="Obrázek 4" descr="Obsah obrázku místnost&#10;&#10;Popis byl vytvořen automaticky">
            <a:extLst>
              <a:ext uri="{FF2B5EF4-FFF2-40B4-BE49-F238E27FC236}">
                <a16:creationId xmlns:a16="http://schemas.microsoft.com/office/drawing/2014/main" id="{D66993EC-BE24-40DC-87BA-68293BAD5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0B065-510F-4A49-8208-E4D37CA0B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své době divácký neúspěch, dnes třetí nejvýdělečnější film historie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pastorální (idylická) vize nedotčené přírody, v níž nejsou predátoři a jediný škůdce je anonymizovaný „člověk“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průlom v realistické animaci přírody – současně ale zvířata infantilizuje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výrazné emocionální působení na diváky (smrt Bambiho matky, požár lesa…); vytváří silné citové pouto s přírodou, nejen skrze antropomorfní napojení na hrdiny, ale také skrze jejich pohledy, pohyb a kontrasty v prostředí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73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B85E1C-5424-4CFD-824C-C99BA962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problematika lesních požárů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1E740E-FC5E-4B10-9271-014C00891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příroda v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zřetelně severoamerická a připomíná Yosemitský národní park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líčí lesní požár jako devastující ohrožení přírodní rovnováhy, navíc způsobený člověkem (v závěru ale náznak regenerace)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požáry ale ve skutečnosti bývají i očistné a jsou dlouhodobě součástí přírodních cyklů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 poté na čas slouží jako symbol v kampani nabádající turisty k bezpečnému zacházení s ohněm – po problémech s právy Bambiho nahrazuje medvěd Smokey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5553D11-8C85-4683-8079-AC3EA011B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"/>
          <a:stretch/>
        </p:blipFill>
        <p:spPr>
          <a:xfrm>
            <a:off x="7556409" y="557190"/>
            <a:ext cx="3995928" cy="557189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309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653F26-CF9F-477B-8628-8A1ECD7A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Disney a greenwashing</a:t>
            </a:r>
          </a:p>
        </p:txBody>
      </p:sp>
      <p:pic>
        <p:nvPicPr>
          <p:cNvPr id="5" name="Obrázek 4" descr="Obsah obrázku okno&#10;&#10;Popis byl vytvořen automaticky">
            <a:extLst>
              <a:ext uri="{FF2B5EF4-FFF2-40B4-BE49-F238E27FC236}">
                <a16:creationId xmlns:a16="http://schemas.microsoft.com/office/drawing/2014/main" id="{30D5428E-3F51-408C-8014-3AAB3968C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r="-1" b="-1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73744B-AE00-49E2-840F-E0413A7E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944" y="1825625"/>
            <a:ext cx="3800856" cy="4303464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založením institucí EMA a Earth Communications Office na konci 80s vyvíjí Disney snahu vnášet do Hollywoodu „zelenější“ praktiky a vzdělávat globální publikum o environmentálních problémech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promítá se i do provozu Disneyho zábavních parků: péče o čistotu vody, solární energie, recyklování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zároveň ale Disney čelí nátlaku ekologických aktivistických skupin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masivní platová nerovnost: roční plat Michaela Eisnera více než 300 tisíckrát přesahuje plat haitských dělníků, vyrábějících trička a pyžama s Pocahontas, Lvím králem a plyšové hračky Mickey Mouse</a:t>
            </a:r>
          </a:p>
          <a:p>
            <a:r>
              <a:rPr lang="cs-C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greenwashing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Disney spojuje svoji značku s ekologickými prohlášeními a aktivitami, ale ve skutečnosti se v řadě ohledů chová značně neekologicky</a:t>
            </a:r>
          </a:p>
        </p:txBody>
      </p:sp>
    </p:spTree>
    <p:extLst>
      <p:ext uri="{BB962C8B-B14F-4D97-AF65-F5344CB8AC3E}">
        <p14:creationId xmlns:p14="http://schemas.microsoft.com/office/powerpoint/2010/main" val="3660678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077A3D-844B-472C-866D-6C13C42A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Lví král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(1994): greenwashing ve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EB73B6-D9B5-4FFE-BB01-DFF388FF8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metafora koloběhu života (Circle of Life) předestírá harmonickou vizi cyklicky fungující přírody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ale z tohoto koloběhu zcela vynechává člověka (příroda jako chráněná rezervace/park Serengeti) a zároveň do něj projektuje třídní a společenské hierarchie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vrcholu potravního řetězce jsou vznešení lvi (středostavovští běloši) a jako příživníci narušující harmonii řetězce tu figurují hyeny (dabované afroamerickými herci) – alegorie lidského společenského uspořádání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konzervativní obraz spotřební společnosti – souzní s obří promo kampaní a merchandisingem k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Lvímu královi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hračky v Burger Kingu, smlouvy s Nestlé, Mattelem, Kodakem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805DECC9-B148-482F-9ED9-C9F849DAA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7095"/>
          <a:stretch/>
        </p:blipFill>
        <p:spPr>
          <a:xfrm>
            <a:off x="5183500" y="1904282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6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4121561-392E-4887-9C1F-E0648606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92E8A5-3D9A-4BF1-877D-E6D42AD2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662" y="602673"/>
            <a:ext cx="6179209" cy="2177741"/>
          </a:xfrm>
        </p:spPr>
        <p:txBody>
          <a:bodyPr anchor="b"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Hledá se Nemo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(2003)</a:t>
            </a:r>
          </a:p>
        </p:txBody>
      </p:sp>
      <p:pic>
        <p:nvPicPr>
          <p:cNvPr id="5" name="Obrázek 4" descr="Obsah obrázku interiér, stůl, okno, místnost&#10;&#10;Popis byl vytvořen automaticky">
            <a:extLst>
              <a:ext uri="{FF2B5EF4-FFF2-40B4-BE49-F238E27FC236}">
                <a16:creationId xmlns:a16="http://schemas.microsoft.com/office/drawing/2014/main" id="{2CC0F367-D4C0-4200-A7DE-95D46621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9" b="-3"/>
          <a:stretch/>
        </p:blipFill>
        <p:spPr>
          <a:xfrm>
            <a:off x="180753" y="10"/>
            <a:ext cx="4827181" cy="2780404"/>
          </a:xfrm>
          <a:prstGeom prst="rect">
            <a:avLst/>
          </a:prstGeom>
        </p:spPr>
      </p:pic>
      <p:pic>
        <p:nvPicPr>
          <p:cNvPr id="7" name="Obrázek 6" descr="Obsah obrázku zelená, interiér, vsedě, malé&#10;&#10;Popis byl vytvořen automaticky">
            <a:extLst>
              <a:ext uri="{FF2B5EF4-FFF2-40B4-BE49-F238E27FC236}">
                <a16:creationId xmlns:a16="http://schemas.microsoft.com/office/drawing/2014/main" id="{FD95246E-E93C-4D7D-B259-A56D12A26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r="7451" b="-1"/>
          <a:stretch/>
        </p:blipFill>
        <p:spPr>
          <a:xfrm>
            <a:off x="180753" y="2961167"/>
            <a:ext cx="4827181" cy="389683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A52C4C-0304-41D7-A820-FFFBCCC1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2" y="2961167"/>
            <a:ext cx="6179209" cy="3215796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místo neposkvrněné přírody ukazuje interakci mezi lidmi a zvířaty – akvárium jako vězení, ale i umělý podmořský mikrokosmos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nebezpečí nepředstavuje jen člověk a jeho činnost, ale i predátoři a další živočichové v oceánu (žralok, velryba) – nejde ale o padouchy (vtipná konfrontace s vědeckými poznatky)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filmu lze vyčíst kritiku průmyslových a dalších zásahů člověka do podmořského ekosystému, ale není černobílá (jako např. v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odráží průmyslové zásahy i na vizuální rovině – postupné ztmavování vody</a:t>
            </a:r>
          </a:p>
        </p:txBody>
      </p:sp>
    </p:spTree>
    <p:extLst>
      <p:ext uri="{BB962C8B-B14F-4D97-AF65-F5344CB8AC3E}">
        <p14:creationId xmlns:p14="http://schemas.microsoft.com/office/powerpoint/2010/main" val="41927563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1764</Words>
  <Application>Microsoft Office PowerPoint</Application>
  <PresentationFormat>Širokoúhlá obrazovka</PresentationFormat>
  <Paragraphs>89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Biomorfologie animovaných filmů se zvířaty</vt:lpstr>
      <vt:lpstr>animace jako plazmatické umění</vt:lpstr>
      <vt:lpstr>dvě období disneyovské animace</vt:lpstr>
      <vt:lpstr>Sněhurka a sedm trpaslíků (1937)</vt:lpstr>
      <vt:lpstr>Bambi (1942)</vt:lpstr>
      <vt:lpstr>Bambi: problematika lesních požárů</vt:lpstr>
      <vt:lpstr>Disney a greenwashing</vt:lpstr>
      <vt:lpstr>Lví král (1994): greenwashing ve filmu</vt:lpstr>
      <vt:lpstr>Hledá se Nemo (2003)</vt:lpstr>
      <vt:lpstr>plazmatická slapsticková komedie</vt:lpstr>
      <vt:lpstr>Krtek jako vývozní artikl</vt:lpstr>
      <vt:lpstr>Krtek jako dětský učitel</vt:lpstr>
      <vt:lpstr>Krtek: západoněmecké koprodukce</vt:lpstr>
      <vt:lpstr>zvířata ve filmech Hajao Mijazakiho</vt:lpstr>
      <vt:lpstr>Naušika z Větrného údolí: jednání Ohmu</vt:lpstr>
      <vt:lpstr>Mijazaki: zvířecí ambivalence</vt:lpstr>
      <vt:lpstr>Pom Poko (1994)</vt:lpstr>
      <vt:lpstr>Pom Poko (1994): folklórní a buddhistické tradice</vt:lpstr>
      <vt:lpstr>Mori no densetsu (1987): sebereflexivnost animace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Biomorfologie animovaných filmů se zvířaty</dc:title>
  <dc:creator>Ondřej Pavlík</dc:creator>
  <cp:lastModifiedBy>Ondřej Pavlík</cp:lastModifiedBy>
  <cp:revision>2</cp:revision>
  <dcterms:created xsi:type="dcterms:W3CDTF">2020-11-23T07:36:09Z</dcterms:created>
  <dcterms:modified xsi:type="dcterms:W3CDTF">2020-11-23T07:59:30Z</dcterms:modified>
</cp:coreProperties>
</file>