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5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0AE4A-975F-40D8-8718-9B04EB8DF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A74D626-9ED2-46ED-8AA0-4224413AE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6A8B55-122B-4A08-9D8B-0C8F863A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634F49-F651-4DFF-B9A9-1CE9ED7B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18381E-C4FF-47ED-9E12-BF9C41CF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88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CD921-8905-4781-848F-BD2A206A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ED96EC6-E63E-4F54-AB86-9AD0E4E14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6C94C7-60A2-4364-A177-491CD909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791A12-86DE-46A1-950B-7C55B65E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44997F-28C1-4CFF-83D4-7CFEBCA5D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63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33CA27-1D3A-4C0E-93A7-B040B5A5B4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FFC5FE-387D-4588-B9AC-FC4A2976A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5DC927-09E0-451F-AFF4-B61D55C4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3FE577-0C9D-4085-B796-87518B21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C388A9-E66E-4F79-932B-B1A60FAE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7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D1D3B2-835F-4ACA-9727-69AAF7F16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713C33-3413-4A5B-989F-74403236B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46A2D2-2612-4733-817B-977F6D4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20BBDC-4C4F-4967-83C1-44E5360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C8DCFF-905C-4713-B5BA-0A662DF9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0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EB914-CE5A-40B4-8F3B-370E77C7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7EDE4A-309D-4DC9-B022-E2CD4A7B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69C977-E005-49D4-83C5-F1F77FA18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E31297-B6EE-4CDD-9F14-D1D8DD14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3F2521-E44D-4DCD-8E17-56631D65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1CADA-409C-440F-883F-29BC52594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3E767A-7DA2-4E16-B78D-F2B258F5D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1B4CF7-6A8B-4358-9B32-DC9E76A47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DE08C8-8E96-4C06-95F8-127DFDAE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4E81D0-7379-4C1C-B695-68EBDFCD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D794911-D3F5-45F2-88BF-2299A537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69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66D2C-1EEF-40D2-AD0B-9754D893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2204EE-4FF9-419B-B920-49DCE0116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CF63E46-8AAE-43FE-8625-464ADF93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C8256F-DBBA-4291-BB95-7783CCCC5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AD7B52-C54F-4311-8D9D-E3DF52217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8BFE9E8-28E6-4969-A94B-4D88B84C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C952DF4-5206-426E-BA81-565316D0F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D969A33-2CEF-4B9C-B2F7-DB0802BE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8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3B712-EA24-4D8A-8EDF-75205AF5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011E608-1368-496C-9A7A-DE1F4D99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338F860-C13F-4421-B187-AF4E90B2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84D066-1D53-4216-8B58-4DC77B67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348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68F3DF9-0D26-4911-8D85-36A52516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AD379B-C572-4215-B837-96EC4773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35CB8B-F428-4806-A26A-676747D5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40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DD54A9-1AD5-4A50-80FD-9E33920E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A9794A-6DA0-48CA-869B-9D79ABC3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8F07350-FECB-41D9-B5BD-9573A5CDE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8A4500-07E8-44ED-97E1-5CBF890F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13A598-2C96-4308-80FF-37226D731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82EA90-5E03-4230-B4E7-B5C0BB2A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45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BDF80-9CBE-4F91-BAEC-A46645553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0F3E2AA-E960-407E-BCF7-4FF5AA024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8F2E65-CB8C-4F5B-A99F-217D12B2C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520211-B915-4A9C-9294-05B84E36C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217A5C-12DC-4E4A-A1D5-643AA201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59240DA-1223-4136-B7FE-A0412589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16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482B16-4793-4FA0-95AC-F5C98F45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3DB059-EBB0-45A6-BE6C-D83CF0C2A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F39817-2E38-4D41-B7CD-88ECD5FA5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23F6A-AFD4-4FD7-AE11-086C4C679ED3}" type="datetimeFigureOut">
              <a:rPr lang="cs-CZ" smtClean="0"/>
              <a:t>30.11.2020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183DB6-78BE-481E-8624-79D3F7379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8BE635-A654-47B7-BD3E-2CC08E827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E9F8C-BCDA-4F7B-B25B-273B884985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32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interiér, postel, savci, ležící&#10;&#10;Popis byl vytvořen automaticky">
            <a:extLst>
              <a:ext uri="{FF2B5EF4-FFF2-40B4-BE49-F238E27FC236}">
                <a16:creationId xmlns:a16="http://schemas.microsoft.com/office/drawing/2014/main" id="{9AA5CAE1-3735-4134-B9DF-CD0A362AB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FE1E63-79C3-4FFC-A988-70D9DC61F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Antropomorfologie etnografických filmů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B0A577-6842-4EF3-8A86-EAAFFC765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FAVh021 Film a ekologie</a:t>
            </a:r>
            <a:b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VIII. hodina</a:t>
            </a:r>
            <a:b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ondrej.pavlik@mail.muni.cz</a:t>
            </a:r>
          </a:p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69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CB04E4-9073-4972-AFA5-A52D8B69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Nanuk</a:t>
            </a:r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romantizace primitivní jednoduchosti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2845C-22DA-4079-BFB9-5AC0C5CF9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navzdory zjevné obeznámenosti Inuitů s moderní technikou a jejich kontaktu s civilizací ale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Nanuk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takřka jakékoli stopy těchto zásahů vymazává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Flaherty miluje obyčejnost (primitivnost) Inuitů a proto je filmuje „jednoduše“ 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zachycuje tradiční život v ledové krajině, lov zvířat, jezení syrového masa, stavbu iglú, fungování rodiny = film romanticky vzývá neposkvrněné žití primitivních lidí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ojedinělá scéna kontaktu s bílým trhovcem zdůrazňuje neobeznámenost Inuitů s moderními technologiemi – Nanuk se zakusuje do gramofonové desky = zároveň znak autenticity</a:t>
            </a:r>
          </a:p>
          <a:p>
            <a:endParaRPr lang="cs-CZ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vsedě, pes, držení, muž&#10;&#10;Popis byl vytvořen automaticky">
            <a:extLst>
              <a:ext uri="{FF2B5EF4-FFF2-40B4-BE49-F238E27FC236}">
                <a16:creationId xmlns:a16="http://schemas.microsoft.com/office/drawing/2014/main" id="{DADCDC9D-ECA8-4792-976F-FDC34ABF7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r="2" b="210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394629-8F96-41DE-9771-A48E7EF3C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CC610D-E51A-4093-BFA1-75F57D4F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8"/>
            <a:ext cx="6812280" cy="2213607"/>
          </a:xfrm>
        </p:spPr>
        <p:txBody>
          <a:bodyPr anchor="b">
            <a:normAutofit/>
          </a:bodyPr>
          <a:lstStyle/>
          <a:p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Nanuk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autenticita vs. inscenovanost</a:t>
            </a:r>
          </a:p>
        </p:txBody>
      </p:sp>
      <p:pic>
        <p:nvPicPr>
          <p:cNvPr id="5" name="Obrázek 4" descr="Obsah obrázku exteriér, osoba, ovce, skupina&#10;&#10;Popis byl vytvořen automaticky">
            <a:extLst>
              <a:ext uri="{FF2B5EF4-FFF2-40B4-BE49-F238E27FC236}">
                <a16:creationId xmlns:a16="http://schemas.microsoft.com/office/drawing/2014/main" id="{DDC87817-BF6A-4B55-A6B9-5166D0BB6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4" r="4" b="4"/>
          <a:stretch/>
        </p:blipFill>
        <p:spPr>
          <a:xfrm>
            <a:off x="7992957" y="10"/>
            <a:ext cx="4199043" cy="276935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01903-1DAA-4804-83AE-A23F31F4C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9361"/>
            <a:ext cx="6812280" cy="3136605"/>
          </a:xfrm>
        </p:spPr>
        <p:txBody>
          <a:bodyPr>
            <a:normAutofit fontScale="92500" lnSpcReduction="20000"/>
          </a:bodyPr>
          <a:lstStyle/>
          <a:p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Nanuk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své době působí autenticky, protože minimalizuje viditelné drama, soustředí se na menší množství protagonistů a ty trpělivě sleduje při vykonávání činností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André Bazin dlouhé záběry lovu (čekání na rybu, lov mrože a tuleně) oceňuje za jejich realističnost – zprostředkování všedních nedramatických momentů</a:t>
            </a:r>
          </a:p>
          <a:p>
            <a:pPr marL="0" indent="0">
              <a:buNone/>
            </a:pPr>
            <a:r>
              <a:rPr lang="cs-CZ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sekvence jsou ale vždy inscenované – např. tuleň, kterého „loví“ Nanuk, je již mrtvý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dvě Nanukovy ženy jsou ve skutečnosti družkami Flahertyho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scéna s kožešinami je zároveň „reklamou“ na francouzskou firmu 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Revillon Fréres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která natočení filmu sponzorovala</a:t>
            </a:r>
          </a:p>
        </p:txBody>
      </p:sp>
      <p:pic>
        <p:nvPicPr>
          <p:cNvPr id="7" name="Obrázek 6" descr="Obsah obrázku exteriér, osoba, sníh, muž&#10;&#10;Popis byl vytvořen automaticky">
            <a:extLst>
              <a:ext uri="{FF2B5EF4-FFF2-40B4-BE49-F238E27FC236}">
                <a16:creationId xmlns:a16="http://schemas.microsoft.com/office/drawing/2014/main" id="{08F96104-9EED-4165-A663-36E783A5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55" b="-1"/>
          <a:stretch/>
        </p:blipFill>
        <p:spPr>
          <a:xfrm>
            <a:off x="7992957" y="2957665"/>
            <a:ext cx="4199043" cy="39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4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302A59-D781-4EC2-9F5E-72DD83B1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Nanuk</a:t>
            </a:r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etnografická taxidermie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15DBB-F2BD-4594-9E64-522ED224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 lnSpcReduction="10000"/>
          </a:bodyPr>
          <a:lstStyle/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Flahertyho film vytváří obraz věčně šťastných domorodých lidí, kteří žijí v harmonii s přírodou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Nanukovi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doslova „zastavuje čas“ – v závěru ustrnou i inuitští protagonisté, usínají spolu s vlky (paralela se zvířaty, taxidermická fascinace nehybností)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naopak opomíjí chudobu Inuitů, dopad civilizace na jejich život, jejich zručnost v práci s moderními technologiemi, používání střelných zbraní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protagonista Nanuk, pravým jménem Allakariallak, dva roky po natočení filmu umírá (patrně) na tuberkulózu</a:t>
            </a:r>
          </a:p>
        </p:txBody>
      </p:sp>
      <p:pic>
        <p:nvPicPr>
          <p:cNvPr id="5" name="Obrázek 4" descr="Obsah obrázku exteriér, tráva, pole, fotka&#10;&#10;Popis byl vytvořen automaticky">
            <a:extLst>
              <a:ext uri="{FF2B5EF4-FFF2-40B4-BE49-F238E27FC236}">
                <a16:creationId xmlns:a16="http://schemas.microsoft.com/office/drawing/2014/main" id="{62E87268-7792-4B0B-BA3E-6811CB9F54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1" r="2" b="2817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217228-8421-442A-A6CB-59C464BE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Nanuk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úsměv a opoziční čtení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A9F01-2C12-4D1B-B809-B642EF8A5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Inuité byli stereotypně vnímaní jako bezstarostní, přátelští lidé – do značné míry i vlivem Nanuka, v němž se protagonista často zeširoka směje přímo do kamery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pozdější dokument 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Nanook Revisited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(1988) ale tento mýtus zpochybňuje: Nanuk se prý smál proto, že celé natáčení mu připadalo směšné/zábavné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Inuité zároveň sledují film jinak, čtou jej v opozici k západnímu publiku skrze rozpoznávání zjevných nesmyslů a inscenovaných pasážích (lov tuleně vyvolává smích)</a:t>
            </a:r>
          </a:p>
        </p:txBody>
      </p:sp>
      <p:pic>
        <p:nvPicPr>
          <p:cNvPr id="5" name="Obrázek 4" descr="Obsah obrázku vsedě, sníh, držení, stojící&#10;&#10;Popis byl vytvořen automaticky">
            <a:extLst>
              <a:ext uri="{FF2B5EF4-FFF2-40B4-BE49-F238E27FC236}">
                <a16:creationId xmlns:a16="http://schemas.microsoft.com/office/drawing/2014/main" id="{D9B32985-78EC-4C3B-9EFC-7E21D6086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r="6802" b="4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87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49C6E5-377C-40C5-BB17-97F43AF71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Inuitská televize a původní domorodá tvorba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2AF035-0599-464F-BDE5-8CCF862A1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1981 vzniká arktická televizní stanice/produkční centrum IBC (Innuit Broadcast Corporation)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Inuité tak získávají částečnou audiovizuální suverenitu (do té doby pouze přijímají vysílání kanadské televize CBC) – nejprve jsou jejich pořady vysílané jen v marginálních časech, později jsou součástí výhradně domorodého kanálu APTN (Aboriginal Peoples Television Network)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produkční společnost Igloolik Isuma Productions v roce 2000 natáčí první inuitský celovečerní film </a:t>
            </a:r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Rychlý běžec 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(Atanarjuat) a s úspěchem jej uvádí ve světě (mj. Zlatá kamera pro nejlepší debut na MFF Cannes)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etnikum získává větší kontrolu nad svým filmovým/televizním obrazem, umožňuje uchovávat naživu lokální tradice, místní mediální průmysl dává Inuitům práci</a:t>
            </a:r>
          </a:p>
          <a:p>
            <a:pPr marL="0" indent="0">
              <a:buNone/>
            </a:pPr>
            <a:endParaRPr lang="cs-CZ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osoba, exteriér, fotka, stojící&#10;&#10;Popis byl vytvořen automaticky">
            <a:extLst>
              <a:ext uri="{FF2B5EF4-FFF2-40B4-BE49-F238E27FC236}">
                <a16:creationId xmlns:a16="http://schemas.microsoft.com/office/drawing/2014/main" id="{4810F61A-34FD-4131-A3E2-59990460F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29" y="168876"/>
            <a:ext cx="4233463" cy="2631989"/>
          </a:xfrm>
          <a:prstGeom prst="rect">
            <a:avLst/>
          </a:prstGeom>
        </p:spPr>
      </p:pic>
      <p:pic>
        <p:nvPicPr>
          <p:cNvPr id="7" name="Obrázek 6" descr="Obsah obrázku exteriér, osoba, muž, stojící&#10;&#10;Popis byl vytvořen automaticky">
            <a:extLst>
              <a:ext uri="{FF2B5EF4-FFF2-40B4-BE49-F238E27FC236}">
                <a16:creationId xmlns:a16="http://schemas.microsoft.com/office/drawing/2014/main" id="{C826B726-B46A-4784-BE1C-3CE9AD6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87" y="2961503"/>
            <a:ext cx="4483737" cy="31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0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F8CD4D-8DD8-4E11-8790-8D4BCDC6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Rychlý běžec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(2001)</a:t>
            </a:r>
            <a:endParaRPr lang="cs-CZ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4CED95-73E9-4521-A048-885019272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první inuitský film je převyprávěním domorodé legendy 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režisér Zacharias Kunuk, 100% inuitský štáb, natáčení na video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vzniká více kolektivně a kolaborativně než je běžné v západních produkcích (včetně předprojekcí pro členy komunity a stařešiny)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situování děje do předmoderních mytických časů evokuje Flahertyho film a do jisté míry na něj strategicky navazuje (vědomí mezinárodního/západního publika)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současně ale film nezastírá, že jde o fikci (titulková sekvence zviditelňuje proces natáčení), kreativně a podvratně pracuje s nanukovskými klišé a na diváka klade percepční nároky (film má téměř tři hodiny)</a:t>
            </a:r>
          </a:p>
        </p:txBody>
      </p:sp>
      <p:pic>
        <p:nvPicPr>
          <p:cNvPr id="7" name="Obrázek 6" descr="Obsah obrázku muž, žena, stojící, přehrávání&#10;&#10;Popis byl vytvořen automaticky">
            <a:extLst>
              <a:ext uri="{FF2B5EF4-FFF2-40B4-BE49-F238E27FC236}">
                <a16:creationId xmlns:a16="http://schemas.microsoft.com/office/drawing/2014/main" id="{EA66214B-92C0-43C5-8417-9784B2F2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54" y="3378868"/>
            <a:ext cx="4795158" cy="2721252"/>
          </a:xfrm>
          <a:prstGeom prst="rect">
            <a:avLst/>
          </a:prstGeom>
        </p:spPr>
      </p:pic>
      <p:pic>
        <p:nvPicPr>
          <p:cNvPr id="5" name="Obrázek 4" descr="Obsah obrázku exteriér, hnědá, muž, pes&#10;&#10;Popis byl vytvořen automaticky">
            <a:extLst>
              <a:ext uri="{FF2B5EF4-FFF2-40B4-BE49-F238E27FC236}">
                <a16:creationId xmlns:a16="http://schemas.microsoft.com/office/drawing/2014/main" id="{D3D387B4-3E7D-4610-A328-10B8E1C12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54" y="539578"/>
            <a:ext cx="4810874" cy="27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708D73-F7D1-4E40-AB06-AF78631A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Jean Rouch: etnofikce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E348F-787D-4FAA-A117-8ED5EB777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francouzský antropolog a dokumentarista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natáčí od konce 40. let, především ve frankofonní Africe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vliv surrealismu: koncept náhodného setkání (</a:t>
            </a:r>
            <a:r>
              <a:rPr lang="cs-CZ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rencontre</a:t>
            </a:r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) přejímá Rouch jako svůj tvůrčí princip – důraz na improvizaci, spontaneitu, nepředvídatelnost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žánr </a:t>
            </a:r>
            <a:r>
              <a:rPr lang="cs-CZ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etnofikce</a:t>
            </a:r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přiznaně směšuje dokumentární a hrané prvky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natáčí ve stylu </a:t>
            </a:r>
            <a:r>
              <a:rPr lang="cs-CZ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cinema verité</a:t>
            </a:r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používá např. jump cuty (poskočné střihy), je stylovou inspirací pro francouzské novovlnné filmaře</a:t>
            </a:r>
          </a:p>
          <a:p>
            <a:r>
              <a:rPr lang="cs-CZ" sz="1600">
                <a:latin typeface="Times New Roman" panose="02020603050405020304" pitchFamily="18" charset="0"/>
                <a:cs typeface="Times New Roman" panose="02020603050405020304" pitchFamily="18" charset="0"/>
              </a:rPr>
              <a:t>řada afrických filmařů se ale později vůči Rouchovi vymezuje a označuje jeho tvorbu za zkreslující</a:t>
            </a:r>
          </a:p>
        </p:txBody>
      </p:sp>
      <p:pic>
        <p:nvPicPr>
          <p:cNvPr id="5" name="Obrázek 4" descr="Obsah obrázku fotka, osoba, zobrazení, muž&#10;&#10;Popis byl vytvořen automaticky">
            <a:extLst>
              <a:ext uri="{FF2B5EF4-FFF2-40B4-BE49-F238E27FC236}">
                <a16:creationId xmlns:a16="http://schemas.microsoft.com/office/drawing/2014/main" id="{D7BF4AEC-AF0D-4AD3-B8EC-AAFF3D412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-2" b="-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18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6222A2-19FE-41AC-961B-FCB6102A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3700">
                <a:latin typeface="Times New Roman" panose="02020603050405020304" pitchFamily="18" charset="0"/>
                <a:cs typeface="Times New Roman" panose="02020603050405020304" pitchFamily="18" charset="0"/>
              </a:rPr>
              <a:t>David a Judith MacDougallovi: transkulturní kinematografie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921094-3658-4BC5-B042-7FBB7086B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etnografičtí filmaři a teoretici natáčejí filmy na různých kontinentech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bývají řazeni mezi průkopníky observačního dokumentu – nejde ale o nezúčastněné pozorování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prosazují participační tvůrčí přístup, kdy se protagonisté dokumentu aktivně podílejí na jeho tvorbě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 jedni z prvních etnografických filmařů nepoužívají voiceover nebo dabování, ale nechávají protagonisty mluvit vlastní řečí a používají titulky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koncept transkulturní kinematografie – film jako prostor pro zvýznamnění mnohosti zúčastněných aktérů a jejich hlasů</a:t>
            </a:r>
          </a:p>
        </p:txBody>
      </p:sp>
      <p:pic>
        <p:nvPicPr>
          <p:cNvPr id="5" name="Obrázek 4" descr="Obsah obrázku exteriér, osoba, baseballový míček, stojící&#10;&#10;Popis byl vytvořen automaticky">
            <a:extLst>
              <a:ext uri="{FF2B5EF4-FFF2-40B4-BE49-F238E27FC236}">
                <a16:creationId xmlns:a16="http://schemas.microsoft.com/office/drawing/2014/main" id="{39ECC567-3DAC-4C48-BF6B-D0830E199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434" y="168876"/>
            <a:ext cx="3943054" cy="2631989"/>
          </a:xfrm>
          <a:prstGeom prst="rect">
            <a:avLst/>
          </a:prstGeom>
        </p:spPr>
      </p:pic>
      <p:pic>
        <p:nvPicPr>
          <p:cNvPr id="7" name="Obrázek 6" descr="Obsah obrázku exteriér, osoba, pózování, fotka&#10;&#10;Popis byl vytvořen automaticky">
            <a:extLst>
              <a:ext uri="{FF2B5EF4-FFF2-40B4-BE49-F238E27FC236}">
                <a16:creationId xmlns:a16="http://schemas.microsoft.com/office/drawing/2014/main" id="{A239E929-AA02-47D2-9CBA-24980C9E6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18" y="2961503"/>
            <a:ext cx="4405075" cy="31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0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74AC61-E093-4191-82ED-D47E41A27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etnografický mockument: </a:t>
            </a:r>
            <a:r>
              <a:rPr lang="cs-CZ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Země bez chleba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75979-0643-4B1E-BC0A-A7581E0B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některé etnografické filmy nejen že obsahují dokumentární i fiktivní prvky, ale záměrně je staví do popředí a hrají si s nimi</a:t>
            </a:r>
          </a:p>
          <a:p>
            <a:r>
              <a:rPr lang="cs-CZ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Země bez chleba </a:t>
            </a:r>
            <a:r>
              <a:rPr lang="cs-CZ" sz="2000">
                <a:latin typeface="Times New Roman" panose="02020603050405020304" pitchFamily="18" charset="0"/>
                <a:cs typeface="Times New Roman" panose="02020603050405020304" pitchFamily="18" charset="0"/>
              </a:rPr>
              <a:t>(r. Luis </a:t>
            </a:r>
            <a:r>
              <a:rPr lang="cs-CZ" sz="20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Buñuel, 1933): krátkometrážní film z chudého španělského regionu Las Hurdes vytváří okázalý nesoulad mezi záběry a doprovodným komentářem; záměrně nadsazuje zobrazovanou bídu, podává zkreslené či lživé informace – parodická subverze „autentických“ etnografických dokumentů z exotických krajin</a:t>
            </a:r>
          </a:p>
        </p:txBody>
      </p:sp>
      <p:pic>
        <p:nvPicPr>
          <p:cNvPr id="5" name="Obrázek 4" descr="Obsah obrázku exteriér, osoba, plot, žena&#10;&#10;Popis byl vytvořen automaticky">
            <a:extLst>
              <a:ext uri="{FF2B5EF4-FFF2-40B4-BE49-F238E27FC236}">
                <a16:creationId xmlns:a16="http://schemas.microsoft.com/office/drawing/2014/main" id="{2FAC740E-09B0-46A6-9D91-2FFF43B29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81" y="423618"/>
            <a:ext cx="3920090" cy="2940068"/>
          </a:xfrm>
          <a:prstGeom prst="rect">
            <a:avLst/>
          </a:prstGeom>
        </p:spPr>
      </p:pic>
      <p:pic>
        <p:nvPicPr>
          <p:cNvPr id="7" name="Obrázek 6" descr="Obsah obrázku osoba, exteriér, fotka, muž&#10;&#10;Popis byl vytvořen automaticky">
            <a:extLst>
              <a:ext uri="{FF2B5EF4-FFF2-40B4-BE49-F238E27FC236}">
                <a16:creationId xmlns:a16="http://schemas.microsoft.com/office/drawing/2014/main" id="{648531F4-FA7C-4CCC-BE28-D97827F68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81" y="3494314"/>
            <a:ext cx="3920090" cy="294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4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0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5FA5C203-5286-4D63-A193-2E159CEE6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37865A-DD57-4C00-BD61-7FB3D8E7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0" y="540167"/>
            <a:ext cx="5370576" cy="2135867"/>
          </a:xfrm>
        </p:spPr>
        <p:txBody>
          <a:bodyPr anchor="b">
            <a:normAutofit/>
          </a:bodyPr>
          <a:lstStyle/>
          <a:p>
            <a:r>
              <a:rPr lang="cs-CZ" sz="4800">
                <a:latin typeface="Times New Roman" panose="02020603050405020304" pitchFamily="18" charset="0"/>
                <a:cs typeface="Times New Roman" panose="02020603050405020304" pitchFamily="18" charset="0"/>
              </a:rPr>
              <a:t>etnografický mockument: </a:t>
            </a:r>
            <a:r>
              <a:rPr lang="cs-CZ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Pomalý vývoj</a:t>
            </a:r>
            <a:endParaRPr lang="cs-CZ" sz="4800"/>
          </a:p>
        </p:txBody>
      </p:sp>
      <p:pic>
        <p:nvPicPr>
          <p:cNvPr id="9" name="Obrázek 8" descr="Obsah obrázku voda, exteriér, tělo, oceán&#10;&#10;Popis byl vytvořen automaticky">
            <a:extLst>
              <a:ext uri="{FF2B5EF4-FFF2-40B4-BE49-F238E27FC236}">
                <a16:creationId xmlns:a16="http://schemas.microsoft.com/office/drawing/2014/main" id="{3A5092A2-2404-4E45-BB41-40E88B7FD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" r="19742" b="3"/>
          <a:stretch/>
        </p:blipFill>
        <p:spPr>
          <a:xfrm>
            <a:off x="8313088" y="10"/>
            <a:ext cx="3052899" cy="146542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CE13B4-2660-4ABF-8CEA-47B9893E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00" y="2880452"/>
            <a:ext cx="5370576" cy="3095445"/>
          </a:xfrm>
        </p:spPr>
        <p:txBody>
          <a:bodyPr anchor="t">
            <a:normAutofit/>
          </a:bodyPr>
          <a:lstStyle/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středometrážní film </a:t>
            </a:r>
            <a:r>
              <a:rPr lang="cs-CZ" sz="1500" i="1">
                <a:latin typeface="Times New Roman" panose="02020603050405020304" pitchFamily="18" charset="0"/>
                <a:cs typeface="Times New Roman" panose="02020603050405020304" pitchFamily="18" charset="0"/>
              </a:rPr>
              <a:t>Pomalý vývoj </a:t>
            </a:r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(Slow Action, 2011) režiséra Bena Riverse je hybrid dokumentu a postapokalyptické sci-fi</a:t>
            </a:r>
          </a:p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portrétuje čtyři imaginární ostrovní společenství (ostrovní biogeografie): utopická studie způsobu, jakým se různé druhy a ekosystémy vyvíjí v izolaci a vzájemné separaci</a:t>
            </a:r>
          </a:p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kombinace oddramatizovaných poetických záběrů a informativního voiceoveru</a:t>
            </a:r>
          </a:p>
          <a:p>
            <a:r>
              <a:rPr lang="cs-CZ" sz="1500">
                <a:latin typeface="Times New Roman" panose="02020603050405020304" pitchFamily="18" charset="0"/>
                <a:cs typeface="Times New Roman" panose="02020603050405020304" pitchFamily="18" charset="0"/>
              </a:rPr>
              <a:t>lze číst ve vztahu ke klimatickým změnám – vize zatopené Země, společenství odříznutá od sebe, imaginární přírodo-kultury</a:t>
            </a:r>
          </a:p>
        </p:txBody>
      </p:sp>
      <p:pic>
        <p:nvPicPr>
          <p:cNvPr id="11" name="Obrázek 10" descr="Obsah obrázku budova, stojící, ovce, stádo&#10;&#10;Popis byl vytvořen automaticky">
            <a:extLst>
              <a:ext uri="{FF2B5EF4-FFF2-40B4-BE49-F238E27FC236}">
                <a16:creationId xmlns:a16="http://schemas.microsoft.com/office/drawing/2014/main" id="{0AEC793E-EE95-4944-8006-3C8591EC8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r="14519"/>
          <a:stretch/>
        </p:blipFill>
        <p:spPr>
          <a:xfrm>
            <a:off x="8313088" y="1570516"/>
            <a:ext cx="3052899" cy="1465437"/>
          </a:xfrm>
          <a:prstGeom prst="rect">
            <a:avLst/>
          </a:prstGeom>
        </p:spPr>
      </p:pic>
      <p:pic>
        <p:nvPicPr>
          <p:cNvPr id="7" name="Obrázek 6" descr="Obsah obrázku příroda, hora, ovce, západ slunce&#10;&#10;Popis byl vytvořen automaticky">
            <a:extLst>
              <a:ext uri="{FF2B5EF4-FFF2-40B4-BE49-F238E27FC236}">
                <a16:creationId xmlns:a16="http://schemas.microsoft.com/office/drawing/2014/main" id="{5A341F63-F24D-408A-9394-A78E8DCBFD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r="18124" b="2"/>
          <a:stretch/>
        </p:blipFill>
        <p:spPr>
          <a:xfrm>
            <a:off x="8313088" y="3124327"/>
            <a:ext cx="3052899" cy="1465437"/>
          </a:xfrm>
          <a:prstGeom prst="rect">
            <a:avLst/>
          </a:prstGeom>
        </p:spPr>
      </p:pic>
      <p:pic>
        <p:nvPicPr>
          <p:cNvPr id="5" name="Obrázek 4" descr="Obsah obrázku exteriér, voda, tráva, oceán&#10;&#10;Popis byl vytvořen automaticky">
            <a:extLst>
              <a:ext uri="{FF2B5EF4-FFF2-40B4-BE49-F238E27FC236}">
                <a16:creationId xmlns:a16="http://schemas.microsoft.com/office/drawing/2014/main" id="{699A7B35-B0CC-4DE2-9126-6FE1BFE142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r="5169" b="5"/>
          <a:stretch/>
        </p:blipFill>
        <p:spPr>
          <a:xfrm>
            <a:off x="8313087" y="4678138"/>
            <a:ext cx="3052899" cy="1465437"/>
          </a:xfrm>
          <a:prstGeom prst="rect">
            <a:avLst/>
          </a:prstGeom>
        </p:spPr>
      </p:pic>
      <p:sp>
        <p:nvSpPr>
          <p:cNvPr id="45" name="Rectangle 36">
            <a:extLst>
              <a:ext uri="{FF2B5EF4-FFF2-40B4-BE49-F238E27FC236}">
                <a16:creationId xmlns:a16="http://schemas.microsoft.com/office/drawing/2014/main" id="{C8320787-6D49-4B03-AD81-917CE818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313044" y="6143573"/>
            <a:ext cx="3052782" cy="72563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6" name="Straight Connector 38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20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426C16-229E-4C74-9840-AE9BE9FD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3700">
                <a:latin typeface="Times New Roman" panose="02020603050405020304" pitchFamily="18" charset="0"/>
                <a:cs typeface="Times New Roman" panose="02020603050405020304" pitchFamily="18" charset="0"/>
              </a:rPr>
              <a:t>přírodo-kultury (</a:t>
            </a:r>
            <a:r>
              <a:rPr lang="cs-CZ" sz="3700" i="1">
                <a:latin typeface="Times New Roman" panose="02020603050405020304" pitchFamily="18" charset="0"/>
                <a:cs typeface="Times New Roman" panose="02020603050405020304" pitchFamily="18" charset="0"/>
              </a:rPr>
              <a:t>nature-cultures</a:t>
            </a:r>
            <a:r>
              <a:rPr lang="cs-CZ" sz="37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D2CA15-A3F9-447B-B3A7-6F1E4C13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Latoura je samotná představa kultury založená na jejím odtržení od přírody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Kultury ani Příroda neexistují, existují jen přírodo-kultury a teprve je lze zdola zkoumat a mezi sebou porovnávat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constituting their collectives, some mobilize ancestors, lions, fixed stars, and the coagulated blood of sacrifice; in constructing ours, we mobilize genetics, zoology, cosmology and haematology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F1E937-6BE3-429A-A7BB-E6EB9BA3F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5CDFB0-6576-4331-A0FC-18D50DB1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sedmý úkol: reflexe filmu </a:t>
            </a:r>
            <a:r>
              <a:rPr lang="cs-CZ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Tabu</a:t>
            </a:r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 (2012)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795209-A50A-4036-A71C-28CD58391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podívejte se na film </a:t>
            </a:r>
            <a:r>
              <a:rPr lang="cs-CZ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</a:t>
            </a:r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portugalského režiséra Miguela Gomese a v písemné reflexi se zamyslete nad následujícími otázkami: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film portrétuje vztahy mezi různými etniky, portugalskými bělochy a africkými domorodci/jejich moderními potomky?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film zobrazuje vazby mezi postkoloniální současností a koloniální minulostí (na společenské i individuální úrovni)?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formální/stylistické prostředky k tomu využívá a za jakým účelem?</a:t>
            </a:r>
          </a:p>
          <a:p>
            <a:r>
              <a:rPr lang="cs-CZ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film vztáhnout k etnografické dokumentární tradici? Pokud ano, jak?</a:t>
            </a:r>
          </a:p>
        </p:txBody>
      </p:sp>
      <p:pic>
        <p:nvPicPr>
          <p:cNvPr id="5" name="Obrázek 4" descr="Obsah obrázku exteriér, voda, muž, tráva&#10;&#10;Popis byl vytvořen automaticky">
            <a:extLst>
              <a:ext uri="{FF2B5EF4-FFF2-40B4-BE49-F238E27FC236}">
                <a16:creationId xmlns:a16="http://schemas.microsoft.com/office/drawing/2014/main" id="{6E876B38-AA4E-4102-A2DC-CB28626E5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291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60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ABE1E-95AE-4593-B2CC-C3C27ED7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rané cestovatelské filmy (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travelogues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B3B5E3-7F5E-4AB3-947C-C934BCC1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němé filmy/aktuality z exotických krajin (1898 – 1922) – jsou součástí rozmanité konzumace obrazů z cest (cestovatelské přednášky, stereoscope, zážitkové simulace letu v balónu/jízdy ve vlaku…)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populární „senzační“ motivy: domorodé tance, posvátné rituály, obnažená těla domorodců – výjevy volně seřazené za sebe, důraz na tělesnost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turistické hledisko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aktuality uvozuje mapa, úvodní záběry příjezdu na místo, domorodci často zírají do kamery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vědecké hledisko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zkoumání fyziognomie různých etnik (těla v pohybu), domorodých zvyklostí a rituálů – performance slouží výzkumu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cestovatelské filmy hrdě přiznávají svoji koloniální dimenzi – jsou navázané na tehdejší války, dopravní průmysl (železnice); obsahují „vtipné“ koloniální kontrasty</a:t>
            </a: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5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voda, exteriér, vlna, jezdectví&#10;&#10;Popis byl vytvořen automaticky">
            <a:extLst>
              <a:ext uri="{FF2B5EF4-FFF2-40B4-BE49-F238E27FC236}">
                <a16:creationId xmlns:a16="http://schemas.microsoft.com/office/drawing/2014/main" id="{329C3673-B98E-47C1-B94F-19AE74C6D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117600"/>
            <a:ext cx="3657600" cy="2628900"/>
          </a:xfrm>
          <a:prstGeom prst="rect">
            <a:avLst/>
          </a:prstGeom>
        </p:spPr>
      </p:pic>
      <p:pic>
        <p:nvPicPr>
          <p:cNvPr id="13" name="Obrázek 12" descr="Obsah obrázku fotka, staré, pózování, muž&#10;&#10;Popis byl vytvořen automaticky">
            <a:extLst>
              <a:ext uri="{FF2B5EF4-FFF2-40B4-BE49-F238E27FC236}">
                <a16:creationId xmlns:a16="http://schemas.microsoft.com/office/drawing/2014/main" id="{460F419D-88A0-48AE-A3D2-FF0F9E97E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0" y="1117600"/>
            <a:ext cx="6096000" cy="2628900"/>
          </a:xfrm>
          <a:prstGeom prst="rect">
            <a:avLst/>
          </a:prstGeom>
        </p:spPr>
      </p:pic>
      <p:pic>
        <p:nvPicPr>
          <p:cNvPr id="7" name="Obrázek 6" descr="Obsah obrázku fotka, osoba, exteriér, pózování&#10;&#10;Popis byl vytvořen automaticky">
            <a:extLst>
              <a:ext uri="{FF2B5EF4-FFF2-40B4-BE49-F238E27FC236}">
                <a16:creationId xmlns:a16="http://schemas.microsoft.com/office/drawing/2014/main" id="{723DAE73-2843-4F96-B0C7-F7618DD2F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3822700"/>
            <a:ext cx="3467100" cy="1879600"/>
          </a:xfrm>
          <a:prstGeom prst="rect">
            <a:avLst/>
          </a:prstGeom>
        </p:spPr>
      </p:pic>
      <p:pic>
        <p:nvPicPr>
          <p:cNvPr id="15" name="Obrázek 14" descr="Obsah obrázku exteriér, tráva, jezdectví, kůň&#10;&#10;Popis byl vytvořen automaticky">
            <a:extLst>
              <a:ext uri="{FF2B5EF4-FFF2-40B4-BE49-F238E27FC236}">
                <a16:creationId xmlns:a16="http://schemas.microsoft.com/office/drawing/2014/main" id="{6D0C2F7C-69FA-44D5-B9FE-94F2F9A8B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3822700"/>
            <a:ext cx="2565400" cy="1879600"/>
          </a:xfrm>
          <a:prstGeom prst="rect">
            <a:avLst/>
          </a:prstGeom>
        </p:spPr>
      </p:pic>
      <p:pic>
        <p:nvPicPr>
          <p:cNvPr id="9" name="Obrázek 8" descr="Obsah obrázku exteriér, voda, fotka, muž&#10;&#10;Popis byl vytvořen automaticky">
            <a:extLst>
              <a:ext uri="{FF2B5EF4-FFF2-40B4-BE49-F238E27FC236}">
                <a16:creationId xmlns:a16="http://schemas.microsoft.com/office/drawing/2014/main" id="{E130262B-BEC6-49D5-9D70-1E1FBFBBD5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3822700"/>
            <a:ext cx="3657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8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364034-86E4-45EF-B9E6-C7FF6676D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70852" cy="1671564"/>
          </a:xfrm>
        </p:spPr>
        <p:txBody>
          <a:bodyPr>
            <a:normAutofit/>
          </a:bodyPr>
          <a:lstStyle/>
          <a:p>
            <a: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dokumentární romance (</a:t>
            </a:r>
            <a:r>
              <a:rPr lang="cs-CZ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documentaires romancés</a:t>
            </a:r>
            <a:r>
              <a:rPr lang="cs-CZ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563DB5-314C-4242-A767-1070D8843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cestovatelské filmy inspirují vznik žánru dokumentárních romancí: hrané travelogy s bílými herci a domorodým komparzem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Gaston </a:t>
            </a:r>
            <a: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Méliès: v 10. letech natáčí 64 filmů od Tahiti až po Japonsko</a:t>
            </a:r>
            <a:br>
              <a:rPr lang="cs-CZ" sz="2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Misfortunes of Mr.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Mrs. Mott on their Trip to Tahiti</a:t>
            </a:r>
            <a:b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Captured by Aboriginals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domorodci buď jako nebezpeční divoši/lidožrouti, nebo terč vtipů</a:t>
            </a:r>
          </a:p>
        </p:txBody>
      </p:sp>
      <p:pic>
        <p:nvPicPr>
          <p:cNvPr id="5" name="Obrázek 4" descr="Obsah obrázku exteriér, osoba, fotka, muž&#10;&#10;Popis byl vytvořen automaticky">
            <a:extLst>
              <a:ext uri="{FF2B5EF4-FFF2-40B4-BE49-F238E27FC236}">
                <a16:creationId xmlns:a16="http://schemas.microsoft.com/office/drawing/2014/main" id="{79461CBB-0273-4AC2-85EE-85CD4C18F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3" b="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38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DF3E1D-82F9-4A4D-AB09-DA0D696E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hraný etnografický film: </a:t>
            </a:r>
            <a:r>
              <a:rPr lang="cs-CZ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Tabu</a:t>
            </a:r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 (1931)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2310B9-E411-4905-9AD8-EA60D626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</a:t>
            </a: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Tabu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režiséra F.W. Murnaua vypráví tragický příběh mladých polynéských milenců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filmu hrají převážně polynéští domorodci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členění do dvou kapitol Ráj/Ztracený ráj evokuje biblické/mytické přesahy – film přiznává svoji fantastičnost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kreativní konflikt mezi Murnauem a scenáristou Robertem Flahertym – Murnau přepisuje Flahertyho scénář</a:t>
            </a:r>
          </a:p>
        </p:txBody>
      </p:sp>
      <p:pic>
        <p:nvPicPr>
          <p:cNvPr id="5" name="Obrázek 4" descr="Obsah obrázku exteriér, osoba, muž, pláž&#10;&#10;Popis byl vytvořen automaticky">
            <a:extLst>
              <a:ext uri="{FF2B5EF4-FFF2-40B4-BE49-F238E27FC236}">
                <a16:creationId xmlns:a16="http://schemas.microsoft.com/office/drawing/2014/main" id="{A254A510-FC8B-4760-8D09-7600DBB1E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61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7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8D4CC0-7535-4D2E-8131-BB9F3D87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záchranná etnografie jako taxidermie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2378AB-30A2-49DB-B4F2-D498063A5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4195193" cy="3253963"/>
          </a:xfrm>
        </p:spPr>
        <p:txBody>
          <a:bodyPr>
            <a:normAutofit/>
          </a:bodyPr>
          <a:lstStyle/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etnografové/antropologové na přelomu 19./20. století touží zkoumat domorodé kultury, které vlivem západní modernity mizejí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záchranná etnografie (</a:t>
            </a:r>
            <a:r>
              <a:rPr lang="cs-CZ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salvage ethnography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touží zachytit a zakonzervovat vymírající život, zvyky a artefakty „primitivních“ lidí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Fatimah Tobing Romy přirovnává tento mód etnografie k taxidermii – praxi, která usiluje o to zachovat mrtvé tak, aby působilo jako stále živé</a:t>
            </a: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součástí taxidermie je i touha po celistvosti, která ale může přijít jen s usmrcením/znehybněním objektu (exponáty v přírodovědných muzeích)</a:t>
            </a:r>
          </a:p>
          <a:p>
            <a:endParaRPr lang="cs-CZ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fotka, skupina, stojící, muž&#10;&#10;Popis byl vytvořen automaticky">
            <a:extLst>
              <a:ext uri="{FF2B5EF4-FFF2-40B4-BE49-F238E27FC236}">
                <a16:creationId xmlns:a16="http://schemas.microsoft.com/office/drawing/2014/main" id="{AB627FE1-023B-4961-A086-F67BD576A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r="-1" b="-1"/>
          <a:stretch/>
        </p:blipFill>
        <p:spPr>
          <a:xfrm>
            <a:off x="5483586" y="331429"/>
            <a:ext cx="6487485" cy="61951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893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BE1122-1E33-4D1C-9673-4AFF50A3D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Nanuk – člověk primitivní </a:t>
            </a:r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(1922)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3968D0-1837-42A7-B7C8-B8678C11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chápaný jako přelom: první dokumentární film, první etnografický film, první umělecký film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spjaté s mýtem tvůrce filmu Roberta J. Flahertyho: objevitel a umělec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Flaherty s Inuity delší dobu žije a spolu s nimi natáčí film o jejich tradičním životě – metoda zúčastněného pozorování</a:t>
            </a:r>
          </a:p>
          <a:p>
            <a:r>
              <a:rPr lang="cs-CZ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Nanuk</a:t>
            </a:r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ukázkovým příkladem romantické „záchranné“ etnografie v taxidermickém stylu – ve snaze zachytit mizející inuitskou kulturu vytváří nostalgickou vizi primitivních domorodců („šlechetných divochů“) nedotčených civilizací </a:t>
            </a:r>
          </a:p>
          <a:p>
            <a:r>
              <a:rPr lang="cs-CZ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 ve světě budí velký ohlas (Nanukmánie) a dodnes si uchovává reputaci velkého uměleckého díla</a:t>
            </a: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2EBEBE6C-C1E9-4331-ADDB-8B22BCC3E5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6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649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7880A1-654B-42AE-91B2-1DE7A737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cs-CZ" sz="4000" i="1">
                <a:latin typeface="Times New Roman" panose="02020603050405020304" pitchFamily="18" charset="0"/>
                <a:cs typeface="Times New Roman" panose="02020603050405020304" pitchFamily="18" charset="0"/>
              </a:rPr>
              <a:t>Nanuk</a:t>
            </a:r>
            <a:r>
              <a:rPr lang="cs-CZ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oboustranná participace?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B79B8C-8140-48A9-B175-368C5C723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Flaherty prvně odjíždí na arktický sever jako průzkumník ve službách kanadské železniční společnosti; v roce 1913 s sebou bere kameru a natáčí filmy s Inuity – filmy ale údajně ničí oheň z cigarety</a:t>
            </a:r>
          </a:p>
          <a:p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Nanuk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poté vzniká metodou zúčastněného pozorování – Flaherty tráví čas s domorodci a chce je portrétovat z jejich perspektivy (ne civilizovaným pohledem) a soustředit se na jednu rodinu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filmování participují sami Inuité: opravují techniku, vyvolávají film, kreslí výjevy, přicházejí s návrhy na scény a diskutují je s Flahertym – ten jim zároveň ukazuje natočení záběry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jisté míry funguje jako mezikulturní tvůrčí spolupráce – informace ale pouze z Flahertyho deníků</a:t>
            </a:r>
          </a:p>
        </p:txBody>
      </p:sp>
      <p:pic>
        <p:nvPicPr>
          <p:cNvPr id="5" name="Obrázek 4" descr="Obsah obrázku exteriér, sníh, voda, muž&#10;&#10;Popis byl vytvořen automaticky">
            <a:extLst>
              <a:ext uri="{FF2B5EF4-FFF2-40B4-BE49-F238E27FC236}">
                <a16:creationId xmlns:a16="http://schemas.microsoft.com/office/drawing/2014/main" id="{210C6C92-8657-44F3-8FDC-07D1178090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612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0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1659</Words>
  <Application>Microsoft Office PowerPoint</Application>
  <PresentationFormat>Širokoúhlá obrazovka</PresentationFormat>
  <Paragraphs>96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Helvetica Neue Medium</vt:lpstr>
      <vt:lpstr>Times New Roman</vt:lpstr>
      <vt:lpstr>Motiv Office</vt:lpstr>
      <vt:lpstr>Antropomorfologie etnografických filmů</vt:lpstr>
      <vt:lpstr>přírodo-kultury (nature-cultures)</vt:lpstr>
      <vt:lpstr>rané cestovatelské filmy (travelogues)</vt:lpstr>
      <vt:lpstr>Prezentace aplikace PowerPoint</vt:lpstr>
      <vt:lpstr>dokumentární romance (documentaires romancés)</vt:lpstr>
      <vt:lpstr>hraný etnografický film: Tabu (1931)</vt:lpstr>
      <vt:lpstr>záchranná etnografie jako taxidermie</vt:lpstr>
      <vt:lpstr>Nanuk – člověk primitivní (1922)</vt:lpstr>
      <vt:lpstr>Nanuk: oboustranná participace?</vt:lpstr>
      <vt:lpstr>Nanuk: romantizace primitivní jednoduchosti</vt:lpstr>
      <vt:lpstr>Nanuk: autenticita vs. inscenovanost</vt:lpstr>
      <vt:lpstr>Nanuk: etnografická taxidermie</vt:lpstr>
      <vt:lpstr>Nanuk: úsměv a opoziční čtení</vt:lpstr>
      <vt:lpstr>Inuitská televize a původní domorodá tvorba</vt:lpstr>
      <vt:lpstr>Rychlý běžec (2001)</vt:lpstr>
      <vt:lpstr>Jean Rouch: etnofikce</vt:lpstr>
      <vt:lpstr>David a Judith MacDougallovi: transkulturní kinematografie</vt:lpstr>
      <vt:lpstr>etnografický mockument: Země bez chleba</vt:lpstr>
      <vt:lpstr>etnografický mockument: Pomalý vývoj</vt:lpstr>
      <vt:lpstr>sedmý úkol: reflexe filmu Tabu (2012)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Antropomorfologie etnografických filmů</dc:title>
  <dc:creator>Ondřej Pavlík</dc:creator>
  <cp:lastModifiedBy>Ondřej Pavlík</cp:lastModifiedBy>
  <cp:revision>3</cp:revision>
  <dcterms:created xsi:type="dcterms:W3CDTF">2020-11-30T07:31:50Z</dcterms:created>
  <dcterms:modified xsi:type="dcterms:W3CDTF">2020-11-30T07:54:57Z</dcterms:modified>
</cp:coreProperties>
</file>