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D9FA0-495A-4830-B476-EC045169F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7CD128-C161-4C2C-9A84-62A10EEAF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3AF787-0D22-4FED-9707-E95DE6FC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C4AB83-34B2-45DA-901E-4B3A6A62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649C70-FA92-4761-8BD3-67758A92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37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788C9-3FFF-4264-8380-FFE9573E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952B32-6219-4120-AA02-2371647F7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78A0A4-9932-43E7-80AB-D61F8B2F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BA8E53-5891-4AC2-B993-8A18AF44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D3B130-2C8F-469D-BC8C-E8219601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87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2A0EEE-B506-4B44-8FBF-CFAFF9735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DEAD97-1277-41D7-9DA9-2883A5234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BD99DC-B130-4198-81AC-2B0C9251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3D46EA-0928-4CE1-B0FF-C5D7A810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E8E5BF-89C0-4149-8DA3-1DA2B9EC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80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94638-578C-4136-9415-E70A2425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9E8AF-D47D-40B7-963E-03A1C36AD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8EBB47-A211-4C0F-8CFD-74A5846E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32750-A6F3-40E8-9688-0C4D9B54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4BA485-F3B5-4AA5-A95D-A39A2B5E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50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D30C0-A105-4DE4-8DC2-1A2C70CF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ACDBE9-121A-4D90-AE23-68160EFC1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15696-0AD0-4DF4-8D23-61A04D88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00433-7C03-4FE3-8C2D-B1AAD34C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4C269A-A933-4447-B89A-E7AAC494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4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82073-2695-45F1-BC9B-FD75EA8F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50785-14A9-440D-930B-F1F4876D7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38B70C-213C-4794-B9C1-2767696D1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FA9A4F-B826-45E2-8A44-A603C628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31A331-18D1-47E8-9F13-228AFBE0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D8D39D-723D-49AD-9245-4A3A730A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22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4EF3E-3ADB-4FB2-82FB-9253BB3C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1C7A89-7182-4BCB-829E-77FE21AB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E10B37-1C41-4657-AEF4-9C74470FD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ADC234-8DEF-42A8-9175-B7C9AF91E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D455F7-035F-4650-BDB6-9B59AF683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1DD470-1760-4CC0-BE83-A1E781AA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AF3D6C7-F83D-43EA-8DB2-F52BCFC8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F3A4DD-4A2D-432F-9B67-CCEF48EB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12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EB41E-9A3C-4C9D-90A2-3E1EF404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32E653-B44F-45BF-8776-DF5623B0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FC0200-FF85-4F42-829A-F036BDDA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DB9DEE-59D3-45A2-B0FD-F0F83894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7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180658-7E06-49E3-A9F0-63BDE9E8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4D082F-42F9-4557-AAD6-DF981F7C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8BBD07-6EBA-4593-907E-02AF92AA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9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B92E4-3FD1-4963-BD8F-41897DF7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99E18-BDF9-471B-A314-1A8AE826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01B518-342E-4738-B512-BE00AAB79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6FCDF9-EF4A-487F-8EDC-D5476161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25021C-9339-4C02-A7E0-FAEB04DA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EE58D3-8AB6-4F93-93C0-14AAD730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04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E0F08-CC49-4CB6-8FBB-C0284481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F3BB52-8895-4D36-9802-467C41589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FAFCB5-E709-4DF3-B658-88A9526C7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7A02E9-33B6-4A81-B03D-F729B28C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F7C362-A538-41C4-8608-C7D96066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6B7BF8-E017-416C-BD14-B160A05C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4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38454E-82B8-4D06-BE6D-C17FE542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836BAF-B18B-4A91-A6AB-1409F14D2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08859-FF6A-4E86-903B-E8AAC7764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8ABF-C9A0-4D68-AC6B-B78E06CB0A40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8AFA47-A447-4352-95F2-D5A3C01FC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4535F-3C87-4406-91DE-652FB5829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42EE-1B23-4D5A-86CC-19BDB30AF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96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už, osoba, budova, držení&#10;&#10;Popis byl vytvořen automaticky">
            <a:extLst>
              <a:ext uri="{FF2B5EF4-FFF2-40B4-BE49-F238E27FC236}">
                <a16:creationId xmlns:a16="http://schemas.microsoft.com/office/drawing/2014/main" id="{86478E2C-7170-4962-988D-081E1ACFC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B298BC-CB21-4943-86C6-B61A5DE69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Ekotrauma: horor, biothriller, dystopie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6E4686-3A0E-45FE-868B-9BB50CC04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FAVh021 Film a ekologie</a:t>
            </a:r>
            <a:b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hodina</a:t>
            </a:r>
            <a:b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ondrej.pavlik@mail.muni.cz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40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6D8F1F-DB57-4295-9FA7-42F6E5D0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epidemické biothrillery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55CB9-2912-4845-8EF7-901FB9A9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americké filmy o šíření epidemie (tzv. outbreak narrative) obvykle spojují šíření smrtícího viru s nebezpečím pocházejícím mimo západní civilizaci (typicky země třetího světa)</a:t>
            </a:r>
          </a:p>
          <a:p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Panika v ulicích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(1950): ilegální imigrant do New Orleans zavleče plicní mor; po jeho smrti hrozí epidemie</a:t>
            </a:r>
          </a:p>
          <a:p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Smrtící epidemie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(1995): nakažená africká opice přenese smrtící virus Motaba (Ebola) do Kalifornie – film je příkladem ustáleného epidemického metanarativu, v němž viry ze zaostalých zemí představují návrat potlačené koloniální minulosti = řešením je moderní biomedicína</a:t>
            </a:r>
            <a:b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b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ignoruje infrastrukturní a ekonomické nerovnosti globalizovaného světa, často způsobené iniciativami Západu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CC58CCB-DF5A-4B70-8F82-FBF1805B3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50" y="168168"/>
            <a:ext cx="3160234" cy="3168155"/>
          </a:xfrm>
          <a:prstGeom prst="rect">
            <a:avLst/>
          </a:prstGeom>
        </p:spPr>
      </p:pic>
      <p:pic>
        <p:nvPicPr>
          <p:cNvPr id="7" name="Obrázek 6" descr="Obsah obrázku osoba, exteriér, stojící, muž&#10;&#10;Popis byl vytvořen automaticky">
            <a:extLst>
              <a:ext uri="{FF2B5EF4-FFF2-40B4-BE49-F238E27FC236}">
                <a16:creationId xmlns:a16="http://schemas.microsoft.com/office/drawing/2014/main" id="{F4C3AD16-D9F8-4969-A6B7-5E390A1A6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6" y="3787688"/>
            <a:ext cx="3995623" cy="22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4248F1-BA55-4D16-9E18-7119C669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2177741"/>
          </a:xfrm>
        </p:spPr>
        <p:txBody>
          <a:bodyPr anchor="b"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Mutant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(2006): satirický biothriller</a:t>
            </a:r>
          </a:p>
        </p:txBody>
      </p:sp>
      <p:pic>
        <p:nvPicPr>
          <p:cNvPr id="5" name="Obrázek 4" descr="Obsah obrázku voda, exteriér, řeka, loďka&#10;&#10;Popis byl vytvořen automaticky">
            <a:extLst>
              <a:ext uri="{FF2B5EF4-FFF2-40B4-BE49-F238E27FC236}">
                <a16:creationId xmlns:a16="http://schemas.microsoft.com/office/drawing/2014/main" id="{E6ABEC0A-D76C-41C0-A7DF-99F463ADF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" b="-3"/>
          <a:stretch/>
        </p:blipFill>
        <p:spPr>
          <a:xfrm>
            <a:off x="180753" y="10"/>
            <a:ext cx="4827181" cy="2780404"/>
          </a:xfrm>
          <a:prstGeom prst="rect">
            <a:avLst/>
          </a:prstGeom>
        </p:spPr>
      </p:pic>
      <p:pic>
        <p:nvPicPr>
          <p:cNvPr id="7" name="Obrázek 6" descr="Obsah obrázku interiér, taška, vsedě, oblečení&#10;&#10;Popis byl vytvořen automaticky">
            <a:extLst>
              <a:ext uri="{FF2B5EF4-FFF2-40B4-BE49-F238E27FC236}">
                <a16:creationId xmlns:a16="http://schemas.microsoft.com/office/drawing/2014/main" id="{5CBC6EA3-C8F7-4FF7-8C0E-CB909EAE2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21624" b="1"/>
          <a:stretch/>
        </p:blipFill>
        <p:spPr>
          <a:xfrm>
            <a:off x="180753" y="2961167"/>
            <a:ext cx="4827181" cy="389683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E5003E-B7C5-4720-B01B-F2A9A55FE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2" y="2961167"/>
            <a:ext cx="6179209" cy="3215796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jihokorejský film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Mutant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subverzivně pohrává s konvencemi monster hororů a epidemických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biothrillerů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zrod zmutované příšery způsobuje rozkaz amerického šéfa vojenské márnice o vylití 80 litrů jedovatého formaldehydu do řeky Han + druhou příčinou jsou sebevraždy zkrachovalých byznysmenů skokem do řeky, následkem neoliberálních reforem MMF po krizi z roku 1997 (obě reálné události)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objevení monstra na scénu vtrhává globální zdravotní asociace a vyhlašuje hrozbu epidemie – vše se ale ukáže jako americký hoax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převrací hollywoodský epidemický narativ a satiricky naopak zdůrazňuje ničivost amerických (potažmo neoliberálních) intervencí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2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8C7B66D-8C78-480F-A98B-3F195E65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E9DCB6-5C2F-4FEA-A061-4A691404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24" y="547815"/>
            <a:ext cx="5991227" cy="1683019"/>
          </a:xfrm>
        </p:spPr>
        <p:txBody>
          <a:bodyPr>
            <a:normAutofit/>
          </a:bodyPr>
          <a:lstStyle/>
          <a:p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VALL-I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 (2008): humanistická dystopie</a:t>
            </a:r>
          </a:p>
        </p:txBody>
      </p:sp>
      <p:pic>
        <p:nvPicPr>
          <p:cNvPr id="9" name="Obrázek 8" descr="Obsah obrázku interiér, osoba, hračka, dítě&#10;&#10;Popis byl vytvořen automaticky">
            <a:extLst>
              <a:ext uri="{FF2B5EF4-FFF2-40B4-BE49-F238E27FC236}">
                <a16:creationId xmlns:a16="http://schemas.microsoft.com/office/drawing/2014/main" id="{EB9340C8-F890-4500-851F-7B6C607C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2" y="420465"/>
            <a:ext cx="4810874" cy="2128811"/>
          </a:xfrm>
          <a:prstGeom prst="rect">
            <a:avLst/>
          </a:prstGeom>
        </p:spPr>
      </p:pic>
      <p:pic>
        <p:nvPicPr>
          <p:cNvPr id="5" name="Obrázek 4" descr="Obsah obrázku vsedě, stůl, vpředu, malé&#10;&#10;Popis byl vytvořen automaticky">
            <a:extLst>
              <a:ext uri="{FF2B5EF4-FFF2-40B4-BE49-F238E27FC236}">
                <a16:creationId xmlns:a16="http://schemas.microsoft.com/office/drawing/2014/main" id="{A6479932-360D-41AC-8BE5-EF968A2F7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" y="3063824"/>
            <a:ext cx="4810874" cy="295868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0984C-2A9F-4E0F-9FAB-033EFEE50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524" y="2409568"/>
            <a:ext cx="5991227" cy="3690551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animovaný film studia Pixar (Disney) se odehrává v postapokalyptické budoucnosti, v níž lidé zdevastovali Zemi, zanechali na ní jen odpad a sami z ní evakuovali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hrdiny jsou VALL-I a EVE: antropomorfizovaní robůtci, kteří se do sebe zamilovávají a nakonec přimějí lidstvo vrátit se na Zemi a znovu na ní vybudovat život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je prototypem humanistické dystopie, která nám umožňuje představit si environmentální apokalypsu skrze polidštěnou (zábavnou a dojemnou) perspektivu + sugeruje možnost odvrátit i ten nejstrašnější kolaps = normalizace ekologické katastrofy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4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D8C7B66D-8C78-480F-A98B-3F195E65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9D8F58-CA11-4D35-9FC2-6DC11D48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24" y="547815"/>
            <a:ext cx="5991227" cy="1683019"/>
          </a:xfrm>
        </p:spPr>
        <p:txBody>
          <a:bodyPr>
            <a:normAutofit/>
          </a:bodyPr>
          <a:lstStyle/>
          <a:p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Melancholia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 (2011): depresivní apokalypsa</a:t>
            </a:r>
          </a:p>
        </p:txBody>
      </p:sp>
      <p:pic>
        <p:nvPicPr>
          <p:cNvPr id="5" name="Obrázek 4" descr="Obsah obrázku příroda, exteriér, voda, hora&#10;&#10;Popis byl vytvořen automaticky">
            <a:extLst>
              <a:ext uri="{FF2B5EF4-FFF2-40B4-BE49-F238E27FC236}">
                <a16:creationId xmlns:a16="http://schemas.microsoft.com/office/drawing/2014/main" id="{F3416E73-4B62-4749-BF63-A3F9AAF9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5" y="929091"/>
            <a:ext cx="4810874" cy="2044621"/>
          </a:xfrm>
          <a:prstGeom prst="rect">
            <a:avLst/>
          </a:prstGeom>
        </p:spPr>
      </p:pic>
      <p:pic>
        <p:nvPicPr>
          <p:cNvPr id="7" name="Obrázek 6" descr="Obsah obrázku osoba, interiér, žena, hledání&#10;&#10;Popis byl vytvořen automaticky">
            <a:extLst>
              <a:ext uri="{FF2B5EF4-FFF2-40B4-BE49-F238E27FC236}">
                <a16:creationId xmlns:a16="http://schemas.microsoft.com/office/drawing/2014/main" id="{184A81B2-AF4F-4167-9661-1AE9BF54A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5" y="3232532"/>
            <a:ext cx="4810874" cy="204462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6D53D3-20BA-4D24-BA75-D15DAC5A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524" y="2409568"/>
            <a:ext cx="5991227" cy="3690551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film Larse von Triera vypráví o nevyhnutelném (destruktivním) nárazu planety Melancholia do Země na pozadí vztahu dvou sester (Justine a Claire)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postapokalyptických filmů Melancholia ztvárňuje konec lidstva jako definitivní a nepředstavitelný; narativ končí momentem dopadu planety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depresivní melancholii, kterou prožívá Justine, film líčí jako adekvátní odpověď na blížící se zánik – otevřenost nevyhnutelnému konci, nebo dokonce vítání zkázy („život na Zemi je zlý“, a proto si zaslouží být zničen)</a:t>
            </a:r>
          </a:p>
        </p:txBody>
      </p:sp>
    </p:spTree>
    <p:extLst>
      <p:ext uri="{BB962C8B-B14F-4D97-AF65-F5344CB8AC3E}">
        <p14:creationId xmlns:p14="http://schemas.microsoft.com/office/powerpoint/2010/main" val="185987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Obrázek 12" descr="Obsah obrázku stůl, láhev, jídlo, tráva&#10;&#10;Popis byl vytvořen automaticky">
            <a:extLst>
              <a:ext uri="{FF2B5EF4-FFF2-40B4-BE49-F238E27FC236}">
                <a16:creationId xmlns:a16="http://schemas.microsoft.com/office/drawing/2014/main" id="{1FDBBFB0-5A9B-4BDE-B4F7-2B69A3928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3" r="1" b="4535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29E817-BF56-440B-826C-233AB743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úkol 9+10: utopická esej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6717F-1F98-4367-A27D-BB6594BF7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napište text o rozsahu alespoň 5NS (9000 znaků), v němž si pokusíte představit, jak by mohl v budoucnosti (řekněme v roce 2050) vypadat svět – konkrétně jakou roli by v něm hrál film a kinematografie (případně audiovizuální média)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pokuste se text orientovat utopicky; tzn. představit si budoucnost, která nebude apokalyptická, ale udržitelná a funkční – můžete se inspirovat současnými trendy, ale zároveň můžete vymyslet cokoli vlastního a originálního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soustřeďte se na následující otázky: Jaká by mohla být role filmu/narativní audiovize v hypotetické budoucnosti ovlivněné klimatickými změnami? Jakou roli v této představě hraje audiovize a jak ji pomáhá formovat?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žánr textu je relativně volný: může jít o esej, nebo případně i o krátkou povídku, fantazii se meze nekladou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odevzdejte do odevzdávárny kursu nejpozději do 10. ledna 2021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6D25E-E821-424A-9417-F8217858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 trauma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09966-5A51-416B-A73B-98F83F9B3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traumatická událost: ohrožuje životní nebo tělesnou integritu; blízký kontakt s násilím či smrtí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má několik fází: (1) traumatická událost, (2) reakce oběti, (3) následný stav oběti (např. posttraumatický syndrom)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je zprvu pociťované skrze absenci – lidský smyslový aparát chrání sám sebe, individuální trauma se vynořuje skrze noční můry, fóbie, flashbacky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úspěšné vyléčení musí být trauma zpětně zaregistrované a zpracované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0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9F99CF-8D4A-493E-84DF-D97B513C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238" y="507283"/>
            <a:ext cx="6017562" cy="1544062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kolektivní trauma</a:t>
            </a:r>
          </a:p>
        </p:txBody>
      </p:sp>
      <p:pic>
        <p:nvPicPr>
          <p:cNvPr id="7" name="Obrázek 6" descr="Obsah obrázku osoba, muž, budova, nošení&#10;&#10;Popis byl vytvořen automaticky">
            <a:extLst>
              <a:ext uri="{FF2B5EF4-FFF2-40B4-BE49-F238E27FC236}">
                <a16:creationId xmlns:a16="http://schemas.microsoft.com/office/drawing/2014/main" id="{8C05B5AB-6C7D-48CC-8821-D62CFDCA7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4" y="441647"/>
            <a:ext cx="4388413" cy="2468482"/>
          </a:xfrm>
          <a:prstGeom prst="rect">
            <a:avLst/>
          </a:prstGeom>
        </p:spPr>
      </p:pic>
      <p:pic>
        <p:nvPicPr>
          <p:cNvPr id="9" name="Obrázek 8" descr="Obsah obrázku exteriér, osoba, silnice, muž&#10;&#10;Popis byl vytvořen automaticky">
            <a:extLst>
              <a:ext uri="{FF2B5EF4-FFF2-40B4-BE49-F238E27FC236}">
                <a16:creationId xmlns:a16="http://schemas.microsoft.com/office/drawing/2014/main" id="{524DF6FF-03DA-4F27-AB5E-8C82A9F39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8" y="3184445"/>
            <a:ext cx="1914794" cy="3231908"/>
          </a:xfrm>
          <a:prstGeom prst="rect">
            <a:avLst/>
          </a:prstGeom>
        </p:spPr>
      </p:pic>
      <p:pic>
        <p:nvPicPr>
          <p:cNvPr id="5" name="Obrázek 4" descr="Obsah obrázku exteriér, budova, voda, vlak&#10;&#10;Popis byl vytvořen automaticky">
            <a:extLst>
              <a:ext uri="{FF2B5EF4-FFF2-40B4-BE49-F238E27FC236}">
                <a16:creationId xmlns:a16="http://schemas.microsoft.com/office/drawing/2014/main" id="{19FE3210-4E17-4D12-ACA7-A63DA6B98A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r="2" b="2"/>
          <a:stretch/>
        </p:blipFill>
        <p:spPr>
          <a:xfrm>
            <a:off x="2455210" y="3184445"/>
            <a:ext cx="2184568" cy="323190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6868F-39D6-459B-ABBF-31438B36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38" y="2230733"/>
            <a:ext cx="6017562" cy="394622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součástí traumatické události se lze stát i zprostředkovaně, trauma se tak šíří společností a může získávat kolektivní rozměr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pět stupňů blízkosti/vzdálenosti: (1) přímý zážitek (2) bližní oběti (3) očitý svědek události (4) psychiatr/terapeut naslouchající vyprávění traumatické události (5) vizuálně/slovně mediované trauma (film, video, televize) – 9/11, smrt George Floyda, koronavirus, horory/katastrofické spektákly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typy/fáze odpovědí na trauma: (marný) vzdor, popírání, zpětná narativizace a tvorba významů – snaha dát řád neuspořádanému chaosu</a:t>
            </a:r>
          </a:p>
        </p:txBody>
      </p:sp>
    </p:spTree>
    <p:extLst>
      <p:ext uri="{BB962C8B-B14F-4D97-AF65-F5344CB8AC3E}">
        <p14:creationId xmlns:p14="http://schemas.microsoft.com/office/powerpoint/2010/main" val="423083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D8C7B66D-8C78-480F-A98B-3F195E65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6D72BF-49FA-4AF1-A7B4-3CD253B1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24" y="547815"/>
            <a:ext cx="5991227" cy="1683019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eko-trauma</a:t>
            </a:r>
          </a:p>
        </p:txBody>
      </p:sp>
      <p:pic>
        <p:nvPicPr>
          <p:cNvPr id="5" name="Obrázek 4" descr="Obsah obrázku text, noviny, podepsat, držení&#10;&#10;Popis byl vytvořen automaticky">
            <a:extLst>
              <a:ext uri="{FF2B5EF4-FFF2-40B4-BE49-F238E27FC236}">
                <a16:creationId xmlns:a16="http://schemas.microsoft.com/office/drawing/2014/main" id="{3FECF4D9-1C4B-4AF5-B5F0-4243FF948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3" y="168876"/>
            <a:ext cx="4679091" cy="2631989"/>
          </a:xfrm>
          <a:prstGeom prst="rect">
            <a:avLst/>
          </a:prstGeom>
        </p:spPr>
      </p:pic>
      <p:pic>
        <p:nvPicPr>
          <p:cNvPr id="9" name="Obrázek 8" descr="Obsah obrázku muž, planina, oranžová, hora&#10;&#10;Popis byl vytvořen automaticky">
            <a:extLst>
              <a:ext uri="{FF2B5EF4-FFF2-40B4-BE49-F238E27FC236}">
                <a16:creationId xmlns:a16="http://schemas.microsoft.com/office/drawing/2014/main" id="{BE61D915-51BA-4A8B-89A8-8C02FED7E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" y="3066145"/>
            <a:ext cx="4810874" cy="295404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DFA342-40E1-4782-A6B9-D1B4266E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524" y="2409568"/>
            <a:ext cx="5991227" cy="3690551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mít podobu přímého kontaktu s přírodní katastrofou (hurikán, tsunami, zemětřesení…), vzdálenějšího a hůře uchopitelného kontaktu (klimatické změny) nebo mediálního zprostředkování katastrofy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protikladné reakce na eko-trauma: obrazy a narativy ekologické krize mohou probouzet společenskou/politickou akci, nebo ji naopak utlumovat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ekologický aktivismus/environmentální žal, akce/rezignace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vědomí rozsáhlé ekologické krize (klimatické změny), která vyžaduje řešení, koliduje s každodenní praxí a spotřebními návyky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potíže s kognitivním mapováním ekologických krizí (různé reakce, různé narativy)</a:t>
            </a:r>
          </a:p>
        </p:txBody>
      </p:sp>
    </p:spTree>
    <p:extLst>
      <p:ext uri="{BB962C8B-B14F-4D97-AF65-F5344CB8AC3E}">
        <p14:creationId xmlns:p14="http://schemas.microsoft.com/office/powerpoint/2010/main" val="326823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DA55C-DFB3-430E-B897-C8D6B5E4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eko-trauma ve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21E6C-83BC-4F32-8504-1D59B6C6A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eko-traumatických filmů: (1) příběhy lidí traumatizovaných přírodou, (2) příběhy o lidech/společenských procesech traumatizujících životní prostředí, (3) příběhy z časů ekologické katastrofy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geomorfologie, biomorfologie a antropomorfologie těchto filmů je častěji kolektivní (představuje lidské společnosti nebo ekosystémy)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zahrnuje různé žánry: dokumentární i hrané filmy, horory, sci-fi, spekulativní i psychologická dramata = ztvárňují vztahy mezi traumatizovanou přírodou a traumatizovanými lidmi; příběhy existenciálních dilemat navázaných na základní lidské potřeby, sdílené hodnoty a koloběhy sebedestrukce</a:t>
            </a:r>
          </a:p>
        </p:txBody>
      </p:sp>
    </p:spTree>
    <p:extLst>
      <p:ext uri="{BB962C8B-B14F-4D97-AF65-F5344CB8AC3E}">
        <p14:creationId xmlns:p14="http://schemas.microsoft.com/office/powerpoint/2010/main" val="273058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8AA81C-1B94-43A5-B5CA-306EB21C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studenoválečná americká sci-fi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39CE1-E5FE-4CD9-A572-8F43821A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 lnSpcReduction="10000"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americké sci-fi filmy z 50. let ukazují střet lidí (civilizace) s děsivými monstry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 s příšerami v době mccarthismu je čten jako metafora studenoválečného konfliktu se Sovětským svazem, případně skrze nebezpečí nukleární války 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Věc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(1951) tematizuje americko-sovětské spory o severní pól; kolektiv amerických vědců proti zmrzlému mimozemšťanovi, kterého zničí jedině lidský oheň (vazba na ropu; ropné embargo)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Obluda z 20,000 sáhů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(1953): prehistorický dinosaurus se objevuje poté, co polární ledovce roztají vlivem jaderných testů – motiv „jaderného monstra“ později popularizuje především Godzilla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monstra obvykle ničí armáda/kolektiv, a to týmiž zbraněmi, které je probudily k životu (nukleární energie, oheň) – lidské oteplování a jaderná energie představují hrozbu, ale zároveň jsou jejím řešením</a:t>
            </a:r>
          </a:p>
          <a:p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osoba, muž, hledání, tmavé&#10;&#10;Popis byl vytvořen automaticky">
            <a:extLst>
              <a:ext uri="{FF2B5EF4-FFF2-40B4-BE49-F238E27FC236}">
                <a16:creationId xmlns:a16="http://schemas.microsoft.com/office/drawing/2014/main" id="{CC39B3C6-DCB9-445F-86D1-BF733CD3C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6" y="280174"/>
            <a:ext cx="3995623" cy="2944143"/>
          </a:xfrm>
          <a:prstGeom prst="rect">
            <a:avLst/>
          </a:prstGeom>
        </p:spPr>
      </p:pic>
      <p:pic>
        <p:nvPicPr>
          <p:cNvPr id="7" name="Obrázek 6" descr="Obsah obrázku budova, exteriér, plazi, fotka&#10;&#10;Popis byl vytvořen automaticky">
            <a:extLst>
              <a:ext uri="{FF2B5EF4-FFF2-40B4-BE49-F238E27FC236}">
                <a16:creationId xmlns:a16="http://schemas.microsoft.com/office/drawing/2014/main" id="{D6DC577D-58E1-400C-B29B-99A01BFC9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6" y="3607885"/>
            <a:ext cx="3995623" cy="260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3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3A75C7-9A90-46E8-A911-C7A5D2ED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2177741"/>
          </a:xfrm>
        </p:spPr>
        <p:txBody>
          <a:bodyPr anchor="b"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Věc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(1982): individualistický ekohoror</a:t>
            </a:r>
          </a:p>
        </p:txBody>
      </p:sp>
      <p:pic>
        <p:nvPicPr>
          <p:cNvPr id="7" name="Obrázek 6" descr="Obsah obrázku osoba, exteriér, stojící, sníh&#10;&#10;Popis byl vytvořen automaticky">
            <a:extLst>
              <a:ext uri="{FF2B5EF4-FFF2-40B4-BE49-F238E27FC236}">
                <a16:creationId xmlns:a16="http://schemas.microsoft.com/office/drawing/2014/main" id="{13E39294-BE31-4D61-BEF1-5CE21A24D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" b="-3"/>
          <a:stretch/>
        </p:blipFill>
        <p:spPr>
          <a:xfrm>
            <a:off x="180753" y="10"/>
            <a:ext cx="4827181" cy="2780404"/>
          </a:xfrm>
          <a:prstGeom prst="rect">
            <a:avLst/>
          </a:prstGeom>
        </p:spPr>
      </p:pic>
      <p:pic>
        <p:nvPicPr>
          <p:cNvPr id="5" name="Obrázek 4" descr="Obsah obrázku osoba, stojící, muž, vpředu&#10;&#10;Popis byl vytvořen automaticky">
            <a:extLst>
              <a:ext uri="{FF2B5EF4-FFF2-40B4-BE49-F238E27FC236}">
                <a16:creationId xmlns:a16="http://schemas.microsoft.com/office/drawing/2014/main" id="{0496BA8F-80DE-4794-8FF5-63E11B4AE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r="18287" b="-1"/>
          <a:stretch/>
        </p:blipFill>
        <p:spPr>
          <a:xfrm>
            <a:off x="180753" y="2961167"/>
            <a:ext cx="4827181" cy="389683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1F0230-5D40-48F6-9A97-AD673F2F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2" y="2961167"/>
            <a:ext cx="6179209" cy="3215796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sci-fi horor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Věc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režiséra Johna Carpentera je volnou aktualizací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Věci z jiného světa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(1951)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oproti padesátkovým sci-fi nemá tým vědců na Antarktidě geopolitickou motivaci; drama je více psychologické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pusté polární prostředí samo o sobě navozuje tíseň (polární horor)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monstrum se neustále vyvíjí a mutuje; bere na sebe podobu dalších živých bytostí (zvířat, lidí) = uchopitelné monstrum „z jiného světa“ střídá neuchopitelné monstrum, které může vypadat stejně jako my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paranoia uvnitř skupiny postav (kdo je monstrum) se ukazuje jako destruktivní a rozkladná; lze číst jako kritiku studenoválečné paranoii (kdo je skrytým komunistou?) i reaganovského individualismu (obecná popularita žánru survival)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3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5E85DF-FB10-40A4-BEBB-2D2F8A31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2177741"/>
          </a:xfrm>
        </p:spPr>
        <p:txBody>
          <a:bodyPr anchor="b"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Čelisti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žraločí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ekotrauma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voda, exteriér, osoba, sport&#10;&#10;Popis byl vytvořen automaticky">
            <a:extLst>
              <a:ext uri="{FF2B5EF4-FFF2-40B4-BE49-F238E27FC236}">
                <a16:creationId xmlns:a16="http://schemas.microsoft.com/office/drawing/2014/main" id="{41C80483-0CDC-456B-9876-BFE22645F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r="-3" b="-3"/>
          <a:stretch/>
        </p:blipFill>
        <p:spPr>
          <a:xfrm>
            <a:off x="180753" y="10"/>
            <a:ext cx="4827181" cy="2780404"/>
          </a:xfrm>
          <a:prstGeom prst="rect">
            <a:avLst/>
          </a:prstGeom>
        </p:spPr>
      </p:pic>
      <p:pic>
        <p:nvPicPr>
          <p:cNvPr id="5" name="Obrázek 4" descr="Obsah obrázku exteriér, muž, jezdectví, mladý&#10;&#10;Popis byl vytvořen automaticky">
            <a:extLst>
              <a:ext uri="{FF2B5EF4-FFF2-40B4-BE49-F238E27FC236}">
                <a16:creationId xmlns:a16="http://schemas.microsoft.com/office/drawing/2014/main" id="{930E9658-E66B-4570-A9F0-A72A9658E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6525" b="-1"/>
          <a:stretch/>
        </p:blipFill>
        <p:spPr>
          <a:xfrm>
            <a:off x="180753" y="2961167"/>
            <a:ext cx="4827181" cy="389683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8A5B0-3231-4255-9B22-656C984E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2" y="2961167"/>
            <a:ext cx="6179209" cy="3215796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 jako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Čelisti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(1975) zpracovávají trauma z toho, že nás sní zvířecí predátor – převrací se antropocentrická perspektiva, kdy člověk jí zvířata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žralok v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Čelistech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vzpírá symptomatické interpretaci (neznáme pohlaví; nelze jej číst geopoliticky) a existuje mimo doménu lidské etiky – jako ztělesnění primitivní (přirozené) pudové agrese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úspěšně děsí diváky a vyvolává panický strach ze žraloků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„Jaws effect“: film údajně vyvolal vlnu organizovaného/soutěžního vybíjení žraloků mezi rybáři; zároveň je těžší přesvědčit veřejnost, že je důležité žraloky chránit </a:t>
            </a:r>
          </a:p>
        </p:txBody>
      </p:sp>
    </p:spTree>
    <p:extLst>
      <p:ext uri="{BB962C8B-B14F-4D97-AF65-F5344CB8AC3E}">
        <p14:creationId xmlns:p14="http://schemas.microsoft.com/office/powerpoint/2010/main" val="92670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121561-392E-4887-9C1F-E0648606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1DA98D-10C0-4472-BA7F-4E1AD628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2177741"/>
          </a:xfrm>
        </p:spPr>
        <p:txBody>
          <a:bodyPr anchor="b"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Orka zabiják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(1977): environmentální Čelisti</a:t>
            </a:r>
          </a:p>
        </p:txBody>
      </p:sp>
      <p:pic>
        <p:nvPicPr>
          <p:cNvPr id="5" name="Obrázek 4" descr="Obsah obrázku exteriér, voda, letadlo, vsedě&#10;&#10;Popis byl vytvořen automaticky">
            <a:extLst>
              <a:ext uri="{FF2B5EF4-FFF2-40B4-BE49-F238E27FC236}">
                <a16:creationId xmlns:a16="http://schemas.microsoft.com/office/drawing/2014/main" id="{B67049C3-FB60-45B0-B6E9-3C6278328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r="11963" b="-2"/>
          <a:stretch/>
        </p:blipFill>
        <p:spPr>
          <a:xfrm>
            <a:off x="180753" y="10"/>
            <a:ext cx="4827181" cy="2780404"/>
          </a:xfrm>
          <a:prstGeom prst="rect">
            <a:avLst/>
          </a:prstGeom>
        </p:spPr>
      </p:pic>
      <p:pic>
        <p:nvPicPr>
          <p:cNvPr id="7" name="Obrázek 6" descr="Obsah obrázku budova, osoba, exteriér, muž&#10;&#10;Popis byl vytvořen automaticky">
            <a:extLst>
              <a:ext uri="{FF2B5EF4-FFF2-40B4-BE49-F238E27FC236}">
                <a16:creationId xmlns:a16="http://schemas.microsoft.com/office/drawing/2014/main" id="{0AD8161D-CD96-40C5-8F3E-2A33E841C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r="32413" b="-1"/>
          <a:stretch/>
        </p:blipFill>
        <p:spPr>
          <a:xfrm>
            <a:off x="180753" y="2961167"/>
            <a:ext cx="4827181" cy="389683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25358-2411-4F5C-9A79-9213B0A8B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2" y="2961167"/>
            <a:ext cx="6179209" cy="3215796"/>
          </a:xfrm>
        </p:spPr>
        <p:txBody>
          <a:bodyPr>
            <a:normAutofit/>
          </a:bodyPr>
          <a:lstStyle/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film Orka zabiják (1977) má oproti Čelistem znatelnější environmentální rozměr – sílící tendence od druhé poloviny 70. let 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konflikt mezi kapitánem Nolanem a kosatkou vyplývá z usmrcení jejího druha a mláděte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skrze postavu vědkyně Rachel film zprostředkovává informace o životě kosatek – zvíře se ale přesto chová nevyzpytatelně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kosatka je představená jako inteligentní savec (paralela k člověku), jehož odplata je opodstatněná lidským narušením ekosystému</a:t>
            </a:r>
          </a:p>
        </p:txBody>
      </p:sp>
    </p:spTree>
    <p:extLst>
      <p:ext uri="{BB962C8B-B14F-4D97-AF65-F5344CB8AC3E}">
        <p14:creationId xmlns:p14="http://schemas.microsoft.com/office/powerpoint/2010/main" val="4068695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Širokoúhlá obrazovka</PresentationFormat>
  <Paragraphs>66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Ekotrauma: horor, biothriller, dystopie</vt:lpstr>
      <vt:lpstr>individuální trauma</vt:lpstr>
      <vt:lpstr>kolektivní trauma</vt:lpstr>
      <vt:lpstr>eko-trauma</vt:lpstr>
      <vt:lpstr>eko-trauma ve filmu</vt:lpstr>
      <vt:lpstr>studenoválečná americká sci-fi</vt:lpstr>
      <vt:lpstr>Věc (1982): individualistický ekohoror</vt:lpstr>
      <vt:lpstr>Čelisti: žraločí ekotrauma</vt:lpstr>
      <vt:lpstr>Orka zabiják (1977): environmentální Čelisti</vt:lpstr>
      <vt:lpstr>epidemické biothrillery</vt:lpstr>
      <vt:lpstr>Mutant (2006): satirický biothriller</vt:lpstr>
      <vt:lpstr>VALL-I (2008): humanistická dystopie</vt:lpstr>
      <vt:lpstr>Melancholia (2011): depresivní apokalypsa</vt:lpstr>
      <vt:lpstr>úkol 9+10: utopická esej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Ekotrauma: horor, biothriller, dystopie</dc:title>
  <dc:creator>Ondřej Pavlík</dc:creator>
  <cp:lastModifiedBy>Ondřej Pavlík</cp:lastModifiedBy>
  <cp:revision>1</cp:revision>
  <dcterms:created xsi:type="dcterms:W3CDTF">2020-12-14T07:35:59Z</dcterms:created>
  <dcterms:modified xsi:type="dcterms:W3CDTF">2020-12-14T07:36:07Z</dcterms:modified>
</cp:coreProperties>
</file>