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1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629DB-EFA7-4B69-9FF3-52D3D86C6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079073-51E2-4234-9592-47CD3392C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3CD095-5D25-455C-9815-4C300C70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049D95-C47B-4B71-AA46-4A88D411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5A97D7-036F-4AE5-A802-D0A7718A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91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5D9C0-6781-46CD-8F88-333280AB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84589F-09D9-4B1B-A813-6BE4E0EF7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925A26-F076-49B0-A166-9A3D4051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99238-6FAC-403D-A6D6-4CC29FB0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1BB0ED-627B-4ACC-941E-87248B65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50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0BF6984-C38B-45D9-A2A6-7188EE1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CD6650-00F9-46A9-95B2-B4478A695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05B26F-5F47-4C9E-8120-7E187E60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31DDAD-346B-4CDD-B3A3-BD528197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1EFD0E-93D3-4DD4-8A62-45595AA3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37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B067D-E102-4B32-AAEA-39C73530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2472C-E5F5-4A38-A5F1-BC739D867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EF6F75-7284-41BF-BF99-60C826BE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FAAB86-EDD1-4A8D-BD89-6C86A7DA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84D3EC-2FB9-4653-884D-3A652B38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3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8809D-C35F-4276-B5B3-0A1117FC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1317DB-848C-43F6-99C9-09FB81BC1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8EA2BC-A1F4-4AEB-899C-B5149EB6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EC0567-0461-4485-9D92-52A8D764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75D2B7-7482-4D73-8450-657D1A0B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91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379E2-F07F-4D5C-B028-BD2A14B8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1BC6BE-8F13-4A90-87A6-49DF166DB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3BE7C3-7067-4000-BAA0-7332FEC89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1317CE-FF42-462C-B210-A3F4780B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7F7468-5175-420F-9741-F6616B78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4E9A03-BA40-4632-8E07-BAE5BB8F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41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94818-77C7-4D1E-B97A-92CFC46F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A0B2C3-AC87-42A9-AC49-0BD972485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2C0760-AED9-4E0D-B744-A76689297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A9B57BB-9782-413E-9A4C-472F3B54F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959E4E-7FC8-4C00-9CC9-038B79858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D1DB1B-DB81-4A89-A67A-868CB6FA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1CD822-55BB-477A-8BB4-932B144E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273D87F-CE26-458F-B055-136D7EAD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80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1AAD7-FDD5-4D4A-B25F-763B4067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109349-939C-41AC-A1AE-D919683F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1EF126-9D98-44DB-9D80-08AE920D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707B50-E549-4513-AE5E-3BF6A710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52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AB80AB4-9F62-4296-A334-1C4E6099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8D2E03-8B4B-4187-AD9E-F6310DD0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F5CEFE-4649-4D57-AD39-BE64E8C1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39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C7217-E552-426A-A70B-AD2B4FBA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32D80-AA7F-4161-8EF1-B71EE647A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DB4564-2DDF-43C6-94B5-F6E4FDD6D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81AB24-03BA-4B69-B82B-9C154D7B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426EB2-4E7E-4517-A41E-8EFEEC7F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42FB42-AE68-4054-9D0A-64C6B5B0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58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821F39-BA75-425C-B79C-57108377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E6F029-D889-4A75-9E94-75ACBF7B3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6BF24E-B18C-4253-A4B8-A54B4A1F2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BA2BE9-F7EB-4F37-9E5D-48901B15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140266-0F26-4A42-BAC0-B55345CF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1454C2-E600-4504-9359-C6DC7FEF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59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E49DAB-95C5-4F50-B74C-3AF69257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5BE312-6641-470F-B010-598DFE3CA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90B5E4-F304-42F4-80E0-CAAC67B30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F640E-22C4-49AB-A0A1-C6824A390454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C203CE-4520-4A2A-A589-43D24D2F4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9F142C-BD62-47DB-8E79-5AB89E009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19F8-0B7F-4AEB-9F78-74FCC9575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77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kouř, zbraň, příchod, pramen&#10;&#10;Popis byl vytvořen automaticky">
            <a:extLst>
              <a:ext uri="{FF2B5EF4-FFF2-40B4-BE49-F238E27FC236}">
                <a16:creationId xmlns:a16="http://schemas.microsoft.com/office/drawing/2014/main" id="{D655D5D7-E382-4133-B92A-D8950E47C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604B1D-6753-485C-9EEF-C5933FD46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Film, energie a 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A31200-3D93-4890-A2EF-D8DA0F70E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XI. hodina</a:t>
            </a:r>
            <a:b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ondrej.pavlik@mail.muni.cz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8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555327-9B6E-40A8-87AE-3D8A0A21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>
            <a:normAutofit fontScale="90000"/>
          </a:bodyPr>
          <a:lstStyle/>
          <a:p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sovětská montáž a nedostatek zdrojů</a:t>
            </a:r>
            <a:b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BC407-88EE-4954-96F7-8A9B01D59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128"/>
            <a:ext cx="3990968" cy="4272681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nestabilních letech porevoluční občanské války (1917 – 1922) se sovětská kinematografie potýkala s velkým nedostatkem zdrojů (filmový materiál i technika)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sovětští filmaři přestříhávají dochované a importované filmy (např.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Intoleranci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D.W. Griffitha) a podnikají střihové experimenty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montáž se stává ústředním strukturním principem rané sovětské kinematografie – propojuje v sobě ideologický účinek i důraz na úspornost (význam vzniká ve spojení dvou záběrů; střih má narativní, emocionální a intelektuální rozměr)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Ejzenštejnovy filmy charakterizuje časté opakování záběrů – značí vědomí omezenosti a vyčerpatelnosti filmových zdrojů</a:t>
            </a:r>
          </a:p>
        </p:txBody>
      </p:sp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A85CF537-92C0-4793-A750-F84906E8F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5082" b="1"/>
          <a:stretch/>
        </p:blipFill>
        <p:spPr>
          <a:xfrm>
            <a:off x="5191128" y="1847129"/>
            <a:ext cx="6162670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2AD350-4B98-4303-B4A1-4781FFC6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irácká kinematografie po Saddámově pádu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4DF0CA-105A-4D8D-98F1-F1B6F583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přestože sovětská kinematografie ve válečných časech nedostatku zažívala kreativně významné období, obvykle dochází ke zmrazení filmové tvorby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film natočený v Iráku po pádu Saddáma Husajna vzniká</a:t>
            </a:r>
            <a:r>
              <a:rPr lang="cs-CZ" sz="1700" b="0" i="1" u="none" strike="noStrike" baseline="0" dirty="0">
                <a:latin typeface="Minion-Italic"/>
              </a:rPr>
              <a:t>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2005: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Underexposure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(r. Odaj Rašíd) – natáčí se na 35mm materiál zachráněný ze Saddámových archivů a koupený na černém trhu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Irák je dlouhodobě centrem války o zdroje (ropu), a proto se jeho infrastruktura potýká s vysycháním těchto zdrojů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kinematografie stižená válkou a nedostatkem zdrojů bojuje o to, aby vůbec měla nějaký dopad či zanechala stopu – a je proto z podstaty udržitelná</a:t>
            </a:r>
          </a:p>
        </p:txBody>
      </p:sp>
      <p:pic>
        <p:nvPicPr>
          <p:cNvPr id="5" name="Obrázek 4" descr="Obsah obrázku příroda, kouř, tmavé, mraky&#10;&#10;Popis byl vytvořen automaticky">
            <a:extLst>
              <a:ext uri="{FF2B5EF4-FFF2-40B4-BE49-F238E27FC236}">
                <a16:creationId xmlns:a16="http://schemas.microsoft.com/office/drawing/2014/main" id="{94BD6649-1737-4333-BC25-19B7D2E9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7959" b="2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112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A0366A-E806-4A6B-AB43-6454BD03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americké války v Iráku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118BE-2DEC-4A19-BFA0-79375227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dvě po sobě jdoucí války v Perském zálivu mohou sloužit jako ilustrace propojenosti pohyblivých obrazů a války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válka (operace Pouštní bouře, 1990-91) explicitně využívala obrazu jako zbraně a nástroje strategického monitoringu, navigace střel a propagandy – televizní nebo počítačové obrazovky se stávají alternativním bojištěm; rapidní rozšíření obrazů se překrývá s bleskovou rychlostí samotné války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pokrytí druhého vleklého konfliktu v Iráku přichází americká CNN se speciálním webovým kanálem CNN Pipeline (čtyři paralelní streamy) – název kanálu (Potrubí) výslovně propojuje digitální mediální obsah s fosilními palivy</a:t>
            </a: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434CAF5-EFB1-4325-91A9-CC1A61948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253887"/>
            <a:ext cx="3995623" cy="29967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40F833-4689-49FA-8937-A5965E7F4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3707776"/>
            <a:ext cx="3995623" cy="24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0A72ABA-326F-47DB-8433-609F1F9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0D7C6C-4CEC-4D44-846B-2515EC52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28" y="557189"/>
            <a:ext cx="6494172" cy="2226021"/>
          </a:xfrm>
        </p:spPr>
        <p:txBody>
          <a:bodyPr anchor="b"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Lekce temnoty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(1992): válka jako sci-fi</a:t>
            </a:r>
          </a:p>
        </p:txBody>
      </p:sp>
      <p:pic>
        <p:nvPicPr>
          <p:cNvPr id="5" name="Obrázek 4" descr="Obsah obrázku exteriér, kouř, zbraň, mraky&#10;&#10;Popis byl vytvořen automaticky">
            <a:extLst>
              <a:ext uri="{FF2B5EF4-FFF2-40B4-BE49-F238E27FC236}">
                <a16:creationId xmlns:a16="http://schemas.microsoft.com/office/drawing/2014/main" id="{AEB66509-8BFC-4001-844A-0BBF0AD98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r="10423" b="2"/>
          <a:stretch/>
        </p:blipFill>
        <p:spPr>
          <a:xfrm>
            <a:off x="5315" y="10"/>
            <a:ext cx="4181791" cy="2783203"/>
          </a:xfrm>
          <a:prstGeom prst="rect">
            <a:avLst/>
          </a:prstGeom>
        </p:spPr>
      </p:pic>
      <p:pic>
        <p:nvPicPr>
          <p:cNvPr id="7" name="Obrázek 6" descr="Obsah obrázku obloha, exteriér, západ slunce, noc&#10;&#10;Popis byl vytvořen automaticky">
            <a:extLst>
              <a:ext uri="{FF2B5EF4-FFF2-40B4-BE49-F238E27FC236}">
                <a16:creationId xmlns:a16="http://schemas.microsoft.com/office/drawing/2014/main" id="{E96E0B0A-2AAE-4B84-BF19-17AD62826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26088"/>
          <a:stretch/>
        </p:blipFill>
        <p:spPr>
          <a:xfrm>
            <a:off x="5319" y="2954935"/>
            <a:ext cx="4181790" cy="39030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EB705-EEA9-421E-B9A9-7C5117B77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28" y="2954924"/>
            <a:ext cx="6494172" cy="3226419"/>
          </a:xfrm>
        </p:spPr>
        <p:txBody>
          <a:bodyPr>
            <a:normAutofit/>
          </a:bodyPr>
          <a:lstStyle/>
          <a:p>
            <a:r>
              <a:rPr lang="cs-CZ" sz="1700">
                <a:latin typeface="Times New Roman" panose="02020603050405020304" pitchFamily="18" charset="0"/>
                <a:cs typeface="Times New Roman" panose="02020603050405020304" pitchFamily="18" charset="0"/>
              </a:rPr>
              <a:t>dokument </a:t>
            </a:r>
            <a:r>
              <a:rPr lang="cs-CZ" sz="1700" i="1">
                <a:latin typeface="Times New Roman" panose="02020603050405020304" pitchFamily="18" charset="0"/>
                <a:cs typeface="Times New Roman" panose="02020603050405020304" pitchFamily="18" charset="0"/>
              </a:rPr>
              <a:t>Lekce temnoty </a:t>
            </a:r>
            <a:r>
              <a:rPr lang="cs-CZ" sz="1700">
                <a:latin typeface="Times New Roman" panose="02020603050405020304" pitchFamily="18" charset="0"/>
                <a:cs typeface="Times New Roman" panose="02020603050405020304" pitchFamily="18" charset="0"/>
              </a:rPr>
              <a:t>Wernera Herzoga portrétuje první válku v Iráku jako fantastický konflikt z jiného času i planety</a:t>
            </a:r>
          </a:p>
          <a:p>
            <a:r>
              <a:rPr lang="cs-CZ" sz="1700">
                <a:latin typeface="Times New Roman" panose="02020603050405020304" pitchFamily="18" charset="0"/>
                <a:cs typeface="Times New Roman" panose="02020603050405020304" pitchFamily="18" charset="0"/>
              </a:rPr>
              <a:t>propojuje nonfikční a fikční, reálné a imaginární a usiluje o pravdivost, jaké lze dosáhnout jen ohýbáním reprezentační přesnosti</a:t>
            </a:r>
          </a:p>
          <a:p>
            <a:r>
              <a:rPr lang="cs-CZ" sz="1700">
                <a:latin typeface="Times New Roman" panose="02020603050405020304" pitchFamily="18" charset="0"/>
                <a:cs typeface="Times New Roman" panose="02020603050405020304" pitchFamily="18" charset="0"/>
              </a:rPr>
              <a:t>analogový film natáčený na 16mm kameru, doprovázený opulentní hudbou Richarda Wagnera a poetizujícím Herzogovým voiceoverem je důslednou antitezí bleskové války, „která se nestala“</a:t>
            </a:r>
          </a:p>
          <a:p>
            <a:r>
              <a:rPr lang="cs-CZ" sz="1700">
                <a:latin typeface="Times New Roman" panose="02020603050405020304" pitchFamily="18" charset="0"/>
                <a:cs typeface="Times New Roman" panose="02020603050405020304" pitchFamily="18" charset="0"/>
              </a:rPr>
              <a:t>opakující se zpomalené záběry hořících ropných vrtů zviditelňují vazbu mezi válkou, zdroji a strategiemi mediální reprezentace, které jsou jejich součástí </a:t>
            </a:r>
          </a:p>
        </p:txBody>
      </p:sp>
    </p:spTree>
    <p:extLst>
      <p:ext uri="{BB962C8B-B14F-4D97-AF65-F5344CB8AC3E}">
        <p14:creationId xmlns:p14="http://schemas.microsoft.com/office/powerpoint/2010/main" val="338642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DE89B0-5E48-4858-9F68-5A39DA7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War Tapes 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65A87A-3A29-4BB0-A14C-1DC282D74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rozdíl od Herzoga pořizuje americká filmařka Deborah Scranton svůj dokument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War Tapes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druhé irácké války na digitální kamery, které rozdává deseti vojákům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částečný přesun filmařské pozice na přímé účastníky konfliktu umožňují mobilní, snadno ovladatelné digitální technologie; model podobný participační žurnalistice, vzniká cca 800 hodin materiálu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na jednu stranu nabízí pohled „zdola“ na vleklou válku, která byla převážně pozemní a chaotická a skrumáží záběrů charakter této války vystihuje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zároveň je ale dokladem toho, jak se digitální technologie snadno stávají součástí vojenského arzenálu a mohou být „outsourcovány“ na amatérské aktéry</a:t>
            </a:r>
          </a:p>
        </p:txBody>
      </p:sp>
      <p:pic>
        <p:nvPicPr>
          <p:cNvPr id="7" name="Obrázek 6" descr="Obsah obrázku interiér, okno&#10;&#10;Popis byl vytvořen automaticky">
            <a:extLst>
              <a:ext uri="{FF2B5EF4-FFF2-40B4-BE49-F238E27FC236}">
                <a16:creationId xmlns:a16="http://schemas.microsoft.com/office/drawing/2014/main" id="{BE856B03-C23D-4C8F-B844-A15751CF0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5" y="168876"/>
            <a:ext cx="4679091" cy="2631989"/>
          </a:xfrm>
          <a:prstGeom prst="rect">
            <a:avLst/>
          </a:prstGeom>
        </p:spPr>
      </p:pic>
      <p:pic>
        <p:nvPicPr>
          <p:cNvPr id="5" name="Obrázek 4" descr="Obsah obrázku osoba, vojenská uniforma, pózování, stojící&#10;&#10;Popis byl vytvořen automaticky">
            <a:extLst>
              <a:ext uri="{FF2B5EF4-FFF2-40B4-BE49-F238E27FC236}">
                <a16:creationId xmlns:a16="http://schemas.microsoft.com/office/drawing/2014/main" id="{91A0D2DE-6A72-4565-989C-FC29E4266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33" y="2961503"/>
            <a:ext cx="4702046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7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DFA033-47DF-414F-87C5-998B1180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digitální kultura jako rhizom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639CDC-1958-43F0-B543-11736BCC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oproti lineárnímu celuloidu je digitál silně rhizomatický – je elastický, fluidní, všudypřítomný, rozbíhavý, nelineární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digitální kultura je založená na takřka neomezeném přístupu, ale také na značném nadbytku (access/excess)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vzniká paradox, kdy jsme sice neustále o všem informováni a máme k dispozici přehršel digitálních videí – současně se ale dlouhodobé události jako válka nebo ekologické katastrofy stávají součástí „ambientního“ šumu na pozadí, a tak se stávají banálními a normalizovanými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rhizom příznačný pro digitální kulturu je protikladný: ztělesňuje globální kapitalistický trh, stejně jako možnosti politického a společenského networkingu</a:t>
            </a:r>
          </a:p>
        </p:txBody>
      </p:sp>
      <p:pic>
        <p:nvPicPr>
          <p:cNvPr id="7" name="Obrázek 6" descr="Obsah obrázku text, budova&#10;&#10;Popis byl vytvořen automaticky">
            <a:extLst>
              <a:ext uri="{FF2B5EF4-FFF2-40B4-BE49-F238E27FC236}">
                <a16:creationId xmlns:a16="http://schemas.microsoft.com/office/drawing/2014/main" id="{998EC6C9-47B4-4305-A65D-121A464CE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5" y="168876"/>
            <a:ext cx="3331631" cy="26319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4126D1-2884-4123-A3F4-CB40016E5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48" y="2961503"/>
            <a:ext cx="3138616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8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3C0EE6-2797-45CD-BB93-3104C5A5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virální video a auto jako zbraň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7269D0-D383-4A67-B0FA-A08B10C11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všudypřítomnost, široká dostupnost a postradatelnost technologií se na pozadí irácké války zároveň ukazuje jako potenciální zbraň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auta jakožto všudypřítomný emblém moderní mobility, poháněný benzínem, se v rukou iráckých vojáků a příslušníků Al-Káidy/ISIS stávají vybuchující hrozbou dokonale a nenápadně splývající s okolním prostředím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nečekaně „vybuchnout“ mohou i digitální videa nahraná na internet; demokratizace technologií umožňuje vést guerillovou válku zevnitř</a:t>
            </a:r>
          </a:p>
        </p:txBody>
      </p:sp>
      <p:pic>
        <p:nvPicPr>
          <p:cNvPr id="5" name="Obrázek 4" descr="Obsah obrázku oheň, exteriér, bomba v autě, kouř&#10;&#10;Popis byl vytvořen automaticky">
            <a:extLst>
              <a:ext uri="{FF2B5EF4-FFF2-40B4-BE49-F238E27FC236}">
                <a16:creationId xmlns:a16="http://schemas.microsoft.com/office/drawing/2014/main" id="{D5145232-798F-4D03-AC0B-D0474CE2F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5" y="168876"/>
            <a:ext cx="4679091" cy="26319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92C2A2-2B19-413D-BBFF-064A03195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33" y="2961503"/>
            <a:ext cx="4702046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4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E18499-1D3F-4601-B938-B210A57F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30 minut po půlnoci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(2012): datová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40E1A-007E-405A-87F5-0694BE852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minut po půlnoci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Kathryn Bigelow) o dopadení a zabití Usámy bin Ládina prezentuje válku proti teroru jako boj o data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mučení, sledování a pohyb/identita nepřátel jsou převáděny na data/informace, z nichž se kalkulují pravděpodobnosti – nic není jisté, nic není přímo viditelné (jen reprezentované jako digitální data)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dopadení bin Ládina doprovází sběr počítačů a záznamových médií z jeho příbytku (= válečnou kořistí jsou data)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odráží všudypřítomnou, neuchopitelnou, setrvalou válku proti teroru </a:t>
            </a:r>
          </a:p>
        </p:txBody>
      </p:sp>
      <p:pic>
        <p:nvPicPr>
          <p:cNvPr id="9" name="Obrázek 8" descr="Obsah obrázku text, osoba, exteriér, muž&#10;&#10;Popis byl vytvořen automaticky">
            <a:extLst>
              <a:ext uri="{FF2B5EF4-FFF2-40B4-BE49-F238E27FC236}">
                <a16:creationId xmlns:a16="http://schemas.microsoft.com/office/drawing/2014/main" id="{C02CC738-F213-4865-86B0-F0A43C7A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56" y="444280"/>
            <a:ext cx="4810874" cy="2609899"/>
          </a:xfrm>
          <a:prstGeom prst="rect">
            <a:avLst/>
          </a:prstGeom>
        </p:spPr>
      </p:pic>
      <p:pic>
        <p:nvPicPr>
          <p:cNvPr id="11" name="Obrázek 10" descr="Obsah obrázku interiér, stůl, patro&#10;&#10;Popis byl vytvořen automaticky">
            <a:extLst>
              <a:ext uri="{FF2B5EF4-FFF2-40B4-BE49-F238E27FC236}">
                <a16:creationId xmlns:a16="http://schemas.microsoft.com/office/drawing/2014/main" id="{1A5032D4-47F3-4EB7-B8F0-3DE8E2A94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51" y="3490220"/>
            <a:ext cx="4810874" cy="26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E2500-E3AB-42B9-B720-49E93212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kinematografická stopa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6B603-2929-4917-8972-454B07095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filmový průmysl je závislý na přírodních zdrojích, využívá a spotřebovává energii, vytváří exces i odpad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filmy jsou materiálně a ekonomicky neoddělitelné od biofyzického životního prostředí – současně jsou ale jedním z hlavních nástrojů boje za environmentální spravedlnost 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jak vědomí této napojenosti filmu na přírodu mění náš pohled na pohyblivé obrazy a jejich historii, od analogových počátků až po digitální současnost?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jak do toho vstupuje závislost (filmového) průmyslu na ropě a předpoklad, že ropa je omezený zdroj, který bude třeba nahradit? </a:t>
            </a:r>
          </a:p>
        </p:txBody>
      </p:sp>
      <p:pic>
        <p:nvPicPr>
          <p:cNvPr id="5" name="Obrázek 4" descr="Obsah obrázku text, podepsat&#10;&#10;Popis byl vytvořen automaticky">
            <a:extLst>
              <a:ext uri="{FF2B5EF4-FFF2-40B4-BE49-F238E27FC236}">
                <a16:creationId xmlns:a16="http://schemas.microsoft.com/office/drawing/2014/main" id="{81E16709-9DC7-4569-A0D7-2B48577F0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A5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2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BC460C-5EEE-45C0-B7BD-27DECD6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„malování světlem“: kdy se rodí film?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83581-0809-4003-AB18-83E68625D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mediální archeologie problematizuje lineární vývoj mediálních forem – „malování světlem“ není příznačné jen pro film, ale také pro jiná, dříve existující umění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čínské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stínové divadlo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(od cca 200 př. n. l.) jako primitivní kinematografie – sdílená závislost na slunečním světle; projekce stínu na plátno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Monetovy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impresionistické malby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kupek sena – série obrazů jako studie slunečního světla dopadajícího na pole v různém denním čase nebo různém ročním období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impresionistická malba obecně reaguje na vynález fotografie, která dokáže věrně zachytit realitu – malíři se tak soustředí spíše na zachycení pomíjivých jevů: pohybu, hry světla</a:t>
            </a:r>
          </a:p>
          <a:p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futuristická malba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podobně portrétuje moderní svět zasažený elektrifikací (obraz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Pouliční světlo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italského malíře Giacoma Bally) – studie pohybu a energie elektrického světla pouliční lampy</a:t>
            </a:r>
          </a:p>
          <a:p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zeď, silueta, tmavé&#10;&#10;Popis byl vytvořen automaticky">
            <a:extLst>
              <a:ext uri="{FF2B5EF4-FFF2-40B4-BE49-F238E27FC236}">
                <a16:creationId xmlns:a16="http://schemas.microsoft.com/office/drawing/2014/main" id="{42018D3D-C5E5-4663-BAE3-D132040E3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ůzné&#10;&#10;Popis byl vytvořen automaticky">
            <a:extLst>
              <a:ext uri="{FF2B5EF4-FFF2-40B4-BE49-F238E27FC236}">
                <a16:creationId xmlns:a16="http://schemas.microsoft.com/office/drawing/2014/main" id="{D23E5767-DF9F-49A0-B2C5-844B4B6BB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54" y="484626"/>
            <a:ext cx="4858208" cy="58887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364737-1CAB-4EAA-8477-D7436444D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58" y="484627"/>
            <a:ext cx="3901288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7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4E5673-FC9D-499D-9210-2B255D6C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raná protosolární kinematografie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B39CA0-A96C-4F58-A2F2-0964B5302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raná kinematografie před ustavením studiové tvorby se spoléhá výhradně na sluneční světlo; natáčení probíhá venku nebo ve sklenících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 solární kinematografie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která se spoléhá primárně na sluneční energii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nevýhodou je nicméně nespolehlivost (závislost na počasí)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američtí filmaři hledají stabilní podnebí, kde lze po většinu roku natáčet v plenéru – z východního pobřeží, kde má navíc Edison monopol, se uchylují do slunné Kalifornie; zde jsou navíc ideální podmínky pro natáčení populárních westernů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hollywoodský průmysl později vyžaduje standardizaci a spolehlivost – studiová éra přináší natáčení ve studiích s umělým osvětlením; lze natáčet v jakémkoli čase a za jakýchkoli meteorologických podmínek</a:t>
            </a:r>
          </a:p>
        </p:txBody>
      </p:sp>
      <p:pic>
        <p:nvPicPr>
          <p:cNvPr id="5" name="Obrázek 4" descr="Obsah obrázku interiér, patro&#10;&#10;Popis byl vytvořen automaticky">
            <a:extLst>
              <a:ext uri="{FF2B5EF4-FFF2-40B4-BE49-F238E27FC236}">
                <a16:creationId xmlns:a16="http://schemas.microsoft.com/office/drawing/2014/main" id="{685101BE-F96C-41E2-B671-9C0DF2E79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63" y="168168"/>
            <a:ext cx="3972608" cy="3168155"/>
          </a:xfrm>
          <a:prstGeom prst="rect">
            <a:avLst/>
          </a:prstGeom>
        </p:spPr>
      </p:pic>
      <p:pic>
        <p:nvPicPr>
          <p:cNvPr id="7" name="Obrázek 6" descr="Obsah obrázku text, exteriér, osoba, vojenské vozidlo&#10;&#10;Popis byl vytvořen automaticky">
            <a:extLst>
              <a:ext uri="{FF2B5EF4-FFF2-40B4-BE49-F238E27FC236}">
                <a16:creationId xmlns:a16="http://schemas.microsoft.com/office/drawing/2014/main" id="{DEBA13F4-8D1F-4455-95EF-966D725FD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3787688"/>
            <a:ext cx="3995623" cy="22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8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45C648-D5D8-46A3-A801-B2C53681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sluneční energie: analogový a digitální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31B45-4236-4990-811E-B13416D1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Slunce jako primární zdroj energie, který dává život a zároveň je substancí (pohyblivých) obrazů, které tento život dokumentují, a pohonem (filmového) průmyslu (fosilní paliva)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analogový film/fotografie zaznamenává hmatatelnou, mumifikovanou fosilii reality – otisk světla na celuloidový materiál, který poté prochází chemickým procesem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digitální film konvertuje světelné signály do binárního kódu a pak zpět do obrazu reality – oproti analogu není hmotný a zdánlivě šetří materiál; kromě digitální kamery je ale součástí další hardware a software, jehož výroba a provoz závisí na fosilních palivech (sluneční energie)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, hora, obloha, exteriér&#10;&#10;Popis byl vytvořen automaticky">
            <a:extLst>
              <a:ext uri="{FF2B5EF4-FFF2-40B4-BE49-F238E27FC236}">
                <a16:creationId xmlns:a16="http://schemas.microsoft.com/office/drawing/2014/main" id="{392BE777-3B0A-4969-BF00-BFE5EA962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21142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235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69657E-144F-4028-A876-F5C9C966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Sen o světle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(1992): malíř vs. kamera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D5120B-3CBD-4DE8-983D-568D05931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r="3" b="11634"/>
          <a:stretch/>
        </p:blipFill>
        <p:spPr>
          <a:xfrm>
            <a:off x="0" y="4693679"/>
            <a:ext cx="4187091" cy="2164321"/>
          </a:xfrm>
          <a:prstGeom prst="rect">
            <a:avLst/>
          </a:prstGeom>
        </p:spPr>
      </p:pic>
      <p:pic>
        <p:nvPicPr>
          <p:cNvPr id="9" name="Obrázek 8" descr="Obsah obrázku text, budova, déšť, tmavé&#10;&#10;Popis byl vytvořen automaticky">
            <a:extLst>
              <a:ext uri="{FF2B5EF4-FFF2-40B4-BE49-F238E27FC236}">
                <a16:creationId xmlns:a16="http://schemas.microsoft.com/office/drawing/2014/main" id="{A282A59B-E7C3-4406-A564-356E708C0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" r="3" b="31548"/>
          <a:stretch/>
        </p:blipFill>
        <p:spPr>
          <a:xfrm>
            <a:off x="-2" y="2346839"/>
            <a:ext cx="4187091" cy="2164321"/>
          </a:xfrm>
          <a:prstGeom prst="rect">
            <a:avLst/>
          </a:prstGeom>
        </p:spPr>
      </p:pic>
      <p:pic>
        <p:nvPicPr>
          <p:cNvPr id="5" name="Obrázek 4" descr="Obsah obrázku strom, exteriér, země&#10;&#10;Popis byl vytvořen automaticky">
            <a:extLst>
              <a:ext uri="{FF2B5EF4-FFF2-40B4-BE49-F238E27FC236}">
                <a16:creationId xmlns:a16="http://schemas.microsoft.com/office/drawing/2014/main" id="{7AFCB793-598A-4647-B6A5-45A87E98B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r="3" b="26445"/>
          <a:stretch/>
        </p:blipFill>
        <p:spPr>
          <a:xfrm>
            <a:off x="0" y="0"/>
            <a:ext cx="4187091" cy="21643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F9511D-9156-4F85-98A1-A8D823138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 o světle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Víctor Erice) ukazuje malíře, který se snaží během podzimních měsíců namalovat kdouloň (strom) a zachytit světlo pronikající do jeho koruny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malířovo počínaní ale kazí nepředvídatelné počasí (občas svítí slunce, občas prší); malíř nakonec vše vzdává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filmu nakonec za soumraku malíře na jeho místě vystřídá filmová kamera a umělé osvětlení – člověk-umělec se nedokáže vyrovnat oku kamery, napojenému na elektřinu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tematizuje závislost umění na světle a pomíjivou touhu po jeho zachycení</a:t>
            </a:r>
          </a:p>
        </p:txBody>
      </p:sp>
    </p:spTree>
    <p:extLst>
      <p:ext uri="{BB962C8B-B14F-4D97-AF65-F5344CB8AC3E}">
        <p14:creationId xmlns:p14="http://schemas.microsoft.com/office/powerpoint/2010/main" val="2725994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E5A0D3-0869-41F3-AFAD-72286DCA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cs-CZ" sz="3700" i="1">
                <a:latin typeface="Times New Roman" panose="02020603050405020304" pitchFamily="18" charset="0"/>
                <a:cs typeface="Times New Roman" panose="02020603050405020304" pitchFamily="18" charset="0"/>
              </a:rPr>
              <a:t>Čas vlků </a:t>
            </a:r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(2003) / </a:t>
            </a:r>
            <a:r>
              <a:rPr lang="cs-CZ" sz="3700" i="1">
                <a:latin typeface="Times New Roman" panose="02020603050405020304" pitchFamily="18" charset="0"/>
                <a:cs typeface="Times New Roman" panose="02020603050405020304" pitchFamily="18" charset="0"/>
              </a:rPr>
              <a:t>Turínský kůň </a:t>
            </a:r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(2011): apokalyptická tma jako konec kinematografie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4C023F-F962-4D5B-9213-CC2E05ED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existenční závislost filmu na (slunečním) světle znázorňují filmy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vlků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Turínský kůň</a:t>
            </a:r>
          </a:p>
          <a:p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vlků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Michael Haneke) líčí rozpad evropské civilizace – nedostatek materiálních zdrojů (jídlo, voda, elektřina) film přenáší do ztmavené mizanscény = divák zažívá tutéž ztrátu orientace a jistot co buržoazní protagonisté</a:t>
            </a:r>
          </a:p>
          <a:p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Turínský kůň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Béla Tarr) ztvárňuje pomalé vyprazdňování a pohasínání světa, postupně film směřuje až k úplné temnotě </a:t>
            </a:r>
          </a:p>
        </p:txBody>
      </p:sp>
      <p:pic>
        <p:nvPicPr>
          <p:cNvPr id="5" name="Obrázek 4" descr="Obsah obrázku interiér, tmavé, osvětlené, objekt v exteriéru&#10;&#10;Popis byl vytvořen automaticky">
            <a:extLst>
              <a:ext uri="{FF2B5EF4-FFF2-40B4-BE49-F238E27FC236}">
                <a16:creationId xmlns:a16="http://schemas.microsoft.com/office/drawing/2014/main" id="{F1C3AC35-3FA8-4B52-9516-AE6A680E0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24" y="456546"/>
            <a:ext cx="4810874" cy="2056648"/>
          </a:xfrm>
          <a:prstGeom prst="rect">
            <a:avLst/>
          </a:prstGeom>
        </p:spPr>
      </p:pic>
      <p:pic>
        <p:nvPicPr>
          <p:cNvPr id="7" name="Obrázek 6" descr="Obsah obrázku osoba, hledání, tmavé, zírající&#10;&#10;Popis byl vytvořen automaticky">
            <a:extLst>
              <a:ext uri="{FF2B5EF4-FFF2-40B4-BE49-F238E27FC236}">
                <a16:creationId xmlns:a16="http://schemas.microsoft.com/office/drawing/2014/main" id="{93059163-699E-4741-9D19-0794AD386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19" y="3051467"/>
            <a:ext cx="4810874" cy="29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13F17-EB98-4E51-BB27-6D8A1E86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Zdroje: kinematografie a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40002E-0DBD-49DE-A463-6DA86604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válka a kinematografie tvoří dvě symbioticky propojené entity, které se vzájemně ovlivňují a proměňují v závislosti na politických potřebách a technologických možnostech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kinematografie i válka jsou poháněny fosilními palivy (zdroji) – války jsou zároveň vedeny o přístup ke zdrojům (např. k ropě) a často ústí v nápadnou nerovnost (zisk zdrojů na straně vítěze; nedostatek zdrojů na straně poraženého)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válečná kořist není jen geografická, ekonomická nebo materiální, ale současně se týká i ovládání imateriálních percepčních polí – nadvlády nad obrazy, mediálním pokrytím, výsledným narativem atd.</a:t>
            </a:r>
          </a:p>
          <a:p>
            <a:endParaRPr 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7C78351-7888-4B32-9D6C-515838F45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6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63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645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1554</Words>
  <Application>Microsoft Office PowerPoint</Application>
  <PresentationFormat>Širokoúhlá obrazovka</PresentationFormat>
  <Paragraphs>73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Minion-Italic</vt:lpstr>
      <vt:lpstr>Times New Roman</vt:lpstr>
      <vt:lpstr>Motiv Office</vt:lpstr>
      <vt:lpstr>Film, energie a zdroje</vt:lpstr>
      <vt:lpstr>kinematografická stopa</vt:lpstr>
      <vt:lpstr>„malování světlem“: kdy se rodí film? </vt:lpstr>
      <vt:lpstr>Prezentace aplikace PowerPoint</vt:lpstr>
      <vt:lpstr>raná protosolární kinematografie</vt:lpstr>
      <vt:lpstr>sluneční energie: analogový a digitální film</vt:lpstr>
      <vt:lpstr>Sen o světle (1992): malíř vs. kamera</vt:lpstr>
      <vt:lpstr>Čas vlků (2003) / Turínský kůň (2011): apokalyptická tma jako konec kinematografie </vt:lpstr>
      <vt:lpstr>Zdroje: kinematografie a válka</vt:lpstr>
      <vt:lpstr> sovětská montáž a nedostatek zdrojů  </vt:lpstr>
      <vt:lpstr>irácká kinematografie po Saddámově pádu</vt:lpstr>
      <vt:lpstr>americké války v Iráku</vt:lpstr>
      <vt:lpstr>Lekce temnoty (1992): válka jako sci-fi</vt:lpstr>
      <vt:lpstr>The War Tapes (2006)</vt:lpstr>
      <vt:lpstr>digitální kultura jako rhizom</vt:lpstr>
      <vt:lpstr>virální video a auto jako zbraň</vt:lpstr>
      <vt:lpstr>30 minut po půlnoci (2012): datová válka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Film, energie a zdroje</dc:title>
  <dc:creator>Ondřej Pavlík</dc:creator>
  <cp:lastModifiedBy>Ondřej Pavlík</cp:lastModifiedBy>
  <cp:revision>1</cp:revision>
  <dcterms:created xsi:type="dcterms:W3CDTF">2021-01-04T07:45:01Z</dcterms:created>
  <dcterms:modified xsi:type="dcterms:W3CDTF">2021-01-04T07:50:44Z</dcterms:modified>
</cp:coreProperties>
</file>