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73" r:id="rId14"/>
    <p:sldId id="268" r:id="rId15"/>
    <p:sldId id="267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Pavlík" initials="OP" lastIdx="1" clrIdx="0">
    <p:extLst>
      <p:ext uri="{19B8F6BF-5375-455C-9EA6-DF929625EA0E}">
        <p15:presenceInfo xmlns:p15="http://schemas.microsoft.com/office/powerpoint/2012/main" userId="1328f505a60741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B2D6D-13A2-435F-82DB-F60E66D36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9850A1-B739-4C05-BD1C-CF0230075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AE021B-2B18-4778-A2C9-029371D2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48C91-8940-4302-9748-314CF0B6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8863CF-CEA9-4313-AA43-2FD4B357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1872D-7F90-4FE9-B0AA-8FA91376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B51185-74C2-48F9-81B7-F52C1DF1B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2CB4D-8439-41CE-9484-5A4D13AA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02D89D-7788-40BC-B511-49BE4215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17A40-7B10-4FE2-89E7-65F673BF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1AF56E-3C8D-4F5A-84C7-10C23CA59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DFC936-55E1-4586-A899-AAC97CE34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CDADA4-7C22-409A-9848-4E79374B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DC599-CD21-416F-9720-6F8CC801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EF1D54-67D2-4C72-AE0F-D599AF11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7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36CB0-D928-47FE-97B7-8FC4F343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A5D03-F4C1-42BB-97C9-2DD3707EB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2163DF-6F6F-4041-B77E-93B03DDA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A68A41-29B5-4A70-8096-CA21B15C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CE58C4-88CB-411B-A358-5BEE4CAE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1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77C30-350D-4E24-A253-B6FFD8FE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99F210-6B28-4630-BCD9-9D1700F5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A064A0-9184-46BA-AB2D-5764D40A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8220A-006E-48C1-80C1-63D33F54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D78B94-6799-49C4-AFBB-2BA836B3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84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4F099-29FA-4276-9AE6-1C1519CE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70CF3-292F-499F-9F79-5DC81E892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FC0F61-9390-4DF5-B2EB-6AA6680D2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6BB837-F74C-4938-B073-1E26FA16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351927-0A8E-4582-A28A-6F35DC8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416495-BA5D-4373-93AD-F608FDC8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76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B5F66-920A-4629-ADE6-2826AEC1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F1C829-1579-403E-B3AB-62EF32F1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F505D9-049D-482C-B9EA-013F8A78B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3628A1-4665-451D-9543-AB5ABC5C4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1DE472-A2BA-40F3-B0E2-F3DA5DA38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CD999E-E225-4914-9EDE-9196FFD5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91A5BE4-0B6E-4ECA-ABD5-3D0A732F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7C2595-3B8E-4523-A9DA-50B582BE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01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FAE5A-05CC-415B-892A-73AD8111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1F59F2-5AEB-458E-8B3F-69AD8F19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056484-0B4A-4FE6-956A-EB1563D2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13159F-265B-4B0B-B4F7-DE850F07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FC36BA-8D9B-4B23-9CD1-9C668C42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DB8A8F-637C-48B0-A65B-21354945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A0A248-C643-4A3F-8EB0-76D64B5C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81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BDC1-0930-4726-93F5-85E5D60E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F9CA9-150C-4D85-AEA8-F1E0A26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F64722-99C8-45D2-9C7B-401378191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209A70-75EF-4F7F-882E-756D0CF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37B689-6AFE-478A-82BB-9769BD32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D8CFF6-6377-4153-8906-606F06CC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55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1FD22-E6D9-4C2D-8684-052F8D4E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4BADDE-0F52-4739-8F29-D07C56D1E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79F659-7BE9-45C0-A7EB-6B88D5537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D0EB69-A564-44EF-BE02-B35B3B03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9A4C47-756E-47F5-881D-CFCC839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2ACD79-FC97-482B-81C8-94DB705D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8B82F6-D5BF-4F09-BFF8-FE47D32D3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E8B4C2-498A-4753-A5FC-E52B938D8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2178CF-3B74-4D7D-B0FE-1118551DB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CDF5-DA99-4407-886E-7A54FE2727DD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74F5EC-9AA7-4D37-B665-7497AA811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6102B-28BD-43D5-B414-37DEB5DAC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772F-9183-48AC-AEEA-DFCADC6B5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3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stanhorton.com/kh2003dsds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exteriér, staré, stoh&#10;&#10;Popis byl vytvořen automaticky">
            <a:extLst>
              <a:ext uri="{FF2B5EF4-FFF2-40B4-BE49-F238E27FC236}">
                <a16:creationId xmlns:a16="http://schemas.microsoft.com/office/drawing/2014/main" id="{E30CE588-77EB-47D0-B360-DF49C2DAC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b="87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A7F672-26F3-4149-99CE-90FE9FEF0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 a odpad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F077EC-0D94-4347-B3B3-61C2BBAA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 sz="15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FAVh021 Film a ekologie</a:t>
            </a:r>
            <a:br>
              <a:rPr lang="cs-CZ"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XI. </a:t>
            </a:r>
            <a:r>
              <a:rPr lang="cs-CZ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hodina</a:t>
            </a:r>
            <a:br>
              <a:rPr lang="cs-CZ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ondrej.pavlik@mail.muni.cz</a:t>
            </a:r>
          </a:p>
          <a:p>
            <a:endParaRPr lang="cs-CZ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0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AC3E1-97C0-42C3-A684-2093CDE9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Justin.tv: excesivní lifecasting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CA7965-3CB7-4915-A204-F6A1F84D3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4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1BE0D-F434-49EC-A374-6D882C513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2007 vzniká kanál Justin.tv, na které Justin Kan přenáší svůj každodenní život 24/7 pomocí digitální kamerky připevněné na kšiltovce (nebo na tripodu během spánku) = lifecasting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vzápětí se kanál mění v platformu, kde může na svých kanálech streamovat kdokoli – do jednoho roku platforma čítá milion streamerů a akumuluje 119 let archivovaného videa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ve svém počátku dovádí narcismus digitálních/sociálních médií do extrému, kdy se konstantní přenášení vlastního života mění v nepodstatný ambientní šum (podobně sebereflexivní exces jako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Warhola)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Justin.tv jako protiklad „seriózního“ archivu – v roce 2010 zavádí opatření, podle kterého se každé nahrané video do sedmi dní smaže (pokud není speciálně označeno) – digitální odpad nevzniká 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platformy se poté stává Twitch.tv, dnes populární domov videoherních streamerů</a:t>
            </a:r>
          </a:p>
        </p:txBody>
      </p:sp>
    </p:spTree>
    <p:extLst>
      <p:ext uri="{BB962C8B-B14F-4D97-AF65-F5344CB8AC3E}">
        <p14:creationId xmlns:p14="http://schemas.microsoft.com/office/powerpoint/2010/main" val="681894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2C675B-87AC-44AA-B48C-3A654853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kauza úniku ropy v Mexickém zálivu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B083EE-E1D6-4DAA-82E8-8AE76849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kauza, při které se všudypřítomné oko digitálního dozoru výjimečně zaměřilo směrem na korporaci, byl únik ropy v Mexickém zálivu po havárii ropné plošiny společnosti BP (dříve British Petroleum)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měsíc po havárii BP na žádost vědců a členů amerického kongresu zveřejnilo live feed z dna oceánu, kde ropa nekontrolovaně unikala 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resource image = surveillance image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přenastavení vztahu mezi korporací a konzumenty, kdy dosud skryté a neviditelné se stalo veřejně viditelným</a:t>
            </a:r>
          </a:p>
        </p:txBody>
      </p:sp>
      <p:pic>
        <p:nvPicPr>
          <p:cNvPr id="7" name="Obrázek 6" descr="Obsah obrázku text, členovci, krab&#10;&#10;Popis byl vytvořen automaticky">
            <a:extLst>
              <a:ext uri="{FF2B5EF4-FFF2-40B4-BE49-F238E27FC236}">
                <a16:creationId xmlns:a16="http://schemas.microsoft.com/office/drawing/2014/main" id="{7F9576D8-77F4-4BC0-9A7F-4779138A9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232599"/>
            <a:ext cx="3995623" cy="3039293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EEE15A1-F3D9-43DD-8490-DF7D79D42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3577918"/>
            <a:ext cx="3995623" cy="26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7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FC9C39-B575-488C-B0FC-FEC6D4B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Odpad: Ghana jako skladiště světového elektronického odpadu (e-waste)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71213-7E8B-40B4-BD94-B44E25771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a výroba nových technologií je založená na neustále inovaci a rychlém zastarávání přístrojů = vzniká velké množství e-odpadu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e-odpad je odsouván do rozvojových zemí třetího světa, tzv. stranou očí západní civilizace, např. do Ghany, kde se nachází největší skládka e-odpadu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individualizovaná spotřeba nachází svůj protipól v individualizované recyklaci odpadu – následné zacházení s odpadem je v rukou státních/soukromých institucí a už se nachází mimo dohled veřejnosti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nepoměr mezi zdánlivou nehmotností a pomíjivostí digitálních obrazů a množstvím trvanlivého elektronického odpadu, který tyto digitální obrazy umožňuje</a:t>
            </a:r>
          </a:p>
        </p:txBody>
      </p:sp>
      <p:pic>
        <p:nvPicPr>
          <p:cNvPr id="7" name="Obrázek 6" descr="Obsah obrázku exteriér, obloha, země, staré&#10;&#10;Popis byl vytvořen automaticky">
            <a:extLst>
              <a:ext uri="{FF2B5EF4-FFF2-40B4-BE49-F238E27FC236}">
                <a16:creationId xmlns:a16="http://schemas.microsoft.com/office/drawing/2014/main" id="{9268C935-B999-4C11-BCBB-3EF1326F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37" y="168876"/>
            <a:ext cx="4386648" cy="2631989"/>
          </a:xfrm>
          <a:prstGeom prst="rect">
            <a:avLst/>
          </a:prstGeom>
        </p:spPr>
      </p:pic>
      <p:pic>
        <p:nvPicPr>
          <p:cNvPr id="5" name="Obrázek 4" descr="Obsah obrázku země, exteriér, osoba&#10;&#10;Popis byl vytvořen automaticky">
            <a:extLst>
              <a:ext uri="{FF2B5EF4-FFF2-40B4-BE49-F238E27FC236}">
                <a16:creationId xmlns:a16="http://schemas.microsoft.com/office/drawing/2014/main" id="{D5D34AF4-793B-49F3-8679-D7F9C04CB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33" y="2961503"/>
            <a:ext cx="4702046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488972-42F5-47B1-B16D-A505BEC9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toxiny jako odpad vzdorující vizuální reprezentaci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11445-1E70-4AA3-A910-081C22D6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řada dokumentárních filmů o toxickém odpadu se spoléhá na vizuální zobrazení obřích skládek a hromadících se odpadků – konfrontace s vytěsněnou skutečností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toxiny (jedovaté látky) ale vzdorují vizuální reprezentaci: jsou často neviditelné, odolné a projevují se pomalu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vizuální znázornění toxinů se tak často soustředí na dopady a následky – působivé jsou např. podivné nepřírodní barvy a útvary, jako např. bělavé přízračné chumáče vzniklé z kontaminovaného mléka ve filmu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Odpadky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(2012) </a:t>
            </a:r>
          </a:p>
        </p:txBody>
      </p:sp>
      <p:pic>
        <p:nvPicPr>
          <p:cNvPr id="5" name="Obrázek 4" descr="Obsah obrázku exteriér, houba, seno, staré&#10;&#10;Popis byl vytvořen automaticky">
            <a:extLst>
              <a:ext uri="{FF2B5EF4-FFF2-40B4-BE49-F238E27FC236}">
                <a16:creationId xmlns:a16="http://schemas.microsoft.com/office/drawing/2014/main" id="{21DCC496-D341-4847-8AA5-86C1FB53B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r="5418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ADF9A-82AB-4664-833C-52E60202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latin typeface="Times New Roman" panose="02020603050405020304" pitchFamily="18" charset="0"/>
                <a:cs typeface="Times New Roman" panose="02020603050405020304" pitchFamily="18" charset="0"/>
              </a:rPr>
              <a:t>Umělecké dílo ve věku digitální skládky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72569E-225C-496C-8D2D-793BA9FF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atomizaci (pohyblivých) obrazů doprovází jejich čím dál více individualizovaná spotřeba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se z veřejného prostoru kina stále častěji přesouvá na soukromé televize, monitory, tablety, smartphony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způsobuje hromadění elektronických zařízení – technologické zázemí pro sledování filmu se z kina přesouvá na individuálního diváka (hardware, software, čerpaná data), což vede ke kumulaci e-odpadu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 za spotřebu spojenou se sledováním videí se zčásti přesouvá na diváka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 digitální obsah přitom není nehmotný: např. streamování půlhodinové seriálové epizody na Netflixu zanechává zhruba stejnou uhlíkovou stopu jako kdybychom ujeli 100 metrů konvenčním autem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3F73FB-1DF5-48CA-B708-2E138996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 r="2" b="273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93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7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h, exteriér&#10;&#10;Popis byl vytvořen automaticky">
            <a:extLst>
              <a:ext uri="{FF2B5EF4-FFF2-40B4-BE49-F238E27FC236}">
                <a16:creationId xmlns:a16="http://schemas.microsoft.com/office/drawing/2014/main" id="{D70BFE06-1A37-44F6-A164-B436D013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CCF91F-8C76-4457-BD6B-B6AEF7A6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Filmový odpad a kumulace obalů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7F184-C4A7-4C7D-BE1F-B70D72F7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30" y="1616368"/>
            <a:ext cx="5744685" cy="4726276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filmu nevyhnutelně generuje odpad – natočený materiál prochází postprodukcí a střihem, kdy je třeba odřezat a případně zahodit přebytečný obsah (scény končí ve střižně)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komodity, včetně filmu, zároveň potřebují obal, který je prodá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tímto obalem jsou v případě filmů trailery, plakáty a další promo/marketingové materiály – v případě hollywoodských velkofilmů jde často o částky převyšující rozpočet samotného filmu (</a:t>
            </a:r>
            <a:r>
              <a:rPr lang="cs-CZ" sz="2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Avatar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500 mil. dolarů na globální marketing, 250 mil. na film)</a:t>
            </a:r>
          </a:p>
          <a:p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filmový odpad (např. vystřižené scény, prodloužené verze) je dále zužitkováván při prodeji DVD/Blu-ray nosičů – filmy dále získávají nové „balení“ při opětovném/recyklovaném uvádění na nosičích, streamovacích platformách atd.</a:t>
            </a:r>
          </a:p>
        </p:txBody>
      </p:sp>
    </p:spTree>
    <p:extLst>
      <p:ext uri="{BB962C8B-B14F-4D97-AF65-F5344CB8AC3E}">
        <p14:creationId xmlns:p14="http://schemas.microsoft.com/office/powerpoint/2010/main" val="105211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05E113-CC12-4DC5-B252-E90BBA48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Všichni možní sběrači a já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film ze secondhandu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19C1FD-DC04-40A5-BD7C-A80BA9970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dokumentární esej francouzské filmařky Agn</a:t>
            </a:r>
            <a:r>
              <a:rPr lang="cs-CZ" sz="16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Varda portrétuje životy francouzských sběračů (odpadu, nesklizených plodin, vyhozených potravin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Varda natáčí na digitální videokameru a sama se také stává „sběračem“, který z reality sesbírává marginalizované, přehlížené a na okraj odklizené lidi 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film v ich-formě jako limitovaná filmařina shromážděná ze sesbíraného materiálu, který je přístupný tzv. na dosah ruky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lehká digitální kamera umožňuje sedmdesátileté režisérce větší volnost a autonomii – kamerou v jedné ruce může dokonce snímat svoji druhou ruku a pozorovat sama sebe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secondhand cinema: více udržitelná forma kinematografie, která se spoléhá na přírodní světlo, mobilitu samotného filmaře a zaměřuje se na blízké věci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9BD92A0-03BA-4A67-9F0F-2B580D8AC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238903"/>
            <a:ext cx="3995623" cy="3026684"/>
          </a:xfrm>
          <a:prstGeom prst="rect">
            <a:avLst/>
          </a:prstGeom>
        </p:spPr>
      </p:pic>
      <p:pic>
        <p:nvPicPr>
          <p:cNvPr id="5" name="Obrázek 4" descr="Obsah obrázku tráva, exteriér, pole, obloha&#10;&#10;Popis byl vytvořen automaticky">
            <a:extLst>
              <a:ext uri="{FF2B5EF4-FFF2-40B4-BE49-F238E27FC236}">
                <a16:creationId xmlns:a16="http://schemas.microsoft.com/office/drawing/2014/main" id="{77822F7D-F50C-4B29-B4EC-4A3F3520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56" y="3627863"/>
            <a:ext cx="3995623" cy="25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0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2EE531F-DAA8-4116-AB3A-A71CFD9E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cs-CZ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Strangelove</a:t>
            </a:r>
            <a:r>
              <a:rPr lang="cs-CZ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Strangelove</a:t>
            </a:r>
            <a:r>
              <a:rPr lang="cs-CZ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odpadková rekonstrukce Kubrickova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EF63F-EE2F-4D7F-A7E5-C4548893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/>
          </a:bodyPr>
          <a:lstStyle/>
          <a:p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Kristana Hortona fotograficky rekonstruuje záběry z filmu </a:t>
            </a:r>
            <a:r>
              <a:rPr lang="cs-CZ" sz="1900" i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Divnoláska</a:t>
            </a:r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prostřednictvím dostupných levných materiálů (odpadků, zbytků, nalezených věcí): </a:t>
            </a:r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http://www.kristanhorton.com/kh2003dsds.html</a:t>
            </a:r>
            <a:endParaRPr lang="cs-CZ" sz="190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kreativní ekonomika postavená na omezenosti zdrojů, nikoli na běžně akceptovaném excesu</a:t>
            </a:r>
          </a:p>
          <a:p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navazuje dialog s Kubrickovou válečnou satirou, když evokuje postapokalyptickou dobu po jaderné katastrofě stiženou nedostatkem – obrazy postapokalyptické, postkubrickovské budoucnosti</a:t>
            </a:r>
          </a:p>
          <a:p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stejně jako </a:t>
            </a:r>
            <a:r>
              <a:rPr lang="cs-CZ" sz="1900" i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Sběrači</a:t>
            </a:r>
            <a:r>
              <a:rPr lang="cs-CZ" sz="190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tento projekt zviditelňuje, že kulturní produkce nese zodpovědnost za to, co považujeme za užitečné a neužitečné</a:t>
            </a:r>
          </a:p>
        </p:txBody>
      </p:sp>
    </p:spTree>
    <p:extLst>
      <p:ext uri="{BB962C8B-B14F-4D97-AF65-F5344CB8AC3E}">
        <p14:creationId xmlns:p14="http://schemas.microsoft.com/office/powerpoint/2010/main" val="51530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exteriér, země, zaparkované, letadlo&#10;&#10;Popis byl vytvořen automaticky">
            <a:extLst>
              <a:ext uri="{FF2B5EF4-FFF2-40B4-BE49-F238E27FC236}">
                <a16:creationId xmlns:a16="http://schemas.microsoft.com/office/drawing/2014/main" id="{14E234AF-59CA-421E-AC1E-3928056A5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9" y="953639"/>
            <a:ext cx="5212080" cy="1941499"/>
          </a:xfrm>
          <a:prstGeom prst="rect">
            <a:avLst/>
          </a:prstGeom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68556E-4D5A-4B9F-8335-2D93C1516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9" y="953639"/>
            <a:ext cx="5212080" cy="19414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0D9A0B-DA15-4E24-B67C-5BE9B583A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9" y="3962861"/>
            <a:ext cx="5212080" cy="19414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interiér, patro, strop&#10;&#10;Popis byl vytvořen automaticky">
            <a:extLst>
              <a:ext uri="{FF2B5EF4-FFF2-40B4-BE49-F238E27FC236}">
                <a16:creationId xmlns:a16="http://schemas.microsoft.com/office/drawing/2014/main" id="{4E856E69-BBFB-451B-AFF1-32C8351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9" y="3982198"/>
            <a:ext cx="5212080" cy="19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F92B8E-0EA2-4EDC-865F-E44D8CF7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kinematografie jako ekonomický/společenský/kulturní exces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2FB35-F5AE-4543-91CD-3AB53771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ekonomického hlediska je exces primárně přebytkem, který překračuje nastavené hranice růstu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 se dále transformuje např. do předvádění moci (vojenská agrese, koloniální a průmyslová expanze) nebo produkce luxusních komodit – nadbytek a bohatství se proměňuje v další vynakládání energie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kinematografie jako velkolepý způsob utrácení přebytků a vynakládání zdrojů/energie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kinematografie jako excesivní výraz technologického pokroku, demonstrace bohatství a moci, plýtvání zdrojů na pomíjivou zábavu – pohyblivé obrazy mohou k přitahovat pozornost k energii a zdrojům, které ji pohání (ale častěji to nedělají)</a:t>
            </a: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5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5F778-E6AF-4816-91B8-67E16595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exces ve filmu podle Kristin Thompson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soba, exteriér&#10;&#10;Popis byl vytvořen automaticky">
            <a:extLst>
              <a:ext uri="{FF2B5EF4-FFF2-40B4-BE49-F238E27FC236}">
                <a16:creationId xmlns:a16="http://schemas.microsoft.com/office/drawing/2014/main" id="{BB993854-E01B-4413-B965-BF849D24C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r="22096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A27F9-AF9F-429E-9E52-B7812935A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„Kde končí motivace, tam začíná exces“: Kristin Thompson vymezuje filmový exces negativně – podle toho, čím </a:t>
            </a:r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Exces se vzpírá jasné definici, přitahuje pozornost k materialitě filmu, nezapadá do homogenního celku, přetéká ven, může být ve vztahu k filmu sebereflexivní 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KT uvádí příklad </a:t>
            </a:r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Ivana Hrozného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(r. Sergej Ejzenštejn, 1945): scéna Ivanovy korunovace, v níž střih prodlužuje časové trvání – materiální i formální exces znázorňuje politickou dekadenci tehdejšího Ruska</a:t>
            </a:r>
          </a:p>
        </p:txBody>
      </p:sp>
    </p:spTree>
    <p:extLst>
      <p:ext uri="{BB962C8B-B14F-4D97-AF65-F5344CB8AC3E}">
        <p14:creationId xmlns:p14="http://schemas.microsoft.com/office/powerpoint/2010/main" val="9450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BAEFE-9971-48D6-998B-C354563E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kontrakinematografie Andyho Warhola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0AF1F-B84D-47D9-932B-AECAD581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experimentální umělec Andy Warhol v 60. letech svými avantgardními filmy představuje radikální opozici k mainstreamové hollywoodské kinematografii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Warholovy filmy na jednu stranu navrací film k jeho primitivním počátkům (technika point-and-shoot), které nejsou slučitelné s pozdější studiovou výrobou standardizovaných filmových produktů (průmyslový exces)</a:t>
            </a:r>
          </a:p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současně ale W. filmy (</a:t>
            </a:r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jsou velmi excesivní, primárně svojí délkou (osmihodinový </a:t>
            </a:r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a upozorňují tak na excesivnost a dekadenci kultury, z níž vychází</a:t>
            </a:r>
          </a:p>
        </p:txBody>
      </p:sp>
      <p:pic>
        <p:nvPicPr>
          <p:cNvPr id="5" name="Obrázek 4" descr="Obsah obrázku text, osoba, exteriér, pózování&#10;&#10;Popis byl vytvořen automaticky">
            <a:extLst>
              <a:ext uri="{FF2B5EF4-FFF2-40B4-BE49-F238E27FC236}">
                <a16:creationId xmlns:a16="http://schemas.microsoft.com/office/drawing/2014/main" id="{23D5AE4D-6DEC-4614-A13B-C14F57B47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8128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5E541D-6C05-4DBC-A026-96E555D8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mrakodrap jako exces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4CBAE-6C2E-4DAA-80F7-B8EA843F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mrakodrapy architektonicky navazují na pyramidy a další monumentální stavby, které mají výraznou symbolickou hodnotu (okázalá demonstrace kulturní vyspělosti/nadvlády), ale současně jsou zhmotněním plýtvání a materiálního excesu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neefektivnost stavby: žádné z pater nemůže být pronajato, dokud není hotový celý mrakodrap; výška stavby zároveň vyžaduje větší množství operativní infrastruktury – výtahy nebo různá bezpečnostní opatření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 State Building – ve své době nejvyšší mrakodrap světa; slavnostní otevření (1931) proběhlo na začátku Velké hospodářské krize, většina kancelářského místa proto zůstala prázdná – mrakodrap tak dlouho stojí jako prázdná schránka vytěženého bohatství, spotřebovaných zdrojů a energie; ESB si na sebe vydělává až v roce 1950</a:t>
            </a:r>
          </a:p>
        </p:txBody>
      </p:sp>
      <p:pic>
        <p:nvPicPr>
          <p:cNvPr id="5" name="Obrázek 4" descr="Obsah obrázku obloha, exteriér, budova, město&#10;&#10;Popis byl vytvořen automaticky">
            <a:extLst>
              <a:ext uri="{FF2B5EF4-FFF2-40B4-BE49-F238E27FC236}">
                <a16:creationId xmlns:a16="http://schemas.microsoft.com/office/drawing/2014/main" id="{F1884873-6246-4B15-83BF-3CFB46159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747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4260E9-CCE4-48E0-A78D-C88BF42E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 (1964) jako excesivní filmová pyramida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9B374-0A15-465E-8C0B-0CB84B69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Warholův film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svojí formou kopíruje excesivnost portrétovaného mrakodrapu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osmihodinový film se skládá ze statického záběru na ESB od večera do rána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se vyžívá v nadbytečném plýtvání filmových zdrojů; jde o umělecký monument, který v podstatě nelze divácky obsáhnout – zároveň je ale sebereflexivní a kritický ve vztahu k americké kultuře/kapitalismu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výrobního hlediska je naopak velmi úsporný (s výjimkou množství spotřebované filmové suroviny)</a:t>
            </a:r>
          </a:p>
        </p:txBody>
      </p:sp>
      <p:pic>
        <p:nvPicPr>
          <p:cNvPr id="7" name="Obrázek 6" descr="Obsah obrázku věž&#10;&#10;Popis byl vytvořen automaticky">
            <a:extLst>
              <a:ext uri="{FF2B5EF4-FFF2-40B4-BE49-F238E27FC236}">
                <a16:creationId xmlns:a16="http://schemas.microsoft.com/office/drawing/2014/main" id="{647AA5C3-8735-40D4-A125-A1E58F84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r="1421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852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Obrázek 8" descr="Obsah obrázku exteriér, mraky&#10;&#10;Popis byl vytvořen automaticky">
            <a:extLst>
              <a:ext uri="{FF2B5EF4-FFF2-40B4-BE49-F238E27FC236}">
                <a16:creationId xmlns:a16="http://schemas.microsoft.com/office/drawing/2014/main" id="{D145C8E2-D1DB-4E33-B470-F0E30295F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r="28994" b="-1"/>
          <a:stretch/>
        </p:blipFill>
        <p:spPr>
          <a:xfrm>
            <a:off x="8175549" y="171714"/>
            <a:ext cx="3793268" cy="6514565"/>
          </a:xfrm>
          <a:prstGeom prst="rect">
            <a:avLst/>
          </a:prstGeom>
        </p:spPr>
      </p:pic>
      <p:pic>
        <p:nvPicPr>
          <p:cNvPr id="7" name="Obrázek 6" descr="Obsah obrázku obloha, exteriér&#10;&#10;Popis byl vytvořen automaticky">
            <a:extLst>
              <a:ext uri="{FF2B5EF4-FFF2-40B4-BE49-F238E27FC236}">
                <a16:creationId xmlns:a16="http://schemas.microsoft.com/office/drawing/2014/main" id="{2307B4B7-DE60-46A3-B0D0-4A5FA0DA4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0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Obrázek 4" descr="Obsah obrázku věž&#10;&#10;Popis byl vytvořen automaticky">
            <a:extLst>
              <a:ext uri="{FF2B5EF4-FFF2-40B4-BE49-F238E27FC236}">
                <a16:creationId xmlns:a16="http://schemas.microsoft.com/office/drawing/2014/main" id="{5B5F5E1E-EEB7-45AD-9D20-B46DC6EDA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r="21663" b="-3"/>
          <a:stretch/>
        </p:blipFill>
        <p:spPr>
          <a:xfrm>
            <a:off x="193528" y="171715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FCF10-2BB7-4C8A-B120-DFB677A3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Ruská archa </a:t>
            </a:r>
            <a:r>
              <a:rPr lang="cs-CZ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(2002): digitální baroko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7241-070C-481C-869B-FB4B9CD8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Ruská archa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Alexandr Sokurov) se skládá z jednoho 96 minutového záběru natočeného na digitální kameru – steadicam umožňuje neustálý pohyb a zachycení složitě inscenovaného dění v petrohradské Ermitáži (Zimním paláci)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kontinuální záběr s absencí střihu je extrémní opozicí vůči ejzenštejnovské montáži – s protibolševickým naladěním filmu souzní také obsah filmu, který se zaměřuje na dobu před říjnovou revolucí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absenci střihu kompenzují různé formy opulentního excesu: tisíce herců/komparzistů, nákladná výprava, vizuální exces, náročná organizace/inscenace 96 minutového záběru = „digitální baroko“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se úspěšně natáčí na čtvrtý pokus; postprodukční práce na filmu je ve finále neviditelná (na rozdíl od viditelného střihu), což je příznačné pro digitální úpravy a manipulace</a:t>
            </a:r>
          </a:p>
        </p:txBody>
      </p:sp>
      <p:pic>
        <p:nvPicPr>
          <p:cNvPr id="5" name="Obrázek 4" descr="Obsah obrázku osoba, svatba, interiér, tanečník&#10;&#10;Popis byl vytvořen automaticky">
            <a:extLst>
              <a:ext uri="{FF2B5EF4-FFF2-40B4-BE49-F238E27FC236}">
                <a16:creationId xmlns:a16="http://schemas.microsoft.com/office/drawing/2014/main" id="{873B8DFA-C83D-4EC5-9DC7-3446B78C1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r="2604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55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83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D8A733-48F5-477E-8587-6178E982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2" y="637762"/>
            <a:ext cx="2190782" cy="5576770"/>
          </a:xfrm>
        </p:spPr>
        <p:txBody>
          <a:bodyPr anchor="t">
            <a:normAutofit/>
          </a:bodyPr>
          <a:lstStyle/>
          <a:p>
            <a:r>
              <a:rPr lang="cs-CZ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 digitálních obrazů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D7B85-C9D6-4695-873C-D035C47A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éra vytváří exces vidění a pohyblivých obrazů – nejen YouTube, sociální sítě a internet, ale také obsah sledovacích kamer, domácí videa, streaming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jednu stranu demokratizace, která umožňuje pořizovat a sdílet video takřka komukoli; může účinkovat jako zbraň proti násilí a útlaku a následná celospolečenská rozbuška (viz záznam policejního zákroku na George Floyda)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vzniká excesivní množství digitálních obrazů, které jsou zahlcující a paralyzující (nekonečná možnost volby, homogenizace obsahu) x algoritmy</a:t>
            </a:r>
          </a:p>
        </p:txBody>
      </p:sp>
    </p:spTree>
    <p:extLst>
      <p:ext uri="{BB962C8B-B14F-4D97-AF65-F5344CB8AC3E}">
        <p14:creationId xmlns:p14="http://schemas.microsoft.com/office/powerpoint/2010/main" val="1227353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Širokoúhlá obrazovka</PresentationFormat>
  <Paragraphs>76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Exces a odpad</vt:lpstr>
      <vt:lpstr>kinematografie jako ekonomický/společenský/kulturní exces</vt:lpstr>
      <vt:lpstr>exces ve filmu podle Kristin Thompson</vt:lpstr>
      <vt:lpstr>kontrakinematografie Andyho Warhola</vt:lpstr>
      <vt:lpstr>mrakodrap jako exces</vt:lpstr>
      <vt:lpstr>Empire (1964) jako excesivní filmová pyramida </vt:lpstr>
      <vt:lpstr>Prezentace aplikace PowerPoint</vt:lpstr>
      <vt:lpstr>Ruská archa (2002): digitální baroko</vt:lpstr>
      <vt:lpstr>exces digitálních obrazů</vt:lpstr>
      <vt:lpstr>Justin.tv: excesivní lifecasting</vt:lpstr>
      <vt:lpstr>kauza úniku ropy v Mexickém zálivu</vt:lpstr>
      <vt:lpstr>Odpad: Ghana jako skladiště světového elektronického odpadu (e-waste)</vt:lpstr>
      <vt:lpstr>toxiny jako odpad vzdorující vizuální reprezentaci </vt:lpstr>
      <vt:lpstr>Umělecké dílo ve věku digitální skládky</vt:lpstr>
      <vt:lpstr>Filmový odpad a kumulace obalů</vt:lpstr>
      <vt:lpstr>Všichni možní sběrači a já: film ze secondhandu</vt:lpstr>
      <vt:lpstr>Dr. Strangelove, Dr. Strangelove: odpadková rekonstrukce Kubrickova filmu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Exces a odpad</dc:title>
  <dc:creator>Ondřej Pavlík</dc:creator>
  <cp:lastModifiedBy>Ondřej Pavlík</cp:lastModifiedBy>
  <cp:revision>2</cp:revision>
  <dcterms:created xsi:type="dcterms:W3CDTF">2021-01-10T21:10:33Z</dcterms:created>
  <dcterms:modified xsi:type="dcterms:W3CDTF">2021-01-10T21:10:46Z</dcterms:modified>
</cp:coreProperties>
</file>