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2" r:id="rId4"/>
    <p:sldId id="263" r:id="rId5"/>
    <p:sldId id="264" r:id="rId6"/>
    <p:sldId id="265" r:id="rId7"/>
    <p:sldId id="266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Bonusové materiály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213E7-4182-4F59-B4B2-075608A6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(Ne)viditelné vrstvy filmového obrazu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4F547-8624-4D12-A779-7D71E4B2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1721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</a:t>
            </a:r>
            <a:r>
              <a:rPr lang="cs-CZ" dirty="0"/>
              <a:t> v DVD:</a:t>
            </a:r>
            <a:br>
              <a:rPr lang="cs-CZ" dirty="0"/>
            </a:br>
            <a:r>
              <a:rPr lang="cs-CZ" dirty="0"/>
              <a:t>- jako exponát „filmového muzea“</a:t>
            </a:r>
            <a:br>
              <a:rPr lang="cs-CZ" dirty="0"/>
            </a:br>
            <a:r>
              <a:rPr lang="cs-CZ" dirty="0"/>
              <a:t>- jako „autonomní obraz“</a:t>
            </a:r>
            <a:br>
              <a:rPr lang="cs-CZ" dirty="0"/>
            </a:br>
            <a:r>
              <a:rPr lang="cs-CZ" dirty="0"/>
              <a:t>- jako převyprávění</a:t>
            </a:r>
            <a:br>
              <a:rPr lang="cs-CZ" dirty="0"/>
            </a:br>
            <a:r>
              <a:rPr lang="cs-CZ" dirty="0"/>
              <a:t>- jako filmová škola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role kresby jako muzejního exponátu posilovaná občas tím, že je občas od režiséra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</a:t>
            </a:r>
            <a:r>
              <a:rPr lang="cs-CZ" dirty="0"/>
              <a:t> může aktualizovat dosud neviditelné sémantické vazby a vytvořit strukturu mise-en-</a:t>
            </a:r>
            <a:r>
              <a:rPr lang="cs-CZ" dirty="0" err="1"/>
              <a:t>abime</a:t>
            </a:r>
            <a:r>
              <a:rPr lang="cs-CZ" dirty="0"/>
              <a:t> -&gt; moment aktu produkce v samotném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vytahuje primární a sekundární materiál pro film </a:t>
            </a:r>
            <a:r>
              <a:rPr lang="cs-CZ" dirty="0" err="1"/>
              <a:t>studies</a:t>
            </a:r>
            <a:r>
              <a:rPr lang="cs-CZ" dirty="0"/>
              <a:t> z archivů společností</a:t>
            </a:r>
            <a:br>
              <a:rPr lang="cs-CZ" dirty="0"/>
            </a:br>
            <a:r>
              <a:rPr lang="cs-CZ" dirty="0"/>
              <a:t>- jsou ale především prostředkem fetišizace textu a nabízejí divákovi možnost odbočky od samotného filmu pomocí intertextuální extenze jeho jednotlivých prvků – např. k vyprávění týkajícího se autora </a:t>
            </a:r>
            <a:r>
              <a:rPr lang="cs-CZ" dirty="0" err="1"/>
              <a:t>storyboardu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storyboardy</a:t>
            </a:r>
            <a:r>
              <a:rPr lang="cs-CZ" dirty="0"/>
              <a:t> doplňkovým materiálem, jímž průmysl oslovuje sběratele jako „</a:t>
            </a:r>
            <a:r>
              <a:rPr lang="cs-CZ" dirty="0" err="1"/>
              <a:t>insidera</a:t>
            </a:r>
            <a:r>
              <a:rPr lang="cs-CZ" dirty="0"/>
              <a:t>“, znalce, kterému je </a:t>
            </a:r>
            <a:r>
              <a:rPr lang="cs-CZ" dirty="0" err="1"/>
              <a:t>dovolneo</a:t>
            </a:r>
            <a:r>
              <a:rPr lang="cs-CZ" dirty="0"/>
              <a:t> nahlédnout do tajemství filmové produkce</a:t>
            </a:r>
          </a:p>
        </p:txBody>
      </p:sp>
    </p:spTree>
    <p:extLst>
      <p:ext uri="{BB962C8B-B14F-4D97-AF65-F5344CB8AC3E}">
        <p14:creationId xmlns:p14="http://schemas.microsoft.com/office/powerpoint/2010/main" val="267938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D283E-4816-4E77-AE9D-B18128116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(Ne)viditelné vrstvy filmového obrazu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D0815-FDA0-447B-AD7E-ACDCBAF88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0833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 DVD zpravidla </a:t>
            </a:r>
            <a:r>
              <a:rPr lang="cs-CZ" dirty="0" err="1"/>
              <a:t>storyboardy</a:t>
            </a:r>
            <a:r>
              <a:rPr lang="cs-CZ" dirty="0"/>
              <a:t> nejdramatičtějších a nejatraktivnějších scén</a:t>
            </a:r>
            <a:br>
              <a:rPr lang="cs-CZ" dirty="0"/>
            </a:br>
            <a:r>
              <a:rPr lang="cs-CZ" dirty="0"/>
              <a:t>-&gt; opakování a připomenutí obrazů, které divákovi utkvěly v paměti a </a:t>
            </a:r>
            <a:r>
              <a:rPr lang="cs-CZ" dirty="0" err="1"/>
              <a:t>storyboard</a:t>
            </a:r>
            <a:r>
              <a:rPr lang="cs-CZ" dirty="0"/>
              <a:t> je určen k upevnění vzpomínky a stává se nemateriálním suvenýrem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</a:t>
            </a:r>
            <a:r>
              <a:rPr lang="cs-CZ" dirty="0"/>
              <a:t> upevněním vzpomínek a potvrzením, že byly skutečně získány -&gt; přímou vizualizací a zhmotněním toho, co diskurz nabízí – vzpomínky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storyboardy</a:t>
            </a:r>
            <a:r>
              <a:rPr lang="cs-CZ" dirty="0"/>
              <a:t> jako </a:t>
            </a:r>
            <a:r>
              <a:rPr lang="cs-CZ" dirty="0" err="1"/>
              <a:t>mikronarativy</a:t>
            </a:r>
            <a:r>
              <a:rPr lang="cs-CZ" dirty="0"/>
              <a:t>, jejichž časovost je závislá na volbě diváka – občas ale i pravidelným přechodem -&gt; sekvence se tak vlastně stává animovaným filmem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opakování využití stejného narativu v různých médiích, která vytváří „intermediální textualitu“ – narativní diskurz splývá s propagačním a je spojen s potěšením mnohonásobné konsumpce příběhů s nerozřešenou dramatickou situací a alternativními verzemi téže epizody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v Novém Hollywoodu připomínají seriály raného 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</a:t>
            </a:r>
            <a:r>
              <a:rPr lang="cs-CZ" dirty="0"/>
              <a:t> přichází </a:t>
            </a:r>
            <a:r>
              <a:rPr lang="cs-CZ" i="1" dirty="0"/>
              <a:t>po</a:t>
            </a:r>
            <a:r>
              <a:rPr lang="cs-CZ" dirty="0"/>
              <a:t> filmové verzi a je na ni závislý</a:t>
            </a:r>
            <a:br>
              <a:rPr lang="cs-CZ" dirty="0"/>
            </a:br>
            <a:r>
              <a:rPr lang="cs-CZ" dirty="0"/>
              <a:t>- založeno na oživení vzpomínky a vybízí k paralelní komparaci s filmem</a:t>
            </a:r>
            <a:br>
              <a:rPr lang="cs-CZ" dirty="0"/>
            </a:br>
            <a:r>
              <a:rPr lang="cs-CZ" dirty="0"/>
              <a:t>- můžou být ale i scény, které se ve filmu neobjevují – pracují s vizuálními gagy apod, díky čemuž můžou být autonomní</a:t>
            </a:r>
          </a:p>
        </p:txBody>
      </p:sp>
    </p:spTree>
    <p:extLst>
      <p:ext uri="{BB962C8B-B14F-4D97-AF65-F5344CB8AC3E}">
        <p14:creationId xmlns:p14="http://schemas.microsoft.com/office/powerpoint/2010/main" val="45707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15660-86CB-4AFD-9F35-FAACCB84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(Ne)viditelné vrstvy filmového obrazu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82570-00BE-40FE-9B5F-F042ACEB5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„</a:t>
            </a:r>
            <a:r>
              <a:rPr lang="cs-CZ" dirty="0" err="1"/>
              <a:t>dokumentarizovaná</a:t>
            </a:r>
            <a:r>
              <a:rPr lang="cs-CZ" dirty="0"/>
              <a:t>“ verze odhaluje zahlazené vrstvy</a:t>
            </a:r>
            <a:br>
              <a:rPr lang="cs-CZ" dirty="0"/>
            </a:br>
            <a:r>
              <a:rPr lang="cs-CZ" dirty="0"/>
              <a:t>- odhalení ústředním námětem a proces opakování hlavní atrakcí</a:t>
            </a:r>
            <a:br>
              <a:rPr lang="cs-CZ" dirty="0"/>
            </a:br>
            <a:r>
              <a:rPr lang="cs-CZ" dirty="0"/>
              <a:t>-&gt; fetišizují film jako zjevný výsledek produkčního procesu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prezentace použití technologie součástí exhibicionistické strategie ukázat výsledek „řemeslné“ dovednosti</a:t>
            </a:r>
            <a:br>
              <a:rPr lang="cs-CZ" dirty="0"/>
            </a:br>
            <a:r>
              <a:rPr lang="cs-CZ" dirty="0"/>
              <a:t>- snaha rozšířit kompetenci diváka a posílit možnost čtení filmu v rovině samotného textu a vztahu „historický autor – historický divák“ – paralelní ke čtení fikčnímu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strategie „DVD jako filmová škola“ a </a:t>
            </a:r>
            <a:r>
              <a:rPr lang="cs-CZ" dirty="0" err="1"/>
              <a:t>storyboard</a:t>
            </a:r>
            <a:r>
              <a:rPr lang="cs-CZ" dirty="0"/>
              <a:t>, který je součástí, směřuje pozornost přímo ke konstrukci filmu, technickým a stylistickým prostředkům, k filmu jako artefaktu, a obrací se na diváka jako „</a:t>
            </a:r>
            <a:r>
              <a:rPr lang="cs-CZ" dirty="0" err="1"/>
              <a:t>cinefila</a:t>
            </a:r>
            <a:r>
              <a:rPr lang="cs-CZ" dirty="0"/>
              <a:t>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vzhledem k narůstající roli digitální technologie je nutné se při exhibici řemeslného mistrovství obrátit k prezentaci předchozích verzí a skrytých vrstev tohoto obrazu</a:t>
            </a:r>
          </a:p>
        </p:txBody>
      </p:sp>
    </p:spTree>
    <p:extLst>
      <p:ext uri="{BB962C8B-B14F-4D97-AF65-F5344CB8AC3E}">
        <p14:creationId xmlns:p14="http://schemas.microsoft.com/office/powerpoint/2010/main" val="73599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D022-3A15-493A-B2C4-CBCBE729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2D075-5EF8-435B-8D61-2D910DCB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2"/>
            <a:ext cx="10058400" cy="46260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Jakými způsoby hrají </a:t>
            </a:r>
            <a:r>
              <a:rPr lang="cs-CZ" sz="2200" dirty="0" err="1"/>
              <a:t>paratexty</a:t>
            </a:r>
            <a:r>
              <a:rPr lang="cs-CZ" sz="2200" dirty="0"/>
              <a:t> roli v procesu vytváření hodnoty?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se liší konstrukce hodnoty u fikčních a non-fikčních programů v souvislostech příkladů, které </a:t>
            </a:r>
            <a:r>
              <a:rPr lang="cs-CZ" sz="2200" dirty="0" err="1"/>
              <a:t>Gray</a:t>
            </a:r>
            <a:r>
              <a:rPr lang="cs-CZ" sz="2200" dirty="0"/>
              <a:t> uvádí?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K jakým postupům se můžou tvůrci </a:t>
            </a:r>
            <a:r>
              <a:rPr lang="cs-CZ" sz="2200" dirty="0" err="1"/>
              <a:t>paratextů</a:t>
            </a:r>
            <a:r>
              <a:rPr lang="cs-CZ" sz="2200" dirty="0"/>
              <a:t> uchýlit pro budování hodnoty daného programu?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chápete </a:t>
            </a:r>
            <a:r>
              <a:rPr lang="cs-CZ" sz="2200" dirty="0" err="1"/>
              <a:t>Grayovu</a:t>
            </a:r>
            <a:r>
              <a:rPr lang="cs-CZ" sz="2200" dirty="0"/>
              <a:t> práci s termíny </a:t>
            </a:r>
            <a:r>
              <a:rPr lang="cs-CZ" sz="2200" i="1" dirty="0"/>
              <a:t>aura</a:t>
            </a:r>
            <a:r>
              <a:rPr lang="cs-CZ" sz="2200" dirty="0"/>
              <a:t> a </a:t>
            </a:r>
            <a:r>
              <a:rPr lang="cs-CZ" sz="2200" i="1" dirty="0"/>
              <a:t>autor</a:t>
            </a:r>
            <a:r>
              <a:rPr lang="cs-CZ" sz="2200" dirty="0"/>
              <a:t> a jak se odlišují od termínů </a:t>
            </a:r>
            <a:r>
              <a:rPr lang="cs-CZ" sz="2200" i="1" dirty="0" err="1"/>
              <a:t>hype</a:t>
            </a:r>
            <a:r>
              <a:rPr lang="cs-CZ" sz="2200" dirty="0"/>
              <a:t>, </a:t>
            </a:r>
            <a:r>
              <a:rPr lang="cs-CZ" sz="2200" i="1" dirty="0"/>
              <a:t>promo</a:t>
            </a:r>
            <a:r>
              <a:rPr lang="cs-CZ" sz="2200" dirty="0"/>
              <a:t> a </a:t>
            </a:r>
            <a:r>
              <a:rPr lang="cs-CZ" sz="2200" i="1" dirty="0"/>
              <a:t>synergie</a:t>
            </a:r>
            <a:r>
              <a:rPr lang="cs-CZ" sz="2200" dirty="0"/>
              <a:t>? Jak se jeho pojetí </a:t>
            </a:r>
            <a:r>
              <a:rPr lang="cs-CZ" sz="2200" i="1" dirty="0"/>
              <a:t>aury</a:t>
            </a:r>
            <a:r>
              <a:rPr lang="cs-CZ" sz="2200" dirty="0"/>
              <a:t> liší od Benjaminovy?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Do jakých kategorií dělí Skopal funkce </a:t>
            </a:r>
            <a:r>
              <a:rPr lang="cs-CZ" sz="2200" dirty="0" err="1"/>
              <a:t>storyboardu</a:t>
            </a:r>
            <a:r>
              <a:rPr lang="cs-CZ" sz="2200" dirty="0"/>
              <a:t> na DVD a jak jednotlivé vysvětluje?</a:t>
            </a:r>
          </a:p>
        </p:txBody>
      </p:sp>
    </p:spTree>
    <p:extLst>
      <p:ext uri="{BB962C8B-B14F-4D97-AF65-F5344CB8AC3E}">
        <p14:creationId xmlns:p14="http://schemas.microsoft.com/office/powerpoint/2010/main" val="39427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557F4-FF7F-4986-A688-98379535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959B1-900B-4D11-A3F3-534E7FB38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170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nefungují jen způsobem, který nám říká „o čem text je“ apod., ale může být důležitý i z hlediska, jak uděluje </a:t>
            </a:r>
            <a:r>
              <a:rPr lang="cs-CZ" i="1" dirty="0"/>
              <a:t>hodnotu</a:t>
            </a:r>
            <a:r>
              <a:rPr lang="cs-CZ" dirty="0"/>
              <a:t> textu, situující ho jako produkt a/nebo umělecké dílo</a:t>
            </a:r>
            <a:br>
              <a:rPr lang="cs-CZ" dirty="0"/>
            </a:br>
            <a:r>
              <a:rPr lang="cs-CZ" dirty="0"/>
              <a:t>- hodnota není vlastností textu, ale spíš něco, co je produkováno pro text – </a:t>
            </a:r>
            <a:r>
              <a:rPr lang="cs-CZ" dirty="0" err="1"/>
              <a:t>paratexty</a:t>
            </a:r>
            <a:r>
              <a:rPr lang="cs-CZ" dirty="0"/>
              <a:t> zdrojem mnohé z této produkce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marketéři musí nají cestu, jak oznámit, že jejich film/TV seriál nabízí lepší zážitek než tisíce jiných dostupných programů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hype</a:t>
            </a:r>
            <a:r>
              <a:rPr lang="cs-CZ" dirty="0"/>
              <a:t>, promo a synergie nám můžou lehce připomenout, že jsou v první řadě produktem studiové mašinérie</a:t>
            </a:r>
            <a:br>
              <a:rPr lang="cs-CZ" dirty="0"/>
            </a:br>
            <a:r>
              <a:rPr lang="cs-CZ" dirty="0"/>
              <a:t>-&gt; některé </a:t>
            </a:r>
            <a:r>
              <a:rPr lang="cs-CZ" dirty="0" err="1"/>
              <a:t>paratexty</a:t>
            </a:r>
            <a:r>
              <a:rPr lang="cs-CZ" dirty="0"/>
              <a:t> vytváří uměleckou auru kolem jejich přidružených textů – vytváří figuru autora, obklopují text aurou, trvají na jeho jedinečnosti, hodnotě a autenticitě v jinak standardizovaném mediálním prostředí, tím pádem přebírají až dosud průmyslovou entitu a vytvářejí z ní umělecké dílo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netýká se jen fikčních děl, ale i </a:t>
            </a:r>
            <a:r>
              <a:rPr lang="cs-CZ" dirty="0" err="1"/>
              <a:t>nonfikčních</a:t>
            </a:r>
            <a:r>
              <a:rPr lang="cs-CZ" dirty="0"/>
              <a:t>, u nichž se snaží vtvořit morální a občanskou hodnotu</a:t>
            </a:r>
            <a:br>
              <a:rPr lang="cs-CZ" dirty="0"/>
            </a:br>
            <a:r>
              <a:rPr lang="cs-CZ" dirty="0"/>
              <a:t>- show o lidském zevnějšku spoléhají na </a:t>
            </a:r>
            <a:r>
              <a:rPr lang="cs-CZ" dirty="0" err="1"/>
              <a:t>paratexty</a:t>
            </a:r>
            <a:r>
              <a:rPr lang="cs-CZ" dirty="0"/>
              <a:t> při boji proti chápání reality TV jako exploatační, přebytečné, nereálné a nesmyslné – pomocí obrazu programů jako filantropických, starajících se a důležitých</a:t>
            </a:r>
          </a:p>
        </p:txBody>
      </p:sp>
    </p:spTree>
    <p:extLst>
      <p:ext uri="{BB962C8B-B14F-4D97-AF65-F5344CB8AC3E}">
        <p14:creationId xmlns:p14="http://schemas.microsoft.com/office/powerpoint/2010/main" val="39315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96CA-62EF-40B0-BD91-806CB275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7B7A8-ABAA-49D5-AF2C-D599E8562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bonusové materiály </a:t>
            </a:r>
            <a:r>
              <a:rPr lang="cs-CZ" dirty="0" err="1"/>
              <a:t>orazítkovávají</a:t>
            </a:r>
            <a:r>
              <a:rPr lang="cs-CZ" dirty="0"/>
              <a:t> své texty autenticitou a trvají na nárokování textu statutu velkého umění – DVD přiřazují textu dojem aury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speciální edice pravidelně pokládány za obsahující pravou verzi textu (</a:t>
            </a:r>
            <a:r>
              <a:rPr lang="cs-CZ" dirty="0" err="1"/>
              <a:t>director‘s</a:t>
            </a:r>
            <a:r>
              <a:rPr lang="cs-CZ" dirty="0"/>
              <a:t> </a:t>
            </a:r>
            <a:r>
              <a:rPr lang="cs-CZ" dirty="0" err="1"/>
              <a:t>cut</a:t>
            </a:r>
            <a:r>
              <a:rPr lang="cs-CZ" dirty="0"/>
              <a:t>), opravdové umělecké dílo a uplatňující nárok pravého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oživují auru i autora, stávají se primárními místy pro generování obojího jako diskurzivních hodnot v dnešním </a:t>
            </a:r>
            <a:r>
              <a:rPr lang="cs-CZ" dirty="0" err="1"/>
              <a:t>mediovaném</a:t>
            </a:r>
            <a:r>
              <a:rPr lang="cs-CZ" dirty="0"/>
              <a:t> prostředí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hodnoty neexistují </a:t>
            </a:r>
            <a:r>
              <a:rPr lang="cs-CZ" i="1" dirty="0"/>
              <a:t>jen</a:t>
            </a:r>
            <a:r>
              <a:rPr lang="cs-CZ" dirty="0"/>
              <a:t> v </a:t>
            </a:r>
            <a:r>
              <a:rPr lang="cs-CZ" dirty="0" err="1"/>
              <a:t>paratextech</a:t>
            </a:r>
            <a:r>
              <a:rPr lang="cs-CZ" dirty="0"/>
              <a:t> ani nejsou uznávány rovnoměrně všemi členy publika</a:t>
            </a:r>
            <a:br>
              <a:rPr lang="cs-CZ" dirty="0"/>
            </a:br>
            <a:r>
              <a:rPr lang="cs-CZ" dirty="0"/>
              <a:t>- do určité míry můžou </a:t>
            </a:r>
            <a:r>
              <a:rPr lang="cs-CZ" dirty="0" err="1"/>
              <a:t>paratexty</a:t>
            </a:r>
            <a:r>
              <a:rPr lang="cs-CZ" dirty="0"/>
              <a:t> determinovat, co se počítá jako filmové/televizní umění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„novém“ modelu se reality TV show rozlévá/rozptyluje do </a:t>
            </a:r>
            <a:r>
              <a:rPr lang="cs-CZ" dirty="0" err="1"/>
              <a:t>paratextů</a:t>
            </a:r>
            <a:r>
              <a:rPr lang="cs-CZ" dirty="0"/>
              <a:t> – aplikace, návody, DVD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paratexty</a:t>
            </a:r>
            <a:r>
              <a:rPr lang="cs-CZ" dirty="0"/>
              <a:t> se kromě jiného snaží „vyřešit“ vnitřní problémy žánru reality TV</a:t>
            </a:r>
            <a:br>
              <a:rPr lang="cs-CZ" dirty="0"/>
            </a:br>
            <a:r>
              <a:rPr lang="cs-CZ" dirty="0"/>
              <a:t>- snaží se zkompletovat text, ale snaha nemusí být úspěšná</a:t>
            </a:r>
          </a:p>
        </p:txBody>
      </p:sp>
    </p:spTree>
    <p:extLst>
      <p:ext uri="{BB962C8B-B14F-4D97-AF65-F5344CB8AC3E}">
        <p14:creationId xmlns:p14="http://schemas.microsoft.com/office/powerpoint/2010/main" val="124503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0C396-AEC0-4A9F-B0DF-2DCD5F14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C30DD6-D3EF-4235-8F40-F9B37A64E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853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přináší všechny druhy </a:t>
            </a:r>
            <a:r>
              <a:rPr lang="cs-CZ" dirty="0" err="1"/>
              <a:t>paratextů</a:t>
            </a:r>
            <a:r>
              <a:rPr lang="cs-CZ" dirty="0"/>
              <a:t> (trailery, rozhovory, dokumenty,…) k publikům, který je sledují, než aby spoléhala na aktivní vyhledávání ze strany diváků – zároveň jim dodává víc autority, protože jsou digitálně integrovanou součástí show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dostávají pečlivě vytvořenou sadu významů navzdory slibům o interaktivnosti – konstruují jasnou „správnou interpretaci“ (v případě </a:t>
            </a:r>
            <a:r>
              <a:rPr lang="cs-CZ" i="1" dirty="0"/>
              <a:t>Sedm</a:t>
            </a:r>
            <a:r>
              <a:rPr lang="cs-CZ" dirty="0"/>
              <a:t> dokázala ovlivnit recenze DVD, které se snažilo i </a:t>
            </a:r>
            <a:r>
              <a:rPr lang="cs-CZ" dirty="0" err="1"/>
              <a:t>delegitimizovat</a:t>
            </a:r>
            <a:r>
              <a:rPr lang="cs-CZ" dirty="0"/>
              <a:t> nežádoucí kritiky) -&gt; můžou tak schovat nebo přemoct jiné interpretace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můžou obohatit </a:t>
            </a:r>
            <a:r>
              <a:rPr lang="cs-CZ" dirty="0" err="1"/>
              <a:t>textuální</a:t>
            </a:r>
            <a:r>
              <a:rPr lang="cs-CZ" dirty="0"/>
              <a:t> zážitek</a:t>
            </a:r>
            <a:br>
              <a:rPr lang="cs-CZ" dirty="0"/>
            </a:br>
            <a:r>
              <a:rPr lang="cs-CZ" dirty="0"/>
              <a:t>- pokud nabízí „pravý“ text, redukuje autenticitu uvedení v kině nebo původního vysílání</a:t>
            </a:r>
            <a:br>
              <a:rPr lang="cs-CZ" dirty="0"/>
            </a:br>
            <a:r>
              <a:rPr lang="cs-CZ" dirty="0"/>
              <a:t>- přidávají hodnotu nebo význam, ne jen interpretační rámce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hodnota filmu/programu se vyvíjí v čase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</a:t>
            </a:r>
            <a:r>
              <a:rPr lang="cs-CZ" i="1" dirty="0"/>
              <a:t>Pána prstenů </a:t>
            </a:r>
            <a:r>
              <a:rPr lang="cs-CZ" dirty="0"/>
              <a:t>se snaží obohatit narativ </a:t>
            </a:r>
            <a:r>
              <a:rPr lang="cs-CZ" dirty="0" err="1"/>
              <a:t>questu</a:t>
            </a:r>
            <a:r>
              <a:rPr lang="cs-CZ" dirty="0"/>
              <a:t>, aktivně budují auru nadřazené uměleckosti filmů -&gt; návrat do mytických předkulturních průmyslových vizí umění</a:t>
            </a:r>
            <a:br>
              <a:rPr lang="cs-CZ" dirty="0"/>
            </a:br>
            <a:r>
              <a:rPr lang="cs-CZ" dirty="0"/>
              <a:t>- oblast fantazie kinematografické produkce a recepce, do níž producenti, obsazení, štáb a fanoušci nápodobně můžou vstoupit</a:t>
            </a:r>
            <a:br>
              <a:rPr lang="cs-CZ" dirty="0"/>
            </a:br>
            <a:r>
              <a:rPr lang="cs-CZ" dirty="0"/>
              <a:t>- vykreslení příběhu Tolkiena a </a:t>
            </a:r>
            <a:r>
              <a:rPr lang="cs-CZ" i="1" dirty="0"/>
              <a:t>Pána prstenů </a:t>
            </a:r>
            <a:r>
              <a:rPr lang="cs-CZ" dirty="0"/>
              <a:t>jako </a:t>
            </a:r>
            <a:r>
              <a:rPr lang="cs-CZ" dirty="0" err="1"/>
              <a:t>questu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78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660B7-C27D-40EA-85FC-F1BFE070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2CDB1-1018-492C-A479-EFFCAC0C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hodnota díla je z velké části </a:t>
            </a:r>
            <a:r>
              <a:rPr lang="cs-CZ" dirty="0" err="1"/>
              <a:t>paratextuálně</a:t>
            </a:r>
            <a:r>
              <a:rPr lang="cs-CZ" dirty="0"/>
              <a:t> konstruovaná</a:t>
            </a:r>
            <a:br>
              <a:rPr lang="cs-CZ" dirty="0"/>
            </a:br>
            <a:r>
              <a:rPr lang="cs-CZ" dirty="0"/>
              <a:t>- zatímco Benjamin uvažuje tak, jako kdyby se aura rodila společně s textem, aura musí být přidělena </a:t>
            </a:r>
            <a:r>
              <a:rPr lang="cs-CZ" dirty="0" err="1"/>
              <a:t>paratexty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reprodukce mohou měnit text, přidávat kontext, „tradici“, „přítomnost“ a tím pádem zvyšovat auru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namísto pouhého říkání, jak skvělé dílo je, nám DVD např. prostřednictvím galerií s obrázky </a:t>
            </a:r>
            <a:r>
              <a:rPr lang="cs-CZ" i="1" dirty="0"/>
              <a:t>ukazují</a:t>
            </a:r>
            <a:r>
              <a:rPr lang="cs-CZ" dirty="0"/>
              <a:t>, jak skvělou práci každý člen štábu udělal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bonusové materiály nás učí jak a proč obdivovat film/TV seriál, čímž naznačují stupeň, do nějž film/seriál je rozhodně uměleckým předmětem zasluhujícím si ocenění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tendence narativu jednoho Autora navzdory demonstrace uměleckého kreativního přispění pracovníků, kteří jsou standardně chápání jako </a:t>
            </a:r>
            <a:r>
              <a:rPr lang="cs-CZ" dirty="0" err="1"/>
              <a:t>below</a:t>
            </a:r>
            <a:r>
              <a:rPr lang="cs-CZ" dirty="0"/>
              <a:t>-</a:t>
            </a:r>
            <a:r>
              <a:rPr lang="cs-CZ" dirty="0" err="1"/>
              <a:t>the</a:t>
            </a:r>
            <a:r>
              <a:rPr lang="cs-CZ" dirty="0"/>
              <a:t>-line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umožňují text </a:t>
            </a:r>
            <a:r>
              <a:rPr lang="cs-CZ" i="1" dirty="0"/>
              <a:t>vlastnit</a:t>
            </a:r>
            <a:r>
              <a:rPr lang="cs-CZ" dirty="0"/>
              <a:t> a přispívají ke sběratelství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rovněž ilustrují, jak multimediální konglomeráty mohou zapojit </a:t>
            </a:r>
            <a:r>
              <a:rPr lang="cs-CZ" dirty="0" err="1"/>
              <a:t>paratextuální</a:t>
            </a:r>
            <a:r>
              <a:rPr lang="cs-CZ" dirty="0"/>
              <a:t> sítě, aby </a:t>
            </a:r>
            <a:r>
              <a:rPr lang="cs-CZ" dirty="0" err="1"/>
              <a:t>brandovaly</a:t>
            </a:r>
            <a:r>
              <a:rPr lang="cs-CZ" dirty="0"/>
              <a:t> své produkty a zvýšily nápadnost a hloubku jejich významů napříč synergistickým spektrem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staví své diváky do pozice zasvěcenějších, důvtipných, esteticky naladěných a rozumných diváků</a:t>
            </a:r>
            <a:br>
              <a:rPr lang="cs-CZ" dirty="0"/>
            </a:br>
            <a:r>
              <a:rPr lang="cs-CZ" dirty="0"/>
              <a:t>- vycházení vstříc fanouškům a respektování jejich nároků</a:t>
            </a:r>
          </a:p>
        </p:txBody>
      </p:sp>
    </p:spTree>
    <p:extLst>
      <p:ext uri="{BB962C8B-B14F-4D97-AF65-F5344CB8AC3E}">
        <p14:creationId xmlns:p14="http://schemas.microsoft.com/office/powerpoint/2010/main" val="403348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05EBF-4FF3-41C2-894C-6BABA8342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D1F91-887C-49FD-883C-C4F177CD2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190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oživení aury a autora ještě výraznější v současné televizi, která byla pokládána za nižší formu kultury (i kvůli absenci archivu a efemérní povaze média)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při opakování programu je tento </a:t>
            </a:r>
            <a:r>
              <a:rPr lang="cs-CZ" dirty="0" err="1"/>
              <a:t>paratextuálně</a:t>
            </a:r>
            <a:r>
              <a:rPr lang="cs-CZ" dirty="0"/>
              <a:t> přeformulovaný jako „televizní dědictví“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další významný dopad na změnu vnímání: DVD – hodnota vlastnictví, kvalita obrazu a zvuku, vysoká cenu oproti filmům -&gt; </a:t>
            </a:r>
            <a:r>
              <a:rPr lang="cs-CZ" dirty="0" err="1"/>
              <a:t>wish</a:t>
            </a:r>
            <a:r>
              <a:rPr lang="cs-CZ" dirty="0"/>
              <a:t> list (divák musí na DVD šetřit)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producenti a </a:t>
            </a:r>
            <a:r>
              <a:rPr lang="cs-CZ" dirty="0" err="1"/>
              <a:t>showrunneři</a:t>
            </a:r>
            <a:r>
              <a:rPr lang="cs-CZ" dirty="0"/>
              <a:t> TV viditelnější než dříve – sílí i jejich hlas a konstruují se jako autoři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funkce autora </a:t>
            </a:r>
            <a:r>
              <a:rPr lang="cs-CZ" dirty="0"/>
              <a:t>(</a:t>
            </a:r>
            <a:r>
              <a:rPr lang="cs-CZ" dirty="0" err="1"/>
              <a:t>Foucault</a:t>
            </a:r>
            <a:r>
              <a:rPr lang="cs-CZ" dirty="0"/>
              <a:t>) naznačuje konstantní úroveň hodnoty, pole konceptuální a teoretické koherence, stylistickou jednotu a historickou figuru na křižovatkách jistého počtu událostí</a:t>
            </a:r>
            <a:br>
              <a:rPr lang="cs-CZ" dirty="0"/>
            </a:br>
            <a:r>
              <a:rPr lang="cs-CZ" dirty="0"/>
              <a:t>- pomáhá např. určit, co je a co není Star </a:t>
            </a:r>
            <a:r>
              <a:rPr lang="cs-CZ" dirty="0" err="1"/>
              <a:t>Trek</a:t>
            </a:r>
            <a:r>
              <a:rPr lang="cs-CZ" dirty="0"/>
              <a:t>, a odlišit od formulkovité televize „bez tváře“</a:t>
            </a:r>
            <a:br>
              <a:rPr lang="cs-CZ" dirty="0"/>
            </a:br>
            <a:r>
              <a:rPr lang="cs-CZ" dirty="0"/>
              <a:t>-&gt; autoři jako diskurzivní konstrukce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můžou přidávat hodnotu nebo i devalvovat text (až moc </a:t>
            </a:r>
            <a:r>
              <a:rPr lang="cs-CZ" dirty="0" err="1"/>
              <a:t>hypu</a:t>
            </a:r>
            <a:r>
              <a:rPr lang="cs-CZ" dirty="0"/>
              <a:t> např. diskvalifikuje text jako umění)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někteří lidé komunity přikládají hodnotu jistým formám </a:t>
            </a:r>
            <a:r>
              <a:rPr lang="cs-CZ" dirty="0" err="1"/>
              <a:t>paratextů</a:t>
            </a:r>
            <a:r>
              <a:rPr lang="cs-CZ" dirty="0"/>
              <a:t>, přesto jsou od textu odpojování jinými</a:t>
            </a:r>
            <a:br>
              <a:rPr lang="cs-CZ" dirty="0"/>
            </a:br>
            <a:r>
              <a:rPr lang="cs-CZ" dirty="0"/>
              <a:t>- producenti mají tendenci obklopovat text </a:t>
            </a:r>
            <a:r>
              <a:rPr lang="cs-CZ" dirty="0" err="1"/>
              <a:t>paratexty</a:t>
            </a:r>
            <a:r>
              <a:rPr lang="cs-CZ" dirty="0"/>
              <a:t>, které pravděpodobně přidají hodnotu jejich požadovanému publiku</a:t>
            </a:r>
          </a:p>
        </p:txBody>
      </p:sp>
    </p:spTree>
    <p:extLst>
      <p:ext uri="{BB962C8B-B14F-4D97-AF65-F5344CB8AC3E}">
        <p14:creationId xmlns:p14="http://schemas.microsoft.com/office/powerpoint/2010/main" val="3831310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D2B31-AD60-4E1D-9958-16C94B5E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(Ne)viditelné vrstvy filmového obrazu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7C100-8C5F-4E2B-8342-618E58AE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516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</a:t>
            </a:r>
            <a:r>
              <a:rPr lang="cs-CZ" dirty="0"/>
              <a:t> většinou ukrytý divákovi se stává viditelný díky DVD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digitální film nahrazuje „kino-oko“ konceptem „kino-štětec“ – grafický modus s expresivními kvalitami</a:t>
            </a:r>
            <a:br>
              <a:rPr lang="cs-CZ" dirty="0"/>
            </a:br>
            <a:r>
              <a:rPr lang="cs-CZ" dirty="0"/>
              <a:t>-&gt; digitální film se mění ze série fotografií na sérií obrazů a počítačové nástroje hrají stejnou roli jako barva a štětec pro malíře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interface DVD umožňuje proměnu filmu v „dokument“ o svém vlastním zvyku a „autorské interpretace“ dostupné na DVD stvrzují znalost významu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„</a:t>
            </a:r>
            <a:r>
              <a:rPr lang="cs-CZ" dirty="0" err="1"/>
              <a:t>spacializovaný</a:t>
            </a:r>
            <a:r>
              <a:rPr lang="cs-CZ" dirty="0"/>
              <a:t>“ čas produkce reprezentovaný jednotlivými na sebe kladenými vrstvami produkčního procesu</a:t>
            </a:r>
            <a:br>
              <a:rPr lang="cs-CZ" dirty="0"/>
            </a:br>
            <a:r>
              <a:rPr lang="cs-CZ" dirty="0"/>
              <a:t>-&gt; DVD </a:t>
            </a:r>
            <a:r>
              <a:rPr lang="cs-CZ" dirty="0" err="1"/>
              <a:t>Final</a:t>
            </a:r>
            <a:r>
              <a:rPr lang="cs-CZ" dirty="0"/>
              <a:t> Fantasy – doplňkový materiál z chronologického řazení sekvencí ukázaných v různých fázích produkce od </a:t>
            </a:r>
            <a:r>
              <a:rPr lang="cs-CZ" dirty="0" err="1"/>
              <a:t>storyboardu</a:t>
            </a:r>
            <a:r>
              <a:rPr lang="cs-CZ" dirty="0"/>
              <a:t> přes dílčí fáze počítačově generovaného obrazu po kompletní vizualizaci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proměnlivost DVD spočívá v divácké volbě, které posiluje dojem kina nebo televize (jakožto různých </a:t>
            </a:r>
            <a:r>
              <a:rPr lang="cs-CZ" dirty="0" err="1"/>
              <a:t>dispozitivů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vytváří prostor pro posilování synergetických vazeb filmu na vedlejší produkty</a:t>
            </a:r>
          </a:p>
        </p:txBody>
      </p:sp>
    </p:spTree>
    <p:extLst>
      <p:ext uri="{BB962C8B-B14F-4D97-AF65-F5344CB8AC3E}">
        <p14:creationId xmlns:p14="http://schemas.microsoft.com/office/powerpoint/2010/main" val="394604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D8B9B-1386-4E02-BE89-3D31FB94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(Ne)viditelné vrstvy filmového obrazu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483FB-C763-435D-B1B5-194E900C2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rétorika </a:t>
            </a:r>
            <a:r>
              <a:rPr lang="cs-CZ" dirty="0" err="1"/>
              <a:t>vysokorozpočtových</a:t>
            </a:r>
            <a:r>
              <a:rPr lang="cs-CZ" dirty="0"/>
              <a:t> filmů spočívá na příslibu zážitku, který bude přetrvávat ve formě </a:t>
            </a:r>
            <a:r>
              <a:rPr lang="cs-CZ" i="1" dirty="0"/>
              <a:t>vzpomínek</a:t>
            </a:r>
            <a:r>
              <a:rPr lang="cs-CZ" dirty="0"/>
              <a:t> na tento zážitek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 (součástí DVD) „virtuálním ohlédnutím“ a touha vidět film je touhou po vzpomínkách na něj</a:t>
            </a:r>
            <a:br>
              <a:rPr lang="cs-CZ" dirty="0"/>
            </a:br>
            <a:r>
              <a:rPr lang="cs-CZ" dirty="0"/>
              <a:t>- DVD kondenzuje rétoriku příslibu zážitku a možnosti zážitek zopakovat ve stejném či jiném médiu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zhmotnění, ukotvení a konzervování vzpomínek představují „suvenýry“ (trička, plakátky, hračky,…)</a:t>
            </a:r>
            <a:br>
              <a:rPr lang="cs-CZ" dirty="0"/>
            </a:br>
            <a:r>
              <a:rPr lang="cs-CZ" dirty="0"/>
              <a:t>- film není jediným narativním ani vizuálním pramenem potěšení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storyboardy</a:t>
            </a:r>
            <a:r>
              <a:rPr lang="cs-CZ" dirty="0"/>
              <a:t> jako prostředek recyklace filmového narativu a „upomínka“ na filmový zážitek</a:t>
            </a:r>
            <a:br>
              <a:rPr lang="cs-CZ" dirty="0"/>
            </a:br>
            <a:r>
              <a:rPr lang="cs-CZ" dirty="0"/>
              <a:t>- vzpomínkou na svůj vlastní zrod i druhotnou recyklací divácké zkušenosti</a:t>
            </a:r>
          </a:p>
        </p:txBody>
      </p:sp>
    </p:spTree>
    <p:extLst>
      <p:ext uri="{BB962C8B-B14F-4D97-AF65-F5344CB8AC3E}">
        <p14:creationId xmlns:p14="http://schemas.microsoft.com/office/powerpoint/2010/main" val="1281078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295</TotalTime>
  <Words>1788</Words>
  <Application>Microsoft Office PowerPoint</Application>
  <PresentationFormat>Širokoúhlá obrazovka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Retrospektiva</vt:lpstr>
      <vt:lpstr>Plakáty, trailery, bonusy</vt:lpstr>
      <vt:lpstr>Podněty k diskuzi</vt:lpstr>
      <vt:lpstr>Bonus Materials: Digital Auras and Authors</vt:lpstr>
      <vt:lpstr>Bonus Materials: Digital Auras and Authors</vt:lpstr>
      <vt:lpstr>Bonus Materials: Digital Auras and Authors</vt:lpstr>
      <vt:lpstr>Bonus Materials: Digital Auras and Authors</vt:lpstr>
      <vt:lpstr>Bonus Materials: Digital Auras and Authors</vt:lpstr>
      <vt:lpstr>(Ne)viditelné vrstvy filmového obrazu</vt:lpstr>
      <vt:lpstr>(Ne)viditelné vrstvy filmového obrazu</vt:lpstr>
      <vt:lpstr>(Ne)viditelné vrstvy filmového obrazu</vt:lpstr>
      <vt:lpstr>(Ne)viditelné vrstvy filmového obrazu</vt:lpstr>
      <vt:lpstr>(Ne)viditelné vrstvy filmového obrazu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17</cp:revision>
  <dcterms:created xsi:type="dcterms:W3CDTF">2020-11-05T14:52:37Z</dcterms:created>
  <dcterms:modified xsi:type="dcterms:W3CDTF">2020-11-25T11:36:04Z</dcterms:modified>
</cp:coreProperties>
</file>