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59045C-A6F1-4FC0-92CB-A58941577D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FAVh023 Plakáty, trailery, bonusy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0F89E26-44D3-4BD6-8E3D-5A5C49D6C0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Cinema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Coming</a:t>
            </a:r>
            <a:r>
              <a:rPr lang="cs-CZ" dirty="0"/>
              <a:t> </a:t>
            </a:r>
            <a:r>
              <a:rPr lang="cs-CZ" dirty="0" err="1"/>
              <a:t>Attractions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6225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52B32D-DC62-4211-AFA5-1EF5D28C0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5B1E15-6F69-4264-99B8-36449C938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Jak </a:t>
            </a:r>
            <a:r>
              <a:rPr lang="cs-CZ" sz="2800" dirty="0" err="1"/>
              <a:t>Kernanová</a:t>
            </a:r>
            <a:r>
              <a:rPr lang="cs-CZ" sz="2800" dirty="0"/>
              <a:t> přistupuje k traileru a jak jej definuje?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Jak chápete termíny propagace narativu a </a:t>
            </a:r>
            <a:r>
              <a:rPr lang="cs-CZ" sz="2800" dirty="0" err="1"/>
              <a:t>narativizace</a:t>
            </a:r>
            <a:r>
              <a:rPr lang="cs-CZ" sz="2800" dirty="0"/>
              <a:t> propagace?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Jaké tří základní </a:t>
            </a:r>
            <a:r>
              <a:rPr lang="cs-CZ" sz="2800" dirty="0" err="1"/>
              <a:t>textuální</a:t>
            </a:r>
            <a:r>
              <a:rPr lang="cs-CZ" sz="2800" dirty="0"/>
              <a:t> vlastnosti filmů trailery propagují?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Které společné rysy trailerů coby </a:t>
            </a:r>
            <a:r>
              <a:rPr lang="cs-CZ" sz="2800" i="1" dirty="0"/>
              <a:t>žánru</a:t>
            </a:r>
            <a:r>
              <a:rPr lang="cs-CZ" sz="2800" dirty="0"/>
              <a:t> </a:t>
            </a:r>
            <a:r>
              <a:rPr lang="cs-CZ" sz="2800" dirty="0" err="1"/>
              <a:t>Kernanová</a:t>
            </a:r>
            <a:r>
              <a:rPr lang="cs-CZ" sz="2800" dirty="0"/>
              <a:t> rozpoznává?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Jak chápete vaudevillové a cirkusové mody, které autorka v textu zavádí?</a:t>
            </a:r>
          </a:p>
        </p:txBody>
      </p:sp>
    </p:spTree>
    <p:extLst>
      <p:ext uri="{BB962C8B-B14F-4D97-AF65-F5344CB8AC3E}">
        <p14:creationId xmlns:p14="http://schemas.microsoft.com/office/powerpoint/2010/main" val="3483451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C08586-A645-449B-9548-99E355F98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Lisa </a:t>
            </a:r>
            <a:r>
              <a:rPr lang="cs-CZ" dirty="0" err="1"/>
              <a:t>Kernan</a:t>
            </a:r>
            <a:r>
              <a:rPr lang="cs-CZ" dirty="0"/>
              <a:t> – </a:t>
            </a:r>
            <a:r>
              <a:rPr lang="cs-CZ" dirty="0" err="1"/>
              <a:t>Cinema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Coming</a:t>
            </a:r>
            <a:r>
              <a:rPr lang="cs-CZ" dirty="0"/>
              <a:t> </a:t>
            </a:r>
            <a:r>
              <a:rPr lang="cs-CZ" dirty="0" err="1"/>
              <a:t>Attractions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D6DC20-DF44-4B69-B9AF-066E2CE91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trailery jako forma reklamy i forma filmového uvádění</a:t>
            </a:r>
            <a:br>
              <a:rPr lang="cs-CZ" dirty="0"/>
            </a:br>
            <a:r>
              <a:rPr lang="cs-CZ" dirty="0"/>
              <a:t>-&gt; propagační diskurz a narativní diskurz jsou spojeny (ať už </a:t>
            </a:r>
            <a:r>
              <a:rPr lang="cs-CZ" dirty="0" err="1"/>
              <a:t>štastně</a:t>
            </a:r>
            <a:r>
              <a:rPr lang="cs-CZ" dirty="0"/>
              <a:t> nebo nešťastně)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trailer: stručný filmový text, který obvykle zobrazuje obrazy z konkrétního hraného filmu, přičemž prosazuje jeho kvality, a který je vytvořen za účelem uvádění v kinech k propagaci uvedení filmu v prostoru kina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propagaci a vyprávění je mnohdy obtížné rozlišit v současné populární audiovizuální kultuře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podle </a:t>
            </a:r>
            <a:r>
              <a:rPr lang="cs-CZ" dirty="0" err="1"/>
              <a:t>Kernanové</a:t>
            </a:r>
            <a:r>
              <a:rPr lang="cs-CZ" dirty="0"/>
              <a:t> jsou trailery </a:t>
            </a:r>
            <a:r>
              <a:rPr lang="cs-CZ" i="1" dirty="0"/>
              <a:t>kinematografií – (přicházejících) atrakcí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analýza trailerů může větší uvědomění nejen diváckých čtení, ale i variant marketingově založených textů zahrnující současný vizuální kulturní průmysl jako celek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dochází k </a:t>
            </a:r>
            <a:r>
              <a:rPr lang="cs-CZ" i="1" dirty="0"/>
              <a:t>propagaci narativu </a:t>
            </a:r>
            <a:r>
              <a:rPr lang="cs-CZ" dirty="0"/>
              <a:t>a </a:t>
            </a:r>
            <a:r>
              <a:rPr lang="cs-CZ" i="1" dirty="0" err="1"/>
              <a:t>narativizaci</a:t>
            </a:r>
            <a:r>
              <a:rPr lang="cs-CZ" i="1" dirty="0"/>
              <a:t> propagace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trailery nás oproti filmům oslovují přímo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publika u </a:t>
            </a:r>
            <a:r>
              <a:rPr lang="cs-CZ" dirty="0" err="1"/>
              <a:t>Kernanové</a:t>
            </a:r>
            <a:r>
              <a:rPr lang="cs-CZ" dirty="0"/>
              <a:t> jsou implicitně definovaná propagačními diskurzy</a:t>
            </a:r>
            <a:br>
              <a:rPr lang="cs-CZ" dirty="0"/>
            </a:br>
            <a:r>
              <a:rPr lang="cs-CZ" dirty="0"/>
              <a:t>- hypotetický divák, který může být čten uvnitř samotných textů – studium publika optikou průmyslu</a:t>
            </a:r>
          </a:p>
        </p:txBody>
      </p:sp>
    </p:spTree>
    <p:extLst>
      <p:ext uri="{BB962C8B-B14F-4D97-AF65-F5344CB8AC3E}">
        <p14:creationId xmlns:p14="http://schemas.microsoft.com/office/powerpoint/2010/main" val="4057923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D62653-4381-444A-96DB-29E617273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Lisa </a:t>
            </a:r>
            <a:r>
              <a:rPr lang="cs-CZ" dirty="0" err="1"/>
              <a:t>Kernan</a:t>
            </a:r>
            <a:r>
              <a:rPr lang="cs-CZ" dirty="0"/>
              <a:t> – </a:t>
            </a:r>
            <a:r>
              <a:rPr lang="cs-CZ" dirty="0" err="1"/>
              <a:t>Cinema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Coming</a:t>
            </a:r>
            <a:r>
              <a:rPr lang="cs-CZ" dirty="0"/>
              <a:t> </a:t>
            </a:r>
            <a:r>
              <a:rPr lang="cs-CZ" dirty="0" err="1"/>
              <a:t>Attractions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BB153F-09D1-4D00-8F2F-AF44E240D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trailery poskytují jedinečné specifické rétorické struktury, které skládají vizuální a zvukové důkazy průmyslových předpokladů o jeho publiku (i touhách potenciálního publika) do kinematografického zážitku o 1-3 minutách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trailery pro </a:t>
            </a:r>
            <a:r>
              <a:rPr lang="cs-CZ" dirty="0" err="1"/>
              <a:t>Kernanovou</a:t>
            </a:r>
            <a:r>
              <a:rPr lang="cs-CZ" dirty="0"/>
              <a:t> osvětlují, jak si průmysl představoval (v danou chvíli) publikum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přístup k trailerům jako ke klasické rétorice (umění přesvědčit), protože trailery jsou esenciálně přesvědčující kinematografické texty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entymémy jako komponenty </a:t>
            </a:r>
            <a:r>
              <a:rPr lang="cs-CZ" dirty="0" err="1"/>
              <a:t>trailerové</a:t>
            </a:r>
            <a:r>
              <a:rPr lang="cs-CZ" dirty="0"/>
              <a:t> propagace tří základních </a:t>
            </a:r>
            <a:r>
              <a:rPr lang="cs-CZ" dirty="0" err="1"/>
              <a:t>textuálních</a:t>
            </a:r>
            <a:r>
              <a:rPr lang="cs-CZ" dirty="0"/>
              <a:t> vlastností filmů: </a:t>
            </a:r>
            <a:r>
              <a:rPr lang="cs-CZ" b="1" dirty="0"/>
              <a:t>žánry</a:t>
            </a:r>
            <a:r>
              <a:rPr lang="cs-CZ" dirty="0"/>
              <a:t>, </a:t>
            </a:r>
            <a:r>
              <a:rPr lang="cs-CZ" b="1" dirty="0"/>
              <a:t>příběhy</a:t>
            </a:r>
            <a:r>
              <a:rPr lang="cs-CZ" dirty="0"/>
              <a:t> a </a:t>
            </a:r>
            <a:r>
              <a:rPr lang="cs-CZ" b="1" dirty="0"/>
              <a:t>hvězdy</a:t>
            </a:r>
            <a:r>
              <a:rPr lang="cs-CZ" dirty="0"/>
              <a:t> (v procesu posuzování některých širších ideologických implikací průmyslových předpokladů o zájmech publika o tyto vlastnosti)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trailery </a:t>
            </a:r>
            <a:r>
              <a:rPr lang="cs-CZ" dirty="0" err="1"/>
              <a:t>přerámující</a:t>
            </a:r>
            <a:r>
              <a:rPr lang="cs-CZ" dirty="0"/>
              <a:t> původní filmové fikční narativy do světa vitrín a prodeje</a:t>
            </a:r>
            <a:br>
              <a:rPr lang="cs-CZ" dirty="0"/>
            </a:br>
            <a:r>
              <a:rPr lang="cs-CZ" dirty="0"/>
              <a:t>- diváctví trailerů zvyšuje implikovaný distanc spekulativní spotřebitelského uvažování zahrnutého v kinematografickém nakupování ve výlohách; odstraňuje závazek sledovat celý film; zároveň jedno z primárních míst, kde diváci „nakupují“</a:t>
            </a:r>
          </a:p>
        </p:txBody>
      </p:sp>
    </p:spTree>
    <p:extLst>
      <p:ext uri="{BB962C8B-B14F-4D97-AF65-F5344CB8AC3E}">
        <p14:creationId xmlns:p14="http://schemas.microsoft.com/office/powerpoint/2010/main" val="2973576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D1D8B1-FFCB-41DE-ABC0-6E4163D6C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Lisa </a:t>
            </a:r>
            <a:r>
              <a:rPr lang="cs-CZ" dirty="0" err="1"/>
              <a:t>Kernan</a:t>
            </a:r>
            <a:r>
              <a:rPr lang="cs-CZ" dirty="0"/>
              <a:t> – </a:t>
            </a:r>
            <a:r>
              <a:rPr lang="cs-CZ" dirty="0" err="1"/>
              <a:t>Cinema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Coming</a:t>
            </a:r>
            <a:r>
              <a:rPr lang="cs-CZ" dirty="0"/>
              <a:t> </a:t>
            </a:r>
            <a:r>
              <a:rPr lang="cs-CZ" dirty="0" err="1"/>
              <a:t>Attractions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F6441-D2AF-4517-9F63-333EDB4A7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97614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návaznost na </a:t>
            </a:r>
            <a:r>
              <a:rPr lang="cs-CZ" dirty="0" err="1"/>
              <a:t>Gunninga</a:t>
            </a:r>
            <a:r>
              <a:rPr lang="cs-CZ" dirty="0"/>
              <a:t> – obrazy jsou vybírány a kombinovány způsoby, které privilegují přitáhnutí pozornosti nad udržováním narativní koherence; přesto udrží vztah k narativu, který propagují</a:t>
            </a:r>
            <a:br>
              <a:rPr lang="cs-CZ" dirty="0"/>
            </a:br>
            <a:r>
              <a:rPr lang="cs-CZ" dirty="0"/>
              <a:t>-&gt; zde leží jedinečnost, která konstituuje rétoriku trailerů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Kernanová</a:t>
            </a:r>
            <a:r>
              <a:rPr lang="cs-CZ" dirty="0"/>
              <a:t> chápe trailery jako </a:t>
            </a:r>
            <a:r>
              <a:rPr lang="cs-CZ" dirty="0" err="1"/>
              <a:t>paratexty</a:t>
            </a:r>
            <a:r>
              <a:rPr lang="cs-CZ" dirty="0"/>
              <a:t> i </a:t>
            </a:r>
            <a:r>
              <a:rPr lang="cs-CZ" dirty="0" err="1"/>
              <a:t>metatexty</a:t>
            </a:r>
            <a:r>
              <a:rPr lang="cs-CZ" dirty="0"/>
              <a:t> kvůli jejich citační povaze a rétorické rekonfiguraci scén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trailery jako hybridní žánr nabízející narativní prostor výpustky a hádanky, kde vlastnosti jako gesta a pohledy, prostorové vztahy, pohyb postav a kamery, dialog, narace, hudba a vyvolání narativní struktury filmu nese partikulární označovací charakteristiky</a:t>
            </a:r>
            <a:br>
              <a:rPr lang="cs-CZ" dirty="0"/>
            </a:br>
            <a:r>
              <a:rPr lang="cs-CZ" dirty="0"/>
              <a:t>-&gt; trailery jako kinematografické </a:t>
            </a:r>
            <a:r>
              <a:rPr lang="cs-CZ" dirty="0" err="1"/>
              <a:t>textuální</a:t>
            </a:r>
            <a:r>
              <a:rPr lang="cs-CZ" dirty="0"/>
              <a:t> praktiky, nejen typ reklamy – průsečík „</a:t>
            </a:r>
            <a:r>
              <a:rPr lang="cs-CZ" dirty="0" err="1"/>
              <a:t>selling</a:t>
            </a:r>
            <a:r>
              <a:rPr lang="cs-CZ" dirty="0"/>
              <a:t>“ a „</a:t>
            </a:r>
            <a:r>
              <a:rPr lang="cs-CZ" dirty="0" err="1"/>
              <a:t>telling</a:t>
            </a:r>
            <a:r>
              <a:rPr lang="cs-CZ" dirty="0"/>
              <a:t>“ (trailery jsou reklamy a současně víc než reklamy)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společné žánrové rysy trailerů:</a:t>
            </a:r>
            <a:br>
              <a:rPr lang="cs-CZ" dirty="0"/>
            </a:br>
            <a:r>
              <a:rPr lang="cs-CZ" dirty="0"/>
              <a:t>- úvodní a závěrečné oslovení diváků prostřednictvím titulků nebo vyprávění, vybrané scény z filmu, montáže rychle střižených akčních sekvencí, identifikace významného obsazení nebo postav</a:t>
            </a:r>
          </a:p>
        </p:txBody>
      </p:sp>
    </p:spTree>
    <p:extLst>
      <p:ext uri="{BB962C8B-B14F-4D97-AF65-F5344CB8AC3E}">
        <p14:creationId xmlns:p14="http://schemas.microsoft.com/office/powerpoint/2010/main" val="1893990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4FAA43-26EB-46E2-B984-8EA4C06A8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Lisa </a:t>
            </a:r>
            <a:r>
              <a:rPr lang="cs-CZ" dirty="0" err="1"/>
              <a:t>Kernan</a:t>
            </a:r>
            <a:r>
              <a:rPr lang="cs-CZ" dirty="0"/>
              <a:t> – </a:t>
            </a:r>
            <a:r>
              <a:rPr lang="cs-CZ" dirty="0" err="1"/>
              <a:t>Cinema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Coming</a:t>
            </a:r>
            <a:r>
              <a:rPr lang="cs-CZ" dirty="0"/>
              <a:t> </a:t>
            </a:r>
            <a:r>
              <a:rPr lang="cs-CZ" dirty="0" err="1"/>
              <a:t>Attractions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83D133-1960-46D5-AD24-2BCFE1392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88736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sada tužeb, které nespočívají ve spotřebě předmětu, ale v angažování se v zážitku a v procesu vytváření významů prostřednictvím narativního filmu, jehož „vzorek zdarma“ trailer konstruuje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prostřednictvím traileru je užitná hodnota narativu (užít si film) zahrnutá do výměnné hodnoty (chtít vidět další film) procesem transformování kódů narativního filmu do kódů propagační rétoriky</a:t>
            </a:r>
            <a:br>
              <a:rPr lang="cs-CZ" dirty="0"/>
            </a:br>
            <a:r>
              <a:rPr lang="cs-CZ" dirty="0"/>
              <a:t>- v tomto procesu nové narativní (přesněji narativně-propagační) kódy rétorických nástrojů jsou produkovány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rychlé tempo zdůrazňuje plochu filmu coby kinematografický spektákl, zobrazující nejzářivější předměty nebo nejatraktivnější obrazy, stavějící ho jako komoditu na prodej – narativ ale zároveň v tomto procesu nemizí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trailery nejčastěji používají kódy </a:t>
            </a:r>
            <a:r>
              <a:rPr lang="cs-CZ" dirty="0" err="1"/>
              <a:t>voice-overového</a:t>
            </a:r>
            <a:r>
              <a:rPr lang="cs-CZ" dirty="0"/>
              <a:t> vyprávění, zvuku a překrývání zvuků, hudby, grafiky a nejdůležitěji střihu – diskontinuitní střih, který funguje skrze střídání, kombinaci a zkratku k vytvoření nové </a:t>
            </a:r>
            <a:r>
              <a:rPr lang="cs-CZ" dirty="0" err="1"/>
              <a:t>trailerové</a:t>
            </a:r>
            <a:r>
              <a:rPr lang="cs-CZ" dirty="0"/>
              <a:t> logiky, odlišující se od (ale očividně související s) narativní logiky filmu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jeden záběr zastupuje počet narativních prvků, jako jsou subjektivita postavy, vztahy mezi postavami, vývoj syžetu a napětí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trailer může poskytovat falešná vodítka (např. smrt postavy) nebo prvky, které nejsou součástí výsledného filmu (scény, dialogy atd.)</a:t>
            </a:r>
          </a:p>
        </p:txBody>
      </p:sp>
    </p:spTree>
    <p:extLst>
      <p:ext uri="{BB962C8B-B14F-4D97-AF65-F5344CB8AC3E}">
        <p14:creationId xmlns:p14="http://schemas.microsoft.com/office/powerpoint/2010/main" val="215806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8E90C8-4DA8-43D6-9D72-DDFF62B95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Lisa </a:t>
            </a:r>
            <a:r>
              <a:rPr lang="cs-CZ" dirty="0" err="1"/>
              <a:t>Kernan</a:t>
            </a:r>
            <a:r>
              <a:rPr lang="cs-CZ" dirty="0"/>
              <a:t> – </a:t>
            </a:r>
            <a:r>
              <a:rPr lang="cs-CZ" dirty="0" err="1"/>
              <a:t>Cinema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Coming</a:t>
            </a:r>
            <a:r>
              <a:rPr lang="cs-CZ" dirty="0"/>
              <a:t> </a:t>
            </a:r>
            <a:r>
              <a:rPr lang="cs-CZ" dirty="0" err="1"/>
              <a:t>Attractions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B89F85-3A82-425B-9992-DB5B3AA28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přerušování přemírou působivých narážek, že bude filmu akce, přírodních scenerií a vstupů nebo cest do jiných světů či období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stíračky</a:t>
            </a:r>
            <a:r>
              <a:rPr lang="cs-CZ" dirty="0"/>
              <a:t>, hudba nebo grafika v nás udržují vědomí propagačního vzkazu a přechody můžou upozorňovat na žánr nebo příběhové rysy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trailer umožňuje divákům vytvořit si imaginární (přesto neviděný) film z fragmentů – toužíme nikoliv po skutečném filmu, ale po filmu, který chceme vidět (idealizovaný </a:t>
            </a:r>
            <a:r>
              <a:rPr lang="cs-CZ" dirty="0" err="1"/>
              <a:t>filmú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trailery zásadní pro formaci nebo legitimaci hollywoodských žánrů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obvykle trailery kombinují všechny tři apely – žánr, příběh i hvězdy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průmysl spoléhá na to, že divák doplňuje mezery vzniklé v traileru obvyklými způsoby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trailery cílí na různé demografické skupiny – sémiotická hutnost</a:t>
            </a:r>
            <a:br>
              <a:rPr lang="cs-CZ" dirty="0"/>
            </a:br>
            <a:r>
              <a:rPr lang="cs-CZ" dirty="0"/>
              <a:t>- „něco pro všechny“: </a:t>
            </a:r>
            <a:r>
              <a:rPr lang="cs-CZ" dirty="0" err="1"/>
              <a:t>přimární</a:t>
            </a:r>
            <a:r>
              <a:rPr lang="cs-CZ" dirty="0"/>
              <a:t> ideologické podepření </a:t>
            </a:r>
            <a:r>
              <a:rPr lang="cs-CZ" dirty="0" err="1"/>
              <a:t>trailerové</a:t>
            </a:r>
            <a:r>
              <a:rPr lang="cs-CZ" dirty="0"/>
              <a:t> rétoriky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občas trailer nefunguje tak, jak by měl – např. prozrazuje příliš (není potřeba už poté vidět celý film)</a:t>
            </a:r>
          </a:p>
        </p:txBody>
      </p:sp>
    </p:spTree>
    <p:extLst>
      <p:ext uri="{BB962C8B-B14F-4D97-AF65-F5344CB8AC3E}">
        <p14:creationId xmlns:p14="http://schemas.microsoft.com/office/powerpoint/2010/main" val="755923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EC91EB-D4C5-45CE-B840-3DD69092F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Lisa </a:t>
            </a:r>
            <a:r>
              <a:rPr lang="cs-CZ" dirty="0" err="1"/>
              <a:t>Kernan</a:t>
            </a:r>
            <a:r>
              <a:rPr lang="cs-CZ" dirty="0"/>
              <a:t> – </a:t>
            </a:r>
            <a:r>
              <a:rPr lang="cs-CZ" dirty="0" err="1"/>
              <a:t>Cinema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Coming</a:t>
            </a:r>
            <a:r>
              <a:rPr lang="cs-CZ" dirty="0"/>
              <a:t> </a:t>
            </a:r>
            <a:r>
              <a:rPr lang="cs-CZ" dirty="0" err="1"/>
              <a:t>Attractions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B330EB-2440-4943-A49D-497CB669D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trailery jako texty, které upřednostňují kinematografické atrakce při procesu propagování různých rysů/vlastností filmu bez toho, aby se vzdaly příběhu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atrakce mají jen jednu základní </a:t>
            </a:r>
            <a:r>
              <a:rPr lang="cs-CZ" dirty="0" err="1"/>
              <a:t>temporalitu</a:t>
            </a:r>
            <a:r>
              <a:rPr lang="cs-CZ" dirty="0"/>
              <a:t> – střídání přítomnosti/absence při aktu zobrazení</a:t>
            </a:r>
            <a:br>
              <a:rPr lang="cs-CZ" dirty="0"/>
            </a:br>
            <a:r>
              <a:rPr lang="cs-CZ" dirty="0"/>
              <a:t>- rozšíření pomocí oznamovacího gesta, které vytváří časový rámec očekávání</a:t>
            </a:r>
            <a:br>
              <a:rPr lang="cs-CZ" dirty="0"/>
            </a:br>
            <a:r>
              <a:rPr lang="cs-CZ" dirty="0"/>
              <a:t>-&gt; podle </a:t>
            </a:r>
            <a:r>
              <a:rPr lang="cs-CZ" dirty="0" err="1"/>
              <a:t>Kernanové</a:t>
            </a:r>
            <a:r>
              <a:rPr lang="cs-CZ" dirty="0"/>
              <a:t> trailery střídají oba tyto temporální mody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b="1" dirty="0"/>
              <a:t>vaudevillový</a:t>
            </a:r>
            <a:r>
              <a:rPr lang="cs-CZ" dirty="0"/>
              <a:t> a </a:t>
            </a:r>
            <a:r>
              <a:rPr lang="cs-CZ" b="1" dirty="0"/>
              <a:t>cirkusový</a:t>
            </a:r>
            <a:r>
              <a:rPr lang="cs-CZ" dirty="0"/>
              <a:t> modus oslovování v trailerech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vaudeville: generalizace a </a:t>
            </a:r>
            <a:r>
              <a:rPr lang="cs-CZ" dirty="0" err="1"/>
              <a:t>inkluzivnost</a:t>
            </a:r>
            <a:r>
              <a:rPr lang="cs-CZ" dirty="0"/>
              <a:t> atrakcí uvnitř širšího kontextu filmového narativu jako celku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cirkus: povzbuzuje diváckou participaci, vzniká z </a:t>
            </a:r>
            <a:r>
              <a:rPr lang="cs-CZ" dirty="0" err="1"/>
              <a:t>rétorky</a:t>
            </a:r>
            <a:r>
              <a:rPr lang="cs-CZ" dirty="0"/>
              <a:t> hyperboly vyčleňující atrakce jako fenomén nebo událost, které přitáhne diváky do kina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zapouzdřením žánrových prvků a apelů trailery konstruují žánr a zároveň budují žánr přesahující komoditní jednotky (atrakce)</a:t>
            </a:r>
          </a:p>
        </p:txBody>
      </p:sp>
    </p:spTree>
    <p:extLst>
      <p:ext uri="{BB962C8B-B14F-4D97-AF65-F5344CB8AC3E}">
        <p14:creationId xmlns:p14="http://schemas.microsoft.com/office/powerpoint/2010/main" val="1643904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E2298F-E668-43A7-BBC0-CD67BD9B0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Lisa </a:t>
            </a:r>
            <a:r>
              <a:rPr lang="cs-CZ" dirty="0" err="1"/>
              <a:t>Kernan</a:t>
            </a:r>
            <a:r>
              <a:rPr lang="cs-CZ" dirty="0"/>
              <a:t> – </a:t>
            </a:r>
            <a:r>
              <a:rPr lang="cs-CZ" dirty="0" err="1"/>
              <a:t>Cinema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Coming</a:t>
            </a:r>
            <a:r>
              <a:rPr lang="cs-CZ" dirty="0"/>
              <a:t> </a:t>
            </a:r>
            <a:r>
              <a:rPr lang="cs-CZ" dirty="0" err="1"/>
              <a:t>Attractions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2AD2A2-6223-4C2D-A37D-88F39D67B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 vaudevillový modus zdůrazňuje atrakce společně s narativními a žánrovými prvky</a:t>
            </a:r>
            <a:br>
              <a:rPr lang="cs-CZ" dirty="0"/>
            </a:br>
            <a:r>
              <a:rPr lang="cs-CZ" dirty="0"/>
              <a:t>- přetrvává spíš u filmů spoléhajících na lidskou interakci než oslnivé vizuální efekty</a:t>
            </a:r>
            <a:br>
              <a:rPr lang="cs-CZ" dirty="0"/>
            </a:br>
            <a:r>
              <a:rPr lang="cs-CZ" dirty="0"/>
              <a:t>- spektákl prezentovaný jen jako jeden prvek mezi mnoha dalšími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cirkusový modus nabádá nediferenciované publikum, že spektákl poskytne potěšení a vzrušení všem</a:t>
            </a:r>
            <a:br>
              <a:rPr lang="cs-CZ" dirty="0"/>
            </a:br>
            <a:r>
              <a:rPr lang="cs-CZ" dirty="0"/>
              <a:t>- více do očí bijící propagace kinematografických atrakcí</a:t>
            </a:r>
            <a:br>
              <a:rPr lang="cs-CZ" dirty="0"/>
            </a:br>
            <a:r>
              <a:rPr lang="cs-CZ" dirty="0"/>
              <a:t>- součástí technické vlastnosti</a:t>
            </a:r>
            <a:br>
              <a:rPr lang="cs-CZ" dirty="0"/>
            </a:br>
            <a:r>
              <a:rPr lang="cs-CZ" dirty="0"/>
              <a:t>- apel na smysly (</a:t>
            </a:r>
            <a:r>
              <a:rPr lang="cs-CZ" dirty="0" err="1"/>
              <a:t>See</a:t>
            </a:r>
            <a:r>
              <a:rPr lang="cs-CZ" dirty="0"/>
              <a:t>! </a:t>
            </a:r>
            <a:r>
              <a:rPr lang="cs-CZ" dirty="0" err="1"/>
              <a:t>Hear</a:t>
            </a:r>
            <a:r>
              <a:rPr lang="cs-CZ" dirty="0"/>
              <a:t>! </a:t>
            </a:r>
            <a:r>
              <a:rPr lang="cs-CZ" dirty="0" err="1"/>
              <a:t>Feel</a:t>
            </a:r>
            <a:r>
              <a:rPr lang="cs-CZ" dirty="0"/>
              <a:t>!) a fyzické aspekty zážitku</a:t>
            </a:r>
            <a:br>
              <a:rPr lang="cs-CZ" dirty="0"/>
            </a:br>
            <a:r>
              <a:rPr lang="cs-CZ" dirty="0"/>
              <a:t>- trailery rovněž informují diváky, že film přijde za nimi (jako cirkus)</a:t>
            </a:r>
            <a:br>
              <a:rPr lang="cs-CZ" dirty="0"/>
            </a:br>
            <a:r>
              <a:rPr lang="cs-CZ" dirty="0"/>
              <a:t>- v cirkusovém modu atrakce přesahují narativ</a:t>
            </a:r>
            <a:br>
              <a:rPr lang="cs-CZ" dirty="0"/>
            </a:br>
            <a:r>
              <a:rPr lang="cs-CZ" dirty="0"/>
              <a:t>- dojem filmu jako „události“</a:t>
            </a:r>
          </a:p>
        </p:txBody>
      </p:sp>
    </p:spTree>
    <p:extLst>
      <p:ext uri="{BB962C8B-B14F-4D97-AF65-F5344CB8AC3E}">
        <p14:creationId xmlns:p14="http://schemas.microsoft.com/office/powerpoint/2010/main" val="205082452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78</TotalTime>
  <Words>1169</Words>
  <Application>Microsoft Office PowerPoint</Application>
  <PresentationFormat>Širokoúhlá obrazovka</PresentationFormat>
  <Paragraphs>53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Retrospektiva</vt:lpstr>
      <vt:lpstr>FAVh023 Plakáty, trailery, bonusy</vt:lpstr>
      <vt:lpstr>Prezentace aplikace PowerPoint</vt:lpstr>
      <vt:lpstr>Lisa Kernan – Cinema of Coming Attractions</vt:lpstr>
      <vt:lpstr>Lisa Kernan – Cinema of Coming Attractions</vt:lpstr>
      <vt:lpstr>Lisa Kernan – Cinema of Coming Attractions</vt:lpstr>
      <vt:lpstr>Lisa Kernan – Cinema of Coming Attractions</vt:lpstr>
      <vt:lpstr>Lisa Kernan – Cinema of Coming Attractions</vt:lpstr>
      <vt:lpstr>Lisa Kernan – Cinema of Coming Attractions</vt:lpstr>
      <vt:lpstr>Lisa Kernan – Cinema of Coming Attractions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FAVh023 Plakáty, trailery, bonusy</dc:title>
  <dc:creator>Martin Kos</dc:creator>
  <cp:lastModifiedBy>Martin Kos</cp:lastModifiedBy>
  <cp:revision>7</cp:revision>
  <dcterms:created xsi:type="dcterms:W3CDTF">2020-11-04T08:24:46Z</dcterms:created>
  <dcterms:modified xsi:type="dcterms:W3CDTF">2020-11-04T09:43:04Z</dcterms:modified>
</cp:coreProperties>
</file>