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12/16/2020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12/16/2020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12/16/2020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12/16/2020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12/16/2020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12/16/2020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632C72-4912-480B-AF42-6D217CB2E3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Plakáty, trailery, bonusy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2B629A5-B0C5-4A42-B93C-6D7F4CCEE1E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world</a:t>
            </a:r>
            <a:r>
              <a:rPr lang="cs-CZ" dirty="0"/>
              <a:t>, just </a:t>
            </a:r>
            <a:r>
              <a:rPr lang="cs-CZ" dirty="0" err="1"/>
              <a:t>off</a:t>
            </a:r>
            <a:r>
              <a:rPr lang="cs-CZ" dirty="0"/>
              <a:t> </a:t>
            </a:r>
            <a:r>
              <a:rPr lang="cs-CZ" dirty="0" err="1"/>
              <a:t>screen</a:t>
            </a:r>
            <a:r>
              <a:rPr lang="cs-CZ" dirty="0"/>
              <a:t> &amp; </a:t>
            </a:r>
            <a:r>
              <a:rPr lang="cs-CZ" dirty="0" err="1"/>
              <a:t>Conclusion</a:t>
            </a:r>
            <a:r>
              <a:rPr lang="cs-CZ" dirty="0"/>
              <a:t> „in </a:t>
            </a:r>
            <a:r>
              <a:rPr lang="cs-CZ" dirty="0" err="1"/>
              <a:t>the</a:t>
            </a:r>
            <a:r>
              <a:rPr lang="cs-CZ" dirty="0"/>
              <a:t> dna“</a:t>
            </a:r>
          </a:p>
        </p:txBody>
      </p:sp>
    </p:spTree>
    <p:extLst>
      <p:ext uri="{BB962C8B-B14F-4D97-AF65-F5344CB8AC3E}">
        <p14:creationId xmlns:p14="http://schemas.microsoft.com/office/powerpoint/2010/main" val="15745171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4FD022-3A15-493A-B2C4-CBCBE7297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Podněty k diskuzi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42D075-5EF8-435B-8D61-2D910DCB99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352525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200" dirty="0"/>
              <a:t> Jakým způsobem můžou hračky nebo videohry prodlužovat textualitu a fikční svět:</a:t>
            </a:r>
            <a:br>
              <a:rPr lang="cs-CZ" sz="2200" dirty="0"/>
            </a:br>
            <a:r>
              <a:rPr lang="cs-CZ" sz="2200" dirty="0"/>
              <a:t>- hračky,</a:t>
            </a:r>
            <a:br>
              <a:rPr lang="cs-CZ" sz="2200" dirty="0"/>
            </a:br>
            <a:r>
              <a:rPr lang="cs-CZ" sz="2200" dirty="0"/>
              <a:t>- videohry,</a:t>
            </a:r>
            <a:br>
              <a:rPr lang="cs-CZ" sz="2200" dirty="0"/>
            </a:br>
            <a:r>
              <a:rPr lang="cs-CZ" sz="2200" dirty="0"/>
              <a:t>- ARG (</a:t>
            </a:r>
            <a:r>
              <a:rPr lang="cs-CZ" sz="2200" dirty="0" err="1"/>
              <a:t>alternate</a:t>
            </a:r>
            <a:r>
              <a:rPr lang="cs-CZ" sz="2200" dirty="0"/>
              <a:t>-game-reality)?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200" dirty="0"/>
              <a:t> Jaké způsoby obohacení diváckého prožitku zesilují hračky série </a:t>
            </a:r>
            <a:r>
              <a:rPr lang="cs-CZ" sz="2200" i="1" dirty="0"/>
              <a:t>Star </a:t>
            </a:r>
            <a:r>
              <a:rPr lang="cs-CZ" sz="2200" i="1" dirty="0" err="1"/>
              <a:t>Wars</a:t>
            </a:r>
            <a:r>
              <a:rPr lang="cs-CZ" sz="2200" dirty="0"/>
              <a:t> ve vztahu k příběhu, genderu či interakci a proč?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200" dirty="0"/>
              <a:t> Jak </a:t>
            </a:r>
            <a:r>
              <a:rPr lang="cs-CZ" sz="2200" dirty="0" err="1"/>
              <a:t>Gray</a:t>
            </a:r>
            <a:r>
              <a:rPr lang="cs-CZ" sz="2200" dirty="0"/>
              <a:t> uvažuje o videohrách v souvislostech vstupů do fikčního světa a jeho poznávání?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200" dirty="0"/>
              <a:t> V čem spočívá rozdíl mezi začleněnými a nezačleněnými paratexty?</a:t>
            </a:r>
          </a:p>
        </p:txBody>
      </p:sp>
    </p:spTree>
    <p:extLst>
      <p:ext uri="{BB962C8B-B14F-4D97-AF65-F5344CB8AC3E}">
        <p14:creationId xmlns:p14="http://schemas.microsoft.com/office/powerpoint/2010/main" val="3942700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3519DD-28D1-4308-8361-E569996A2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World</a:t>
            </a:r>
            <a:r>
              <a:rPr lang="cs-CZ" dirty="0"/>
              <a:t>, Just </a:t>
            </a:r>
            <a:r>
              <a:rPr lang="cs-CZ" dirty="0" err="1"/>
              <a:t>Off</a:t>
            </a:r>
            <a:r>
              <a:rPr lang="cs-CZ" dirty="0"/>
              <a:t> </a:t>
            </a:r>
            <a:r>
              <a:rPr lang="cs-CZ" dirty="0" err="1"/>
              <a:t>Screen</a:t>
            </a:r>
            <a:r>
              <a:rPr lang="cs-CZ" dirty="0"/>
              <a:t>: </a:t>
            </a:r>
            <a:r>
              <a:rPr lang="cs-CZ" dirty="0" err="1"/>
              <a:t>Toys</a:t>
            </a:r>
            <a:r>
              <a:rPr lang="cs-CZ" dirty="0"/>
              <a:t> and </a:t>
            </a:r>
            <a:r>
              <a:rPr lang="cs-CZ" dirty="0" err="1"/>
              <a:t>Games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1EB85A-C10B-4653-83E8-F55B992587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634966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studium paratextů vyzývá logiku „primárních“ a „sekundárních“ textů, originálů a „</a:t>
            </a:r>
            <a:r>
              <a:rPr lang="cs-CZ" dirty="0" err="1"/>
              <a:t>spinoffů</a:t>
            </a:r>
            <a:r>
              <a:rPr lang="cs-CZ" dirty="0"/>
              <a:t>“, </a:t>
            </a:r>
            <a:r>
              <a:rPr lang="cs-CZ" dirty="0" err="1"/>
              <a:t>shows</a:t>
            </a:r>
            <a:r>
              <a:rPr lang="cs-CZ" dirty="0"/>
              <a:t> a „periferií“, která se objevují při diskuzích o paratextech</a:t>
            </a:r>
            <a:br>
              <a:rPr lang="cs-CZ" dirty="0"/>
            </a:br>
            <a:r>
              <a:rPr lang="cs-CZ" dirty="0"/>
              <a:t>- v tomto pohledu -&gt; tradiční film/TV program centrem textuální interakce a jediným zdrojem autentické textuality, paratexty jako obtíž zaneřáďující ulice, kyberprostor atd. a připíchnuté k programu v cynickém pokusu vyždímat víc peněz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paratexty hrají důležitou roli v produkci, vývoji a expanzi textu</a:t>
            </a:r>
            <a:br>
              <a:rPr lang="cs-CZ" dirty="0"/>
            </a:br>
            <a:r>
              <a:rPr lang="cs-CZ" dirty="0"/>
              <a:t>- filmy/TV programy jsou pořád předpokladem existence paratextu, ale nejsou nezbytně zodpovědné za všechny populární významy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pro některá publika můžou určité paratexty být nesmyslné, ale pro jiná můžou být důležité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některé paratexty mají pomíjivou existenci, jiné dovolují podstatně větší časovou investici od publik</a:t>
            </a:r>
            <a:br>
              <a:rPr lang="cs-CZ" dirty="0"/>
            </a:br>
            <a:r>
              <a:rPr lang="cs-CZ" dirty="0"/>
              <a:t>-&gt; </a:t>
            </a:r>
            <a:r>
              <a:rPr lang="cs-CZ" i="1" dirty="0"/>
              <a:t>Star </a:t>
            </a:r>
            <a:r>
              <a:rPr lang="cs-CZ" i="1" dirty="0" err="1"/>
              <a:t>Wars</a:t>
            </a:r>
            <a:r>
              <a:rPr lang="cs-CZ" i="1" dirty="0"/>
              <a:t> </a:t>
            </a:r>
            <a:r>
              <a:rPr lang="cs-CZ" dirty="0"/>
              <a:t>hračky jsou pro spoustu fanoušků i </a:t>
            </a:r>
            <a:r>
              <a:rPr lang="cs-CZ" dirty="0" err="1"/>
              <a:t>nefanoušků</a:t>
            </a:r>
            <a:r>
              <a:rPr lang="cs-CZ" dirty="0"/>
              <a:t> centrem chápání a angažování se k ikonickému textu</a:t>
            </a:r>
            <a:br>
              <a:rPr lang="cs-CZ" dirty="0"/>
            </a:br>
            <a:r>
              <a:rPr lang="cs-CZ" dirty="0"/>
              <a:t>- hračky komplikují ustanovení dichotomie autentického textu a prázdných vydělávajících paratextů</a:t>
            </a:r>
            <a:br>
              <a:rPr lang="cs-CZ" dirty="0"/>
            </a:br>
            <a:r>
              <a:rPr lang="cs-CZ" dirty="0"/>
              <a:t>-&gt; ARG (</a:t>
            </a:r>
            <a:r>
              <a:rPr lang="cs-CZ" dirty="0" err="1"/>
              <a:t>alternate</a:t>
            </a:r>
            <a:r>
              <a:rPr lang="cs-CZ" dirty="0"/>
              <a:t> reality game) zvyšují zapojení do programu, nebo rozšiřují a zesilují zážitek z programu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světy se můžou rozvíjet a obživnout v paratextech</a:t>
            </a:r>
          </a:p>
        </p:txBody>
      </p:sp>
    </p:spTree>
    <p:extLst>
      <p:ext uri="{BB962C8B-B14F-4D97-AF65-F5344CB8AC3E}">
        <p14:creationId xmlns:p14="http://schemas.microsoft.com/office/powerpoint/2010/main" val="2811865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63BE06-3007-43A2-9197-EE7EA526C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World</a:t>
            </a:r>
            <a:r>
              <a:rPr lang="cs-CZ" dirty="0"/>
              <a:t>, Just </a:t>
            </a:r>
            <a:r>
              <a:rPr lang="cs-CZ" dirty="0" err="1"/>
              <a:t>Off</a:t>
            </a:r>
            <a:r>
              <a:rPr lang="cs-CZ" dirty="0"/>
              <a:t> </a:t>
            </a:r>
            <a:r>
              <a:rPr lang="cs-CZ" dirty="0" err="1"/>
              <a:t>Screen</a:t>
            </a:r>
            <a:r>
              <a:rPr lang="cs-CZ" dirty="0"/>
              <a:t>: </a:t>
            </a:r>
            <a:r>
              <a:rPr lang="cs-CZ" dirty="0" err="1"/>
              <a:t>Toys</a:t>
            </a:r>
            <a:r>
              <a:rPr lang="cs-CZ" dirty="0"/>
              <a:t> and </a:t>
            </a:r>
            <a:r>
              <a:rPr lang="cs-CZ" dirty="0" err="1"/>
              <a:t>Games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0463EE-3E3E-4177-99FE-3FE6ADD850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643843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hračky jsou schopné posilovat nebo zeslabovat ustavená témata a vytvořit svůj vlastní podstatný otisk do SW univerza -&gt; posilují/zeslabují významy z filmů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zbraně u postaviček získávají moc a relevanci – pevně zasazují spoustu postav jako válečníky, i když jsou ve filmu jako mírumilovní</a:t>
            </a:r>
            <a:br>
              <a:rPr lang="cs-CZ" dirty="0"/>
            </a:br>
            <a:r>
              <a:rPr lang="cs-CZ" dirty="0"/>
              <a:t>- zvolené barvy přispívají k vyznění, že jde o akční figurky stavěné na konflikt</a:t>
            </a:r>
            <a:br>
              <a:rPr lang="cs-CZ" dirty="0"/>
            </a:br>
            <a:r>
              <a:rPr lang="cs-CZ" dirty="0"/>
              <a:t>- podtrhují název a deklarují ústřední rámec nikdy nekončící série velkých vesmírných bitev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u popisu figurek se opakují témata, přídavná jména a slovesa</a:t>
            </a:r>
            <a:br>
              <a:rPr lang="cs-CZ" dirty="0"/>
            </a:br>
            <a:r>
              <a:rPr lang="cs-CZ" dirty="0"/>
              <a:t>- vylepšují a zdůrazňují jisté významy, zmnožují je a vynášejí je mimo film do světa dětských her a zvou dítě, aby se zapsalo do hvězdných válek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speciálně u první trilogie (1977-83) byly hračky primárně ty, které držely text naživu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spousta figurek jsou naprosto okrajové postavy ve filmech a jsou pojmenovány jen díky hračce</a:t>
            </a:r>
            <a:br>
              <a:rPr lang="cs-CZ" dirty="0"/>
            </a:br>
            <a:r>
              <a:rPr lang="cs-CZ" dirty="0"/>
              <a:t>- zbraně nebo prostředky se ani nemusí ve filmech objevovat</a:t>
            </a:r>
            <a:br>
              <a:rPr lang="cs-CZ" dirty="0"/>
            </a:br>
            <a:r>
              <a:rPr lang="cs-CZ" dirty="0"/>
              <a:t>-&gt; SW nabízejí diváckou </a:t>
            </a:r>
            <a:r>
              <a:rPr lang="cs-CZ" dirty="0" err="1"/>
              <a:t>narativizaci</a:t>
            </a:r>
            <a:r>
              <a:rPr lang="cs-CZ" dirty="0"/>
              <a:t> – příklad s Boba </a:t>
            </a:r>
            <a:r>
              <a:rPr lang="cs-CZ" dirty="0" err="1"/>
              <a:t>Fettem</a:t>
            </a:r>
            <a:r>
              <a:rPr lang="cs-CZ" dirty="0"/>
              <a:t>, za jehož popularitou stála hračka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hračky zajišťovaly, že SW a jeho významy zůstaly relevantní a cirkulovaly, byly přidávány a osvěžovány</a:t>
            </a:r>
            <a:br>
              <a:rPr lang="cs-CZ" dirty="0"/>
            </a:br>
            <a:r>
              <a:rPr lang="cs-CZ" dirty="0"/>
              <a:t>-&gt; nebyly sekundární nebo náhodnou, ale stěžejní částí primárního textu</a:t>
            </a:r>
          </a:p>
        </p:txBody>
      </p:sp>
    </p:spTree>
    <p:extLst>
      <p:ext uri="{BB962C8B-B14F-4D97-AF65-F5344CB8AC3E}">
        <p14:creationId xmlns:p14="http://schemas.microsoft.com/office/powerpoint/2010/main" val="1768918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1766AE-013F-461D-B0F0-C1AE7E1EF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World</a:t>
            </a:r>
            <a:r>
              <a:rPr lang="cs-CZ" dirty="0"/>
              <a:t>, Just </a:t>
            </a:r>
            <a:r>
              <a:rPr lang="cs-CZ" dirty="0" err="1"/>
              <a:t>Off</a:t>
            </a:r>
            <a:r>
              <a:rPr lang="cs-CZ" dirty="0"/>
              <a:t> </a:t>
            </a:r>
            <a:r>
              <a:rPr lang="cs-CZ" dirty="0" err="1"/>
              <a:t>Screen</a:t>
            </a:r>
            <a:r>
              <a:rPr lang="cs-CZ" dirty="0"/>
              <a:t>: </a:t>
            </a:r>
            <a:r>
              <a:rPr lang="cs-CZ" dirty="0" err="1"/>
              <a:t>Toys</a:t>
            </a:r>
            <a:r>
              <a:rPr lang="cs-CZ" dirty="0"/>
              <a:t> and </a:t>
            </a:r>
            <a:r>
              <a:rPr lang="cs-CZ" dirty="0" err="1"/>
              <a:t>Games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0E6A59-B14B-4BB5-BF85-CDBB4BBDEA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652720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role nostalgie po dětství, rodiny a přátel apod.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SW nejenom prodlouženy, ale v čase přibývaly v hračkách/paratextech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hračky se podílejí na „</a:t>
            </a:r>
            <a:r>
              <a:rPr lang="cs-CZ" dirty="0" err="1"/>
              <a:t>genderingu</a:t>
            </a:r>
            <a:r>
              <a:rPr lang="cs-CZ" dirty="0"/>
              <a:t>“ -&gt; SW hlavně pro kluky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hračky hrají důležitou roli v determinování toho, co SW je a znamená pro společnost jak ocelek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hračky přispívají do fikčního světa a nabízejí publiku náhled vkročení do tohoto světa a přispění do něj -&gt; povzbuzují ke hře s fikčním světem a paratexty prodlužují toto pozvání ke hře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videohry umožňují hráčům vstoupit do světa a prozkoumat je způsoby, které film/TV program často vylučuje a/nebo rozvíjí významy a styl programu</a:t>
            </a:r>
            <a:br>
              <a:rPr lang="cs-CZ" dirty="0"/>
            </a:br>
            <a:r>
              <a:rPr lang="cs-CZ" dirty="0"/>
              <a:t>- může například dále/blíže uskutečnit horor filmu -&gt; pokračuje a zvyšuje horor z textu (př. </a:t>
            </a:r>
            <a:r>
              <a:rPr lang="cs-CZ" i="1" dirty="0"/>
              <a:t>Věc</a:t>
            </a:r>
            <a:r>
              <a:rPr lang="cs-CZ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narativ ve hrách je pořád důležitý, ale hry dovolují hráči odlišný bod vstupu do narativu, a tak (stejně jako spoilery u </a:t>
            </a:r>
            <a:r>
              <a:rPr lang="cs-CZ" i="1" dirty="0"/>
              <a:t>Ztracených</a:t>
            </a:r>
            <a:r>
              <a:rPr lang="cs-CZ" dirty="0"/>
              <a:t>) ukazují, jak různá divácká užití a potěšení z narativu jsou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videohry tvoří můstek ke známému fikčnímu světu, ale rovněž „překvapují“ publikum rozšířením světa a změnou jejich vztahu k a „konsumpcí“ tohoto světa a tohoto textu</a:t>
            </a:r>
          </a:p>
        </p:txBody>
      </p:sp>
    </p:spTree>
    <p:extLst>
      <p:ext uri="{BB962C8B-B14F-4D97-AF65-F5344CB8AC3E}">
        <p14:creationId xmlns:p14="http://schemas.microsoft.com/office/powerpoint/2010/main" val="3756461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904DA8-C003-4AF1-923D-C0B06B231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World</a:t>
            </a:r>
            <a:r>
              <a:rPr lang="cs-CZ" dirty="0"/>
              <a:t>, Just </a:t>
            </a:r>
            <a:r>
              <a:rPr lang="cs-CZ" dirty="0" err="1"/>
              <a:t>Off</a:t>
            </a:r>
            <a:r>
              <a:rPr lang="cs-CZ" dirty="0"/>
              <a:t> </a:t>
            </a:r>
            <a:r>
              <a:rPr lang="cs-CZ" dirty="0" err="1"/>
              <a:t>Screen</a:t>
            </a:r>
            <a:r>
              <a:rPr lang="cs-CZ" dirty="0"/>
              <a:t>: </a:t>
            </a:r>
            <a:r>
              <a:rPr lang="cs-CZ" dirty="0" err="1"/>
              <a:t>Toys</a:t>
            </a:r>
            <a:r>
              <a:rPr lang="cs-CZ" dirty="0"/>
              <a:t> and </a:t>
            </a:r>
            <a:r>
              <a:rPr lang="cs-CZ" dirty="0" err="1"/>
              <a:t>Games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0C7766-FF33-47B4-B6B4-57D51D6F6C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643844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 videohra </a:t>
            </a:r>
            <a:r>
              <a:rPr lang="cs-CZ" i="1" dirty="0"/>
              <a:t>Simpsonových</a:t>
            </a:r>
            <a:r>
              <a:rPr lang="cs-CZ" dirty="0"/>
              <a:t> vyzývá logiku textu a paratextu, primárních a sekundárních textů a obývá mezní prostor mezi těmito kategoriemi</a:t>
            </a:r>
            <a:br>
              <a:rPr lang="cs-CZ" dirty="0"/>
            </a:br>
            <a:r>
              <a:rPr lang="cs-CZ" dirty="0"/>
              <a:t>- rozšiřují svět </a:t>
            </a:r>
            <a:r>
              <a:rPr lang="cs-CZ" i="1" dirty="0"/>
              <a:t>Simpsonových</a:t>
            </a:r>
            <a:r>
              <a:rPr lang="cs-CZ" dirty="0"/>
              <a:t> a mody zapojení se do světa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u </a:t>
            </a:r>
            <a:r>
              <a:rPr lang="cs-CZ" i="1" dirty="0"/>
              <a:t>Matrixu</a:t>
            </a:r>
            <a:r>
              <a:rPr lang="cs-CZ" dirty="0"/>
              <a:t> dovolení hry publikům zkoumat narativ zve ke hře se světem a rozšíření toho, jak může fungovat</a:t>
            </a:r>
            <a:br>
              <a:rPr lang="cs-CZ" dirty="0"/>
            </a:br>
            <a:r>
              <a:rPr lang="cs-CZ" dirty="0"/>
              <a:t>- vyžadování toho, aby zkoumali svět, ale na druhou stranu riskuje omezení toho, jak film/TV program může fungovat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RPG jako „vzpamatování se“ inspirovaná původní show a vyvíjející se z ní, tím pádem posouvající fikční svět do nového konsumpčního a performativního prostoru, zosobněného sestavenou skupinou hráčů a rozšiřující jeho parametry</a:t>
            </a:r>
            <a:br>
              <a:rPr lang="cs-CZ" dirty="0"/>
            </a:br>
            <a:r>
              <a:rPr lang="cs-CZ" dirty="0"/>
              <a:t>- signifikantně otevírají svět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err="1"/>
              <a:t>machinima</a:t>
            </a:r>
            <a:r>
              <a:rPr lang="cs-CZ" dirty="0"/>
              <a:t> (např.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Sims</a:t>
            </a:r>
            <a:r>
              <a:rPr lang="cs-CZ" dirty="0"/>
              <a:t>) funguje často jako </a:t>
            </a:r>
            <a:r>
              <a:rPr lang="cs-CZ" dirty="0" err="1"/>
              <a:t>vids</a:t>
            </a:r>
            <a:r>
              <a:rPr lang="cs-CZ" dirty="0"/>
              <a:t> nebo </a:t>
            </a:r>
            <a:r>
              <a:rPr lang="cs-CZ" dirty="0" err="1"/>
              <a:t>fan</a:t>
            </a:r>
            <a:r>
              <a:rPr lang="cs-CZ" dirty="0"/>
              <a:t> fikce, přidává příběhy do rozšiřující se </a:t>
            </a:r>
            <a:r>
              <a:rPr lang="cs-CZ" dirty="0" err="1"/>
              <a:t>diegeze</a:t>
            </a:r>
            <a:r>
              <a:rPr lang="cs-CZ" dirty="0"/>
              <a:t> textu, dokonce snad dává formu </a:t>
            </a:r>
            <a:r>
              <a:rPr lang="cs-CZ" dirty="0" err="1"/>
              <a:t>fantextu</a:t>
            </a:r>
            <a:r>
              <a:rPr lang="cs-CZ" dirty="0"/>
              <a:t> a fanouškovskému kánonu – „</a:t>
            </a:r>
            <a:r>
              <a:rPr lang="cs-CZ" dirty="0" err="1"/>
              <a:t>fanonu</a:t>
            </a:r>
            <a:r>
              <a:rPr lang="cs-CZ" dirty="0"/>
              <a:t>“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výzva leží ve změně účelu hry k vytvoření rozpoznatelného fikčního světa a předvádění vlastních příběhů v jeho rámci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zapojení se do hry není nezbytné angažování se se show</a:t>
            </a:r>
            <a:br>
              <a:rPr lang="cs-CZ" dirty="0"/>
            </a:br>
            <a:r>
              <a:rPr lang="cs-CZ" dirty="0"/>
              <a:t>-&gt; paratext/hra se může stát textem samotným</a:t>
            </a:r>
          </a:p>
        </p:txBody>
      </p:sp>
    </p:spTree>
    <p:extLst>
      <p:ext uri="{BB962C8B-B14F-4D97-AF65-F5344CB8AC3E}">
        <p14:creationId xmlns:p14="http://schemas.microsoft.com/office/powerpoint/2010/main" val="24017943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926E98-BD9F-406D-B3F8-9B1AC9CFE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World</a:t>
            </a:r>
            <a:r>
              <a:rPr lang="cs-CZ" dirty="0"/>
              <a:t>, Just </a:t>
            </a:r>
            <a:r>
              <a:rPr lang="cs-CZ" dirty="0" err="1"/>
              <a:t>Off</a:t>
            </a:r>
            <a:r>
              <a:rPr lang="cs-CZ" dirty="0"/>
              <a:t> </a:t>
            </a:r>
            <a:r>
              <a:rPr lang="cs-CZ" dirty="0" err="1"/>
              <a:t>Screen</a:t>
            </a:r>
            <a:r>
              <a:rPr lang="cs-CZ" dirty="0"/>
              <a:t>: </a:t>
            </a:r>
            <a:r>
              <a:rPr lang="cs-CZ" dirty="0" err="1"/>
              <a:t>Toys</a:t>
            </a:r>
            <a:r>
              <a:rPr lang="cs-CZ" dirty="0"/>
              <a:t> and </a:t>
            </a:r>
            <a:r>
              <a:rPr lang="cs-CZ" dirty="0" err="1"/>
              <a:t>Games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703C42-2289-4D7A-ACF7-6AC2CED891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572821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ARG – </a:t>
            </a:r>
            <a:r>
              <a:rPr lang="cs-CZ" dirty="0" err="1"/>
              <a:t>víceplatformová</a:t>
            </a:r>
            <a:r>
              <a:rPr lang="cs-CZ" dirty="0"/>
              <a:t>, multimediální skládačka (puzzle) nebo hra, často spojená s TV programem/filmem</a:t>
            </a:r>
            <a:br>
              <a:rPr lang="cs-CZ" dirty="0"/>
            </a:br>
            <a:r>
              <a:rPr lang="cs-CZ" dirty="0"/>
              <a:t>- fungují jako vstupní paratexty i jako in medias res paratexty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životaschopné generátory fikčního světa a textuality – </a:t>
            </a:r>
            <a:r>
              <a:rPr lang="cs-CZ" i="1" dirty="0" err="1"/>
              <a:t>What</a:t>
            </a:r>
            <a:r>
              <a:rPr lang="cs-CZ" i="1" dirty="0"/>
              <a:t> </a:t>
            </a:r>
            <a:r>
              <a:rPr lang="cs-CZ" i="1" dirty="0" err="1"/>
              <a:t>happened</a:t>
            </a:r>
            <a:r>
              <a:rPr lang="cs-CZ" i="1" dirty="0"/>
              <a:t> in </a:t>
            </a:r>
            <a:r>
              <a:rPr lang="cs-CZ" i="1" dirty="0" err="1"/>
              <a:t>Piedmont</a:t>
            </a:r>
            <a:r>
              <a:rPr lang="cs-CZ" i="1" dirty="0"/>
              <a:t>? </a:t>
            </a:r>
            <a:r>
              <a:rPr lang="cs-CZ" dirty="0"/>
              <a:t>Navržené k vytvoření šumu kolem </a:t>
            </a:r>
            <a:r>
              <a:rPr lang="cs-CZ" i="1" dirty="0"/>
              <a:t>Kmene Andromeda</a:t>
            </a:r>
            <a:br>
              <a:rPr lang="cs-CZ" dirty="0"/>
            </a:br>
            <a:r>
              <a:rPr lang="cs-CZ" dirty="0"/>
              <a:t>- text by ale mohl klidně fungovat odděleně od seriálu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pro některá publika je text nejzajímavější, nejvíc zapojující a nejsmysluplnější na „předměstí“ -&gt; ta se pro ně stávají centry</a:t>
            </a:r>
            <a:br>
              <a:rPr lang="cs-CZ" dirty="0"/>
            </a:br>
            <a:r>
              <a:rPr lang="cs-CZ" dirty="0"/>
              <a:t>- v takových případech poznámka o centru/periferii, textu/předměstí musí být revidovaná ke zvážení pro migraci individuálních diváků nebo komunity diváků k a z předměstí – nebo jejich občasnou migraci k a z </a:t>
            </a:r>
            <a:r>
              <a:rPr lang="cs-CZ" dirty="0" err="1"/>
              <a:t>předměsí</a:t>
            </a:r>
            <a:r>
              <a:rPr lang="cs-CZ" dirty="0"/>
              <a:t> – a souběžně snižující se důležitost toho, co jsou analytici jinak v pokušení nazývat „jádrem“ textu – film/TV program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hračky a hry často zesilují, prodlužují nebo přímo vytvářejí prostory pro sebe samotné a obecněji pro text</a:t>
            </a:r>
          </a:p>
        </p:txBody>
      </p:sp>
    </p:spTree>
    <p:extLst>
      <p:ext uri="{BB962C8B-B14F-4D97-AF65-F5344CB8AC3E}">
        <p14:creationId xmlns:p14="http://schemas.microsoft.com/office/powerpoint/2010/main" val="14736270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37A7A-FCC4-4C65-8D5E-D34848B07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Conclusion</a:t>
            </a:r>
            <a:r>
              <a:rPr lang="cs-CZ" dirty="0"/>
              <a:t>: „In </a:t>
            </a:r>
            <a:r>
              <a:rPr lang="cs-CZ" dirty="0" err="1"/>
              <a:t>the</a:t>
            </a:r>
            <a:r>
              <a:rPr lang="cs-CZ" dirty="0"/>
              <a:t> DNA“: </a:t>
            </a:r>
            <a:r>
              <a:rPr lang="cs-CZ" dirty="0" err="1"/>
              <a:t>Creating</a:t>
            </a:r>
            <a:r>
              <a:rPr lang="cs-CZ" dirty="0"/>
              <a:t> </a:t>
            </a:r>
            <a:r>
              <a:rPr lang="cs-CZ" dirty="0" err="1"/>
              <a:t>across</a:t>
            </a:r>
            <a:r>
              <a:rPr lang="cs-CZ" dirty="0"/>
              <a:t> </a:t>
            </a:r>
            <a:r>
              <a:rPr lang="cs-CZ" dirty="0" err="1"/>
              <a:t>Paratexts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C72884-DC8F-4AA4-A9AA-A3DF950F50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62608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paratexty přispívají do textu a jsou často podstatné části textu</a:t>
            </a:r>
            <a:br>
              <a:rPr lang="cs-CZ" dirty="0"/>
            </a:br>
            <a:r>
              <a:rPr lang="cs-CZ" dirty="0"/>
              <a:t>-&gt; částí kreativního procesu a nejen marketingové „doplňky“ nebo „vedlejší produkty“, za něž je mediální průmysly a akademici často považovaly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ignorovat textuální roli paratextů znamená neporozumět jejich estetickým, ekonomickým a socio-kulturním rolím</a:t>
            </a:r>
            <a:br>
              <a:rPr lang="cs-CZ" dirty="0"/>
            </a:br>
            <a:r>
              <a:rPr lang="cs-CZ" dirty="0"/>
              <a:t>-&gt; textuální </a:t>
            </a:r>
            <a:r>
              <a:rPr lang="cs-CZ" i="1" dirty="0"/>
              <a:t>začleněné</a:t>
            </a:r>
            <a:r>
              <a:rPr lang="cs-CZ" dirty="0"/>
              <a:t> a </a:t>
            </a:r>
            <a:r>
              <a:rPr lang="cs-CZ" i="1" dirty="0"/>
              <a:t>nezačleněné</a:t>
            </a:r>
            <a:r>
              <a:rPr lang="cs-CZ" dirty="0"/>
              <a:t> paratexty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jednoduché a tvrdé dělení mezi marketingem a brandingem na jedné straně a mezi interakcí, networkingem a diváckou účastí na druhé je neudržitelné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paratexty matou a narušují spoustu našich hierarchií a dvojic toho, na čem záleží a na čem ne v mediálním světě</a:t>
            </a:r>
            <a:br>
              <a:rPr lang="cs-CZ" dirty="0"/>
            </a:br>
            <a:r>
              <a:rPr lang="cs-CZ" dirty="0"/>
              <a:t>- speciálně dlouhotrvající pojetí, že marketing a kreativita jsou nebo by mohly být od sebe odlišitelné</a:t>
            </a:r>
            <a:br>
              <a:rPr lang="cs-CZ" dirty="0"/>
            </a:br>
            <a:r>
              <a:rPr lang="cs-CZ" dirty="0"/>
              <a:t>- klíčovým zájmem analytika by měl být textuální dopad paratextu</a:t>
            </a:r>
          </a:p>
        </p:txBody>
      </p:sp>
    </p:spTree>
    <p:extLst>
      <p:ext uri="{BB962C8B-B14F-4D97-AF65-F5344CB8AC3E}">
        <p14:creationId xmlns:p14="http://schemas.microsoft.com/office/powerpoint/2010/main" val="686901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0B1263-7F9A-456A-A987-92A64B61E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Conclusion</a:t>
            </a:r>
            <a:r>
              <a:rPr lang="cs-CZ" dirty="0"/>
              <a:t>: „In </a:t>
            </a:r>
            <a:r>
              <a:rPr lang="cs-CZ" dirty="0" err="1"/>
              <a:t>the</a:t>
            </a:r>
            <a:r>
              <a:rPr lang="cs-CZ" dirty="0"/>
              <a:t> DNA“: </a:t>
            </a:r>
            <a:r>
              <a:rPr lang="cs-CZ" dirty="0" err="1"/>
              <a:t>Creating</a:t>
            </a:r>
            <a:r>
              <a:rPr lang="cs-CZ" dirty="0"/>
              <a:t> </a:t>
            </a:r>
            <a:r>
              <a:rPr lang="cs-CZ" dirty="0" err="1"/>
              <a:t>across</a:t>
            </a:r>
            <a:r>
              <a:rPr lang="cs-CZ" dirty="0"/>
              <a:t> </a:t>
            </a:r>
            <a:r>
              <a:rPr lang="cs-CZ" dirty="0" err="1"/>
              <a:t>Paratexts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FAC81A-EF99-457F-A6E5-D4CDE80949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když paratext přidává a rozvíjí fikční svět a vyprávění, dostáváme komplexnější entitu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paratexty otravné, když se nezajímáme o přidružený text, nebo do něj ničím nepřispívají, případně z něj vytahují</a:t>
            </a:r>
            <a:br>
              <a:rPr lang="cs-CZ" dirty="0"/>
            </a:br>
            <a:r>
              <a:rPr lang="cs-CZ" dirty="0"/>
              <a:t>- příklad: </a:t>
            </a:r>
            <a:r>
              <a:rPr lang="cs-CZ" i="1" dirty="0"/>
              <a:t>Temný rytíř </a:t>
            </a:r>
            <a:r>
              <a:rPr lang="cs-CZ" dirty="0"/>
              <a:t>a Domino pizza – nezačleněné paratexty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v případech začleněných paratextů jsou producenti i publika povzbuzeni dívat se na paratexty jako mnohem více než jen marketingový nástroj, i když můžou být zároveň i jím, a chápat tvorbu paratextů jako část aktu tvorby textů obecně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s ohledem na povahu paratextů bychom mohli přehodnotit, jaké pracovníky chápat jako „marketéry“ a které jako „kreativce“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úspěšné paratexty jsou zpravidla začleněné, zatímco neúspěšné jsou nezačleněné</a:t>
            </a:r>
          </a:p>
        </p:txBody>
      </p:sp>
    </p:spTree>
    <p:extLst>
      <p:ext uri="{BB962C8B-B14F-4D97-AF65-F5344CB8AC3E}">
        <p14:creationId xmlns:p14="http://schemas.microsoft.com/office/powerpoint/2010/main" val="247232601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749</TotalTime>
  <Words>1393</Words>
  <Application>Microsoft Office PowerPoint</Application>
  <PresentationFormat>Širokoúhlá obrazovka</PresentationFormat>
  <Paragraphs>52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Retrospektiva</vt:lpstr>
      <vt:lpstr>Plakáty, trailery, bonusy</vt:lpstr>
      <vt:lpstr>Podněty k diskuzi</vt:lpstr>
      <vt:lpstr>In the World, Just Off Screen: Toys and Games</vt:lpstr>
      <vt:lpstr>In the World, Just Off Screen: Toys and Games</vt:lpstr>
      <vt:lpstr>In the World, Just Off Screen: Toys and Games</vt:lpstr>
      <vt:lpstr>In the World, Just Off Screen: Toys and Games</vt:lpstr>
      <vt:lpstr>In the World, Just Off Screen: Toys and Games</vt:lpstr>
      <vt:lpstr>Conclusion: „In the DNA“: Creating across Paratexts</vt:lpstr>
      <vt:lpstr>Conclusion: „In the DNA“: Creating across Paratexts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FAVKh008 Plakáty, trailery, bonusy</dc:title>
  <dc:creator>Martin Kos</dc:creator>
  <cp:lastModifiedBy>Martin Kos</cp:lastModifiedBy>
  <cp:revision>42</cp:revision>
  <dcterms:created xsi:type="dcterms:W3CDTF">2020-11-05T14:52:37Z</dcterms:created>
  <dcterms:modified xsi:type="dcterms:W3CDTF">2020-12-16T10:01:49Z</dcterms:modified>
</cp:coreProperties>
</file>