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90F9A7-C5F1-45BA-9937-FDBB6323BB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FAVh023 Plakáty, trailery, bonusy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AB18FD-CAFB-4643-995D-4B52A70AA3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Teorie </a:t>
            </a:r>
            <a:r>
              <a:rPr lang="cs-CZ" dirty="0" err="1"/>
              <a:t>paratextů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743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A1E1FB-454A-4368-9910-A3C8529E3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Jonathan </a:t>
            </a:r>
            <a:r>
              <a:rPr lang="cs-CZ" dirty="0" err="1"/>
              <a:t>Gray</a:t>
            </a:r>
            <a:r>
              <a:rPr lang="cs-CZ" dirty="0"/>
              <a:t> – teorie </a:t>
            </a:r>
            <a:r>
              <a:rPr lang="cs-CZ" dirty="0" err="1"/>
              <a:t>paratextů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018AD6-9D1A-4BBD-98F9-C19106A2D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Proč představují </a:t>
            </a:r>
            <a:r>
              <a:rPr lang="cs-CZ" sz="2800" dirty="0" err="1"/>
              <a:t>paratexty</a:t>
            </a:r>
            <a:r>
              <a:rPr lang="cs-CZ" sz="2800" dirty="0"/>
              <a:t> důležitý objekt zájmu?</a:t>
            </a:r>
          </a:p>
          <a:p>
            <a:r>
              <a:rPr lang="cs-CZ" sz="2800" dirty="0"/>
              <a:t>Jak chápete termín spekulativní spotřeby (</a:t>
            </a:r>
            <a:r>
              <a:rPr lang="cs-CZ" sz="2800" dirty="0" err="1"/>
              <a:t>spelucative</a:t>
            </a:r>
            <a:r>
              <a:rPr lang="cs-CZ" sz="2800" dirty="0"/>
              <a:t> </a:t>
            </a:r>
            <a:r>
              <a:rPr lang="cs-CZ" sz="2800" dirty="0" err="1"/>
              <a:t>consumption</a:t>
            </a:r>
            <a:r>
              <a:rPr lang="cs-CZ" sz="2800" dirty="0"/>
              <a:t>)?</a:t>
            </a:r>
          </a:p>
          <a:p>
            <a:r>
              <a:rPr lang="cs-CZ" sz="2800" dirty="0"/>
              <a:t>Do jakých podkategorií dělí Gerard </a:t>
            </a:r>
            <a:r>
              <a:rPr lang="cs-CZ" sz="2800" dirty="0" err="1"/>
              <a:t>Genette</a:t>
            </a:r>
            <a:r>
              <a:rPr lang="cs-CZ" sz="2800" dirty="0"/>
              <a:t> </a:t>
            </a:r>
            <a:r>
              <a:rPr lang="cs-CZ" sz="2800" dirty="0" err="1"/>
              <a:t>paratexty</a:t>
            </a:r>
            <a:r>
              <a:rPr lang="cs-CZ" sz="2800" dirty="0"/>
              <a:t> a proč? </a:t>
            </a:r>
          </a:p>
          <a:p>
            <a:r>
              <a:rPr lang="cs-CZ" sz="2800" dirty="0"/>
              <a:t>Jaké typy </a:t>
            </a:r>
            <a:r>
              <a:rPr lang="cs-CZ" sz="2800" dirty="0" err="1"/>
              <a:t>paratextů</a:t>
            </a:r>
            <a:r>
              <a:rPr lang="cs-CZ" sz="2800" dirty="0"/>
              <a:t> </a:t>
            </a:r>
            <a:r>
              <a:rPr lang="cs-CZ" sz="2800" dirty="0" err="1"/>
              <a:t>Gray</a:t>
            </a:r>
            <a:r>
              <a:rPr lang="cs-CZ" sz="2800" dirty="0"/>
              <a:t> rozlišuje?</a:t>
            </a:r>
          </a:p>
          <a:p>
            <a:r>
              <a:rPr lang="cs-CZ" sz="2800" dirty="0"/>
              <a:t>Co je funkcí </a:t>
            </a:r>
            <a:r>
              <a:rPr lang="cs-CZ" sz="2800" dirty="0" err="1"/>
              <a:t>paratextů</a:t>
            </a:r>
            <a:r>
              <a:rPr lang="cs-CZ" sz="2800" dirty="0"/>
              <a:t>? Jakou analogii pro ilustraci </a:t>
            </a:r>
            <a:r>
              <a:rPr lang="cs-CZ" sz="2800" dirty="0" err="1"/>
              <a:t>Gray</a:t>
            </a:r>
            <a:r>
              <a:rPr lang="cs-CZ" sz="2800" dirty="0"/>
              <a:t> využívá?</a:t>
            </a:r>
          </a:p>
          <a:p>
            <a:r>
              <a:rPr lang="cs-CZ" sz="2800" dirty="0"/>
              <a:t>Jak vsazuje </a:t>
            </a:r>
            <a:r>
              <a:rPr lang="cs-CZ" sz="2800" dirty="0" err="1"/>
              <a:t>paratexty</a:t>
            </a:r>
            <a:r>
              <a:rPr lang="cs-CZ" sz="2800" dirty="0"/>
              <a:t> do procesu textuality (vztah dílo/text; rámec intertextuality; interpretační komunity; podporující intertextualita)?</a:t>
            </a:r>
          </a:p>
        </p:txBody>
      </p:sp>
    </p:spTree>
    <p:extLst>
      <p:ext uri="{BB962C8B-B14F-4D97-AF65-F5344CB8AC3E}">
        <p14:creationId xmlns:p14="http://schemas.microsoft.com/office/powerpoint/2010/main" val="88269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F700CA-0B26-4203-93E2-9350871C6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</a:t>
            </a:r>
            <a:r>
              <a:rPr lang="cs-CZ" dirty="0" err="1"/>
              <a:t>paratextů</a:t>
            </a:r>
            <a:r>
              <a:rPr lang="cs-CZ" dirty="0"/>
              <a:t> -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91D063-867C-42A3-90D0-EB84BA772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44349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obklopují texty, publika i průmysl a vyplňují prostor mezi nimi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 </a:t>
            </a:r>
            <a:r>
              <a:rPr lang="cs-CZ" dirty="0" err="1"/>
              <a:t>paratexty</a:t>
            </a:r>
            <a:r>
              <a:rPr lang="cs-CZ" dirty="0"/>
              <a:t>, jež nás obklopují, </a:t>
            </a:r>
            <a:r>
              <a:rPr lang="cs-CZ" i="1" dirty="0"/>
              <a:t>spekulativně spotřebováváme </a:t>
            </a:r>
            <a:r>
              <a:rPr lang="cs-CZ" dirty="0"/>
              <a:t>řadu nových textů – naše naděje, očekávání, obavy, zájem a touha splývají s obrazy a scénáři toho, co text může být (a podstatná část je </a:t>
            </a:r>
            <a:r>
              <a:rPr lang="cs-CZ" u="sng" dirty="0"/>
              <a:t>řízena</a:t>
            </a:r>
            <a:r>
              <a:rPr lang="cs-CZ" dirty="0"/>
              <a:t> před sledováním)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faktory pro výběr filmů (hvězdy, produkční tým apod.) jsou texty pečlivě konstruovány producenty za účelem vytvořit jisté významy a interpretace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Gerard </a:t>
            </a:r>
            <a:r>
              <a:rPr lang="cs-CZ" dirty="0" err="1"/>
              <a:t>Genette</a:t>
            </a:r>
            <a:r>
              <a:rPr lang="cs-CZ" dirty="0"/>
              <a:t> – </a:t>
            </a:r>
            <a:r>
              <a:rPr lang="cs-CZ" dirty="0" err="1"/>
              <a:t>paratexty</a:t>
            </a:r>
            <a:r>
              <a:rPr lang="cs-CZ" dirty="0"/>
              <a:t> jako prahy mezi vnitřkem a vnějškem textu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peritexty</a:t>
            </a:r>
            <a:r>
              <a:rPr lang="cs-CZ" dirty="0"/>
              <a:t> – uvnitř knihy (obal, titulní strana, jméno autora,…)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epitexty</a:t>
            </a:r>
            <a:r>
              <a:rPr lang="cs-CZ" dirty="0"/>
              <a:t> – mimo knihy (recenze, rozhovory,…)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paratext</a:t>
            </a:r>
            <a:r>
              <a:rPr lang="cs-CZ" dirty="0"/>
              <a:t> faktu – gender autora může mít </a:t>
            </a:r>
            <a:r>
              <a:rPr lang="cs-CZ" dirty="0" err="1"/>
              <a:t>paratextuální</a:t>
            </a:r>
            <a:r>
              <a:rPr lang="cs-CZ" dirty="0"/>
              <a:t> funkci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podmiňují náš vstup do textů</a:t>
            </a:r>
            <a:br>
              <a:rPr lang="cs-CZ" dirty="0"/>
            </a:br>
            <a:r>
              <a:rPr lang="cs-CZ" dirty="0"/>
              <a:t>- reklama o účasti na festivalu v Cannes a Benátkách nás připraví na jiný film než reklama s posvěcením </a:t>
            </a:r>
            <a:r>
              <a:rPr lang="cs-CZ" dirty="0" err="1"/>
              <a:t>Britney</a:t>
            </a:r>
            <a:r>
              <a:rPr lang="cs-CZ" dirty="0"/>
              <a:t> </a:t>
            </a:r>
            <a:r>
              <a:rPr lang="cs-CZ" dirty="0" err="1"/>
              <a:t>Spears</a:t>
            </a:r>
            <a:r>
              <a:rPr lang="cs-CZ" dirty="0"/>
              <a:t>, i kdyby obě ke stejnému filmu</a:t>
            </a:r>
          </a:p>
        </p:txBody>
      </p:sp>
    </p:spTree>
    <p:extLst>
      <p:ext uri="{BB962C8B-B14F-4D97-AF65-F5344CB8AC3E}">
        <p14:creationId xmlns:p14="http://schemas.microsoft.com/office/powerpoint/2010/main" val="978548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04B0E6-3672-46C3-9962-7D41FD49E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</a:t>
            </a:r>
            <a:r>
              <a:rPr lang="cs-CZ" dirty="0" err="1"/>
              <a:t>paratextů</a:t>
            </a:r>
            <a:r>
              <a:rPr lang="cs-CZ" dirty="0"/>
              <a:t> -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AC0100-E6BC-46E8-9365-9F0627A45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</a:t>
            </a:r>
            <a:r>
              <a:rPr lang="cs-CZ" dirty="0"/>
              <a:t> jako vzduchová komora </a:t>
            </a:r>
            <a:r>
              <a:rPr lang="cs-CZ" dirty="0" err="1"/>
              <a:t>aklimatizující</a:t>
            </a:r>
            <a:r>
              <a:rPr lang="cs-CZ" dirty="0"/>
              <a:t> nás na jistý text, což vyžaduje nebo naznačuje určité strategie čtení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poskytují důležité prvotní rámce, skrze něž prozkoumáváme a hodnotíme texty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studium </a:t>
            </a:r>
            <a:r>
              <a:rPr lang="cs-CZ" dirty="0" err="1"/>
              <a:t>paratextů</a:t>
            </a:r>
            <a:r>
              <a:rPr lang="cs-CZ" dirty="0"/>
              <a:t> jako studium toho, </a:t>
            </a:r>
            <a:r>
              <a:rPr lang="cs-CZ" i="1" dirty="0"/>
              <a:t>jak je význam vytvářen a jak texty začínají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/>
              <a:t> </a:t>
            </a:r>
            <a:r>
              <a:rPr lang="cs-CZ" dirty="0"/>
              <a:t>spousta děl nese význam pro „publikum“ přesahující ty, kdo pořad/seriál/film viděli (z pořadů u nás třeba </a:t>
            </a:r>
            <a:r>
              <a:rPr lang="cs-CZ" i="1" dirty="0"/>
              <a:t>Prostřeno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studium </a:t>
            </a:r>
            <a:r>
              <a:rPr lang="cs-CZ" dirty="0" err="1"/>
              <a:t>paratextů</a:t>
            </a:r>
            <a:r>
              <a:rPr lang="cs-CZ" dirty="0"/>
              <a:t> slibuje nejenom prozradit, jak text vytváří význam pro své konzumenty, ale obecněji jak vytváří význam v populární kultuře a společnosti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neoddělitelnou součástí „samotného textu“</a:t>
            </a:r>
          </a:p>
        </p:txBody>
      </p:sp>
    </p:spTree>
    <p:extLst>
      <p:ext uri="{BB962C8B-B14F-4D97-AF65-F5344CB8AC3E}">
        <p14:creationId xmlns:p14="http://schemas.microsoft.com/office/powerpoint/2010/main" val="1134784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CE693-294A-4E7A-80D7-CD9327CC2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</a:t>
            </a:r>
            <a:r>
              <a:rPr lang="cs-CZ" dirty="0" err="1"/>
              <a:t>paratextů</a:t>
            </a:r>
            <a:r>
              <a:rPr lang="cs-CZ" dirty="0"/>
              <a:t> -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4E07BB-2AF7-409B-9C2B-AED6A0A74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155571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Roland </a:t>
            </a:r>
            <a:r>
              <a:rPr lang="cs-CZ" dirty="0" err="1"/>
              <a:t>Barthes</a:t>
            </a:r>
            <a:r>
              <a:rPr lang="cs-CZ" dirty="0"/>
              <a:t>: dělení na dílo a text</a:t>
            </a:r>
            <a:br>
              <a:rPr lang="cs-CZ" dirty="0"/>
            </a:br>
            <a:r>
              <a:rPr lang="cs-CZ" dirty="0"/>
              <a:t>dílo – fyzický objekt, který můžeme držet</a:t>
            </a:r>
            <a:br>
              <a:rPr lang="cs-CZ" dirty="0"/>
            </a:br>
            <a:r>
              <a:rPr lang="cs-CZ" dirty="0"/>
              <a:t>text – prožívaný pouze při aktu konzumace/prožívání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čtenář jako producent – každý má jinou historii/zkušenosti a nachází rozdílné ozvěny ve stejném textu -&gt; text ožívá při interakci mezi písmeny/obrazy a čtenáře/divákem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dáváme smysl textům částečně skrze rámce nabízené jinými texty – intertextualita může působit jak jako překážka při čtení, tak i jako průvodce při interpretaci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text je důsledkem setkání díla a čtenáře, ale každé dílo a každý divák přináší vícenásobné </a:t>
            </a:r>
            <a:r>
              <a:rPr lang="cs-CZ" dirty="0" err="1"/>
              <a:t>intertexty</a:t>
            </a:r>
            <a:r>
              <a:rPr lang="cs-CZ" dirty="0"/>
              <a:t>, které oživují text a dodávají mu energii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Stanley </a:t>
            </a:r>
            <a:r>
              <a:rPr lang="cs-CZ" dirty="0" err="1"/>
              <a:t>Fish</a:t>
            </a:r>
            <a:r>
              <a:rPr lang="cs-CZ" dirty="0"/>
              <a:t>: čtení a interpretace limitovaná kontextem a „interpretačními komunitami“ – čtenáři jsou často připraveni na texty před tím, než se s nimi setkají a nejen jako jedinci, ale i jako skupiny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kosmos textů a </a:t>
            </a:r>
            <a:r>
              <a:rPr lang="cs-CZ" dirty="0" err="1"/>
              <a:t>paratextů</a:t>
            </a:r>
            <a:r>
              <a:rPr lang="cs-CZ" dirty="0"/>
              <a:t>, které referují k jiným textům a tím nastavují filtry a vytvářejí interpretační komunity</a:t>
            </a:r>
          </a:p>
        </p:txBody>
      </p:sp>
    </p:spTree>
    <p:extLst>
      <p:ext uri="{BB962C8B-B14F-4D97-AF65-F5344CB8AC3E}">
        <p14:creationId xmlns:p14="http://schemas.microsoft.com/office/powerpoint/2010/main" val="691027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95F4B7-9B71-4A69-94DA-7371A29CA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</a:t>
            </a:r>
            <a:r>
              <a:rPr lang="cs-CZ" dirty="0" err="1"/>
              <a:t>paratextů</a:t>
            </a:r>
            <a:r>
              <a:rPr lang="cs-CZ" dirty="0"/>
              <a:t> -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AC72D6-2CAA-4E0A-87F2-3F5963ECF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1771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pouze pro analytické účely můžeme </a:t>
            </a:r>
            <a:r>
              <a:rPr lang="cs-CZ" dirty="0" err="1"/>
              <a:t>paratexty</a:t>
            </a:r>
            <a:r>
              <a:rPr lang="cs-CZ" dirty="0"/>
              <a:t> hrubě rozdělit do dvou kategorií – vstupní </a:t>
            </a:r>
            <a:r>
              <a:rPr lang="cs-CZ" dirty="0" err="1"/>
              <a:t>paratexty</a:t>
            </a:r>
            <a:r>
              <a:rPr lang="cs-CZ" dirty="0"/>
              <a:t> a </a:t>
            </a:r>
            <a:r>
              <a:rPr lang="cs-CZ" dirty="0" err="1"/>
              <a:t>paratexty</a:t>
            </a:r>
            <a:r>
              <a:rPr lang="cs-CZ" dirty="0"/>
              <a:t> in medias 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kreslí řadu „bitevních linií“, které obklopují mediální spotřebu – pokoušejí se vytvářet interpretační komunity a hermeneutické návody/recepty pro běžný život v mediálně saturovaném světě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mohou zesílit a/nebo objasnit spoustu významů a užití textu, ustanovující roli, kterou text a postavy hrají za hranicemi pořadu</a:t>
            </a:r>
            <a:br>
              <a:rPr lang="cs-CZ" dirty="0"/>
            </a:br>
            <a:r>
              <a:rPr lang="cs-CZ" dirty="0"/>
              <a:t>-&gt; podporující intertextualita – spousta </a:t>
            </a:r>
            <a:r>
              <a:rPr lang="cs-CZ" dirty="0" err="1"/>
              <a:t>paratextů</a:t>
            </a:r>
            <a:r>
              <a:rPr lang="cs-CZ" dirty="0"/>
              <a:t> znovu zdůrazňuje významu nebo jinak nastavuje přívětivý perimetr (oblast vhodného </a:t>
            </a:r>
            <a:r>
              <a:rPr lang="cs-CZ" dirty="0" err="1"/>
              <a:t>hypu</a:t>
            </a:r>
            <a:r>
              <a:rPr lang="cs-CZ" dirty="0"/>
              <a:t> a synergie jako u Disney); hračky a burgery jsou nyní částí textu, a film proto může být bláhové pokládat za „primární text“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in medias res – s některými se setkáváme i po vstupu do textu, a proto nejsou jenom vzduchovou komorou jako u </a:t>
            </a:r>
            <a:r>
              <a:rPr lang="cs-CZ" dirty="0" err="1"/>
              <a:t>Genetta</a:t>
            </a:r>
            <a:br>
              <a:rPr lang="cs-CZ" dirty="0"/>
            </a:br>
            <a:r>
              <a:rPr lang="cs-CZ" dirty="0"/>
              <a:t>- často jsme zaangažovaní v díle i po skončení jeho sledování</a:t>
            </a:r>
          </a:p>
        </p:txBody>
      </p:sp>
    </p:spTree>
    <p:extLst>
      <p:ext uri="{BB962C8B-B14F-4D97-AF65-F5344CB8AC3E}">
        <p14:creationId xmlns:p14="http://schemas.microsoft.com/office/powerpoint/2010/main" val="4012327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118D7-25CC-474A-BE61-A2F2167C2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</a:t>
            </a:r>
            <a:r>
              <a:rPr lang="cs-CZ" dirty="0" err="1"/>
              <a:t>paratextů</a:t>
            </a:r>
            <a:r>
              <a:rPr lang="cs-CZ" dirty="0"/>
              <a:t> -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BCE724-3F0B-46A0-9543-3E6F89BDB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33124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overflow</a:t>
            </a:r>
            <a:r>
              <a:rPr lang="cs-CZ" dirty="0"/>
              <a:t> – rozlití textuality za hranice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convergence</a:t>
            </a:r>
            <a:r>
              <a:rPr lang="cs-CZ" dirty="0"/>
              <a:t> – sbíhání, soutok textů a platforem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posun od ontologie (co je text?) k fenomenologii (jak k textu dochází? jak se text děje?)</a:t>
            </a:r>
            <a:br>
              <a:rPr lang="cs-CZ" dirty="0"/>
            </a:br>
            <a:r>
              <a:rPr lang="cs-CZ" dirty="0"/>
              <a:t>afektivní stylistika – studium toho, jak se text stává/děje stránku po stránce, větu po větě</a:t>
            </a:r>
            <a:br>
              <a:rPr lang="cs-CZ" dirty="0"/>
            </a:br>
            <a:r>
              <a:rPr lang="cs-CZ" dirty="0"/>
              <a:t>-&gt; čtenáři nereagují jenom na dokončený text, ale spíš na jeho časový tok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Wolfgang </a:t>
            </a:r>
            <a:r>
              <a:rPr lang="cs-CZ" dirty="0" err="1"/>
              <a:t>Iser</a:t>
            </a:r>
            <a:r>
              <a:rPr lang="cs-CZ" dirty="0"/>
              <a:t>: texty nechávají mezery mezi větami a myšlenkami, které musí čtenář zaplnit – analogie odlivu a přílivu</a:t>
            </a:r>
            <a:br>
              <a:rPr lang="cs-CZ" dirty="0"/>
            </a:br>
            <a:r>
              <a:rPr lang="cs-CZ" dirty="0"/>
              <a:t>anticipace, retrospekce a akumulace – zážitek přicházející skrze proces kontinuální modifikace</a:t>
            </a:r>
            <a:br>
              <a:rPr lang="cs-CZ" dirty="0"/>
            </a:br>
            <a:r>
              <a:rPr lang="cs-CZ" dirty="0"/>
              <a:t>- aktivní povaha textu – jsou zážitky, nikoliv monumenty, proto i naše interpretace textu musí nastat jako zážitek a ne bleskový moment vytváření významu/smyslu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 TV seriálů nečekáme na konec, abychom dali textu smysl -&gt; interpretujeme, jak jdeme společně se seriálem – mezery mezi epizodami vyplňují </a:t>
            </a:r>
            <a:r>
              <a:rPr lang="cs-CZ" dirty="0" err="1"/>
              <a:t>paratexty</a:t>
            </a:r>
            <a:br>
              <a:rPr lang="cs-CZ" dirty="0"/>
            </a:br>
            <a:r>
              <a:rPr lang="cs-CZ" dirty="0"/>
              <a:t>- proces </a:t>
            </a:r>
            <a:r>
              <a:rPr lang="cs-CZ" dirty="0" err="1"/>
              <a:t>textuální</a:t>
            </a:r>
            <a:r>
              <a:rPr lang="cs-CZ" dirty="0"/>
              <a:t> „aktualizace“ zůstává otevřený</a:t>
            </a:r>
            <a:br>
              <a:rPr lang="cs-CZ" dirty="0"/>
            </a:br>
            <a:r>
              <a:rPr lang="cs-CZ" dirty="0"/>
              <a:t>- „</a:t>
            </a:r>
            <a:r>
              <a:rPr lang="cs-CZ" dirty="0" err="1"/>
              <a:t>previously</a:t>
            </a:r>
            <a:r>
              <a:rPr lang="cs-CZ" dirty="0"/>
              <a:t> on“ – pro nové diváky funguje jako vstupní </a:t>
            </a:r>
            <a:r>
              <a:rPr lang="cs-CZ" dirty="0" err="1"/>
              <a:t>paratext</a:t>
            </a:r>
            <a:r>
              <a:rPr lang="cs-CZ" dirty="0"/>
              <a:t>, pro znalé in medias res</a:t>
            </a:r>
          </a:p>
        </p:txBody>
      </p:sp>
    </p:spTree>
    <p:extLst>
      <p:ext uri="{BB962C8B-B14F-4D97-AF65-F5344CB8AC3E}">
        <p14:creationId xmlns:p14="http://schemas.microsoft.com/office/powerpoint/2010/main" val="1311212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45BD0B-295D-409C-8B59-71A18D6E4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</a:t>
            </a:r>
            <a:r>
              <a:rPr lang="cs-CZ" dirty="0" err="1"/>
              <a:t>paratextů</a:t>
            </a:r>
            <a:r>
              <a:rPr lang="cs-CZ" dirty="0"/>
              <a:t> -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4A6E0A-4FE2-414F-B44D-9DEBD53FE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1536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in medias res mohou ohýbat naši interpretaci – stávají se neoddělitelnou součástí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 </a:t>
            </a:r>
            <a:r>
              <a:rPr lang="cs-CZ" dirty="0" err="1"/>
              <a:t>neserializované</a:t>
            </a:r>
            <a:r>
              <a:rPr lang="cs-CZ" dirty="0"/>
              <a:t> filmy jsou ovlivněny in medias res </a:t>
            </a:r>
            <a:r>
              <a:rPr lang="cs-CZ" dirty="0" err="1"/>
              <a:t>paratexty</a:t>
            </a:r>
            <a:r>
              <a:rPr lang="cs-CZ" dirty="0"/>
              <a:t> – při opakovaném sledování můžeme nacházet a vkládat nové významy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nejenom současný text je ovlivňován předchozími texty, ale může je rovněž zpětně ovlivňovat (srov vztah </a:t>
            </a:r>
            <a:r>
              <a:rPr lang="cs-CZ" dirty="0" err="1"/>
              <a:t>Fincherova</a:t>
            </a:r>
            <a:r>
              <a:rPr lang="cs-CZ" dirty="0"/>
              <a:t> nového filmu pro Netflix a </a:t>
            </a:r>
            <a:r>
              <a:rPr lang="cs-CZ" i="1" dirty="0"/>
              <a:t>Občana </a:t>
            </a:r>
            <a:r>
              <a:rPr lang="cs-CZ" i="1" dirty="0" err="1"/>
              <a:t>Kanea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každá evokace momentu z historie může </a:t>
            </a:r>
            <a:r>
              <a:rPr lang="cs-CZ" dirty="0" err="1"/>
              <a:t>paratextuálně</a:t>
            </a:r>
            <a:r>
              <a:rPr lang="cs-CZ" dirty="0"/>
              <a:t> přepsat text události, protože v momentu vyprávění „text“ (událost) je přístupný pouze skrze </a:t>
            </a:r>
            <a:r>
              <a:rPr lang="cs-CZ" dirty="0" err="1"/>
              <a:t>paratext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nikdy nenastane okamžik, kdy by se text osvobodil z </a:t>
            </a:r>
            <a:r>
              <a:rPr lang="cs-CZ" dirty="0" err="1"/>
              <a:t>kontextualizačních</a:t>
            </a:r>
            <a:r>
              <a:rPr lang="cs-CZ" dirty="0"/>
              <a:t> sil </a:t>
            </a:r>
            <a:r>
              <a:rPr lang="cs-CZ" dirty="0" err="1"/>
              <a:t>paratextuality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občas můžou převážit nad jejich texty (Happy </a:t>
            </a:r>
            <a:r>
              <a:rPr lang="cs-CZ" dirty="0" err="1"/>
              <a:t>Meal</a:t>
            </a:r>
            <a:r>
              <a:rPr lang="cs-CZ" dirty="0"/>
              <a:t>, fanouškovské weby)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se v čase mohou stát textem namísto toho, aby jej ohýbaly a modifikovaly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pravidelně necháváme </a:t>
            </a:r>
            <a:r>
              <a:rPr lang="cs-CZ" dirty="0" err="1"/>
              <a:t>paratexty</a:t>
            </a:r>
            <a:r>
              <a:rPr lang="cs-CZ" dirty="0"/>
              <a:t>, aby </a:t>
            </a:r>
            <a:r>
              <a:rPr lang="cs-CZ"/>
              <a:t>zastoupily text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velká část textuality, která existuje ve světě, je řízena </a:t>
            </a:r>
            <a:r>
              <a:rPr lang="cs-CZ" dirty="0" err="1"/>
              <a:t>paratexty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996786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111</TotalTime>
  <Words>1045</Words>
  <Application>Microsoft Office PowerPoint</Application>
  <PresentationFormat>Širokoúhlá obrazovka</PresentationFormat>
  <Paragraphs>50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Retrospektiva</vt:lpstr>
      <vt:lpstr>FAVh023 Plakáty, trailery, bonusy</vt:lpstr>
      <vt:lpstr>Jonathan Gray – teorie paratextů</vt:lpstr>
      <vt:lpstr>Teorie paratextů - shrnutí</vt:lpstr>
      <vt:lpstr>Teorie paratextů - shrnutí</vt:lpstr>
      <vt:lpstr>Teorie paratextů - shrnutí</vt:lpstr>
      <vt:lpstr>Teorie paratextů - shrnutí</vt:lpstr>
      <vt:lpstr>Teorie paratextů - shrnutí</vt:lpstr>
      <vt:lpstr>Teorie paratextů - 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FAVh023 Plakáty, trailery, bonusy</dc:title>
  <dc:creator>Martin Kos</dc:creator>
  <cp:lastModifiedBy>Martin Kos</cp:lastModifiedBy>
  <cp:revision>8</cp:revision>
  <dcterms:created xsi:type="dcterms:W3CDTF">2020-10-20T07:05:10Z</dcterms:created>
  <dcterms:modified xsi:type="dcterms:W3CDTF">2020-10-20T08:57:09Z</dcterms:modified>
</cp:coreProperties>
</file>