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8"/>
  </p:notesMasterIdLst>
  <p:handoutMasterIdLst>
    <p:handoutMasterId r:id="rId9"/>
  </p:handoutMasterIdLst>
  <p:sldIdLst>
    <p:sldId id="257" r:id="rId2"/>
    <p:sldId id="261" r:id="rId3"/>
    <p:sldId id="262" r:id="rId4"/>
    <p:sldId id="263" r:id="rId5"/>
    <p:sldId id="264" r:id="rId6"/>
    <p:sldId id="265" r:id="rId7"/>
  </p:sldIdLst>
  <p:sldSz cx="12192000" cy="6858000"/>
  <p:notesSz cx="6858000" cy="9144000"/>
  <p:defaultTextStyle>
    <a:defPPr rtl="0"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4529"/>
    <a:srgbClr val="2B3922"/>
    <a:srgbClr val="2E3722"/>
    <a:srgbClr val="FCF7F1"/>
    <a:srgbClr val="B8D233"/>
    <a:srgbClr val="5CC6D6"/>
    <a:srgbClr val="F8D22F"/>
    <a:srgbClr val="F03F2B"/>
    <a:srgbClr val="3488A0"/>
    <a:srgbClr val="5790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72" d="100"/>
          <a:sy n="72" d="100"/>
        </p:scale>
        <p:origin x="45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0" d="100"/>
          <a:sy n="120" d="100"/>
        </p:scale>
        <p:origin x="504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 Kos" userId="a6bf74b0212b4564" providerId="LiveId" clId="{BF2D022A-6941-442A-B3BB-9A55B2030765}"/>
    <pc:docChg chg="modSld">
      <pc:chgData name="Martin Kos" userId="a6bf74b0212b4564" providerId="LiveId" clId="{BF2D022A-6941-442A-B3BB-9A55B2030765}" dt="2020-10-14T10:43:26.050" v="2" actId="20577"/>
      <pc:docMkLst>
        <pc:docMk/>
      </pc:docMkLst>
      <pc:sldChg chg="modSp mod">
        <pc:chgData name="Martin Kos" userId="a6bf74b0212b4564" providerId="LiveId" clId="{BF2D022A-6941-442A-B3BB-9A55B2030765}" dt="2020-10-14T10:43:26.050" v="2" actId="20577"/>
        <pc:sldMkLst>
          <pc:docMk/>
          <pc:sldMk cId="183243182" sldId="261"/>
        </pc:sldMkLst>
        <pc:spChg chg="mod">
          <ac:chgData name="Martin Kos" userId="a6bf74b0212b4564" providerId="LiveId" clId="{BF2D022A-6941-442A-B3BB-9A55B2030765}" dt="2020-10-14T10:43:26.050" v="2" actId="20577"/>
          <ac:spMkLst>
            <pc:docMk/>
            <pc:sldMk cId="183243182" sldId="261"/>
            <ac:spMk id="4" creationId="{008DBFE4-0652-495D-A3D6-81696BAF2DC4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é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9D43E978-523C-4533-8BC1-3E15517B0CAD}" type="datetime1">
              <a:rPr lang="cs-CZ" smtClean="0"/>
              <a:t>14. 10. 2020</a:t>
            </a:fld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7ACF5E7-ACB0-497B-A8C6-F2E617B46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53396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é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04C72AE4-F412-4D0F-98D9-8DF7EF13BAD4}" type="datetime1">
              <a:rPr lang="cs-CZ" smtClean="0"/>
              <a:t>14. 10. 2020</a:t>
            </a:fld>
            <a:endParaRPr lang="en-US"/>
          </a:p>
        </p:txBody>
      </p:sp>
      <p:sp>
        <p:nvSpPr>
          <p:cNvPr id="4" name="Zástupný symbol obrázku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cs"/>
              <a:t>Kliknutím můžete upravit styly předlohy textu.</a:t>
            </a:r>
            <a:endParaRPr lang="en-US"/>
          </a:p>
          <a:p>
            <a:pPr lvl="1" rtl="0"/>
            <a:r>
              <a:rPr lang="cs"/>
              <a:t>Druhá úroveň</a:t>
            </a:r>
          </a:p>
          <a:p>
            <a:pPr lvl="2" rtl="0"/>
            <a:r>
              <a:rPr lang="cs"/>
              <a:t>Třetí úroveň</a:t>
            </a:r>
          </a:p>
          <a:p>
            <a:pPr lvl="3" rtl="0"/>
            <a:r>
              <a:rPr lang="cs"/>
              <a:t>Čtvrtá úroveň</a:t>
            </a:r>
          </a:p>
          <a:p>
            <a:pPr lvl="4" rtl="0"/>
            <a:r>
              <a:rPr lang="cs"/>
              <a:t>Pátá úroveň</a:t>
            </a:r>
            <a:endParaRPr lang="en-US"/>
          </a:p>
        </p:txBody>
      </p:sp>
      <p:sp>
        <p:nvSpPr>
          <p:cNvPr id="6" name="Zástupné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7A705E3-E620-489D-9973-6221209A4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58183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 useBgFill="1">
        <p:nvSpPr>
          <p:cNvPr id="10" name="Obdélník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Obdélník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Obdélník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Skupina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Přímá spojnice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Přímá spojnice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Přímá spojnice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rtlCol="0" anchor="ctr">
            <a:noAutofit/>
          </a:bodyPr>
          <a:lstStyle>
            <a:lvl1pPr algn="ctr">
              <a:lnSpc>
                <a:spcPct val="83000"/>
              </a:lnSpc>
              <a:defRPr lang="en-US" sz="60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20" name="Zástupný symbol pro datum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 rtlCol="0"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fld id="{6962437A-69DF-4FC4-82E7-095787E88CA2}" type="datetime1">
              <a:rPr lang="cs-CZ" smtClean="0"/>
              <a:t>14. 10. 2020</a:t>
            </a:fld>
            <a:endParaRPr lang="en-US" dirty="0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70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9C5B914-8B12-4555-B381-C9C72B2408B7}" type="datetime1">
              <a:rPr lang="cs-CZ" smtClean="0"/>
              <a:t>14. 10. 2020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329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 rtlCol="0"/>
          <a:lstStyle/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 rtlCol="0"/>
          <a:lstStyle/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B8ACA46-9028-4D5D-8730-99171FAE3F06}" type="datetime1">
              <a:rPr lang="cs-CZ" smtClean="0"/>
              <a:t>14. 10. 2020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073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B2AC929-901E-466E-BE68-07E756E2CD9A}" type="datetime1">
              <a:rPr lang="cs-CZ" smtClean="0"/>
              <a:t>14. 10. 2020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70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 useBgFill="1">
        <p:nvSpPr>
          <p:cNvPr id="23" name="Obdélník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Obdélník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Obdélník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rtlCol="0" anchor="ctr">
            <a:normAutofit/>
          </a:bodyPr>
          <a:lstStyle>
            <a:lvl1pPr algn="ctr">
              <a:lnSpc>
                <a:spcPct val="83000"/>
              </a:lnSpc>
              <a:defRPr lang="en-US" sz="60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grpSp>
        <p:nvGrpSpPr>
          <p:cNvPr id="16" name="Skupina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Přímá spojnice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Přímá spojnice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Přímá spojnice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rtlCol="0"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 rtlCol="0"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 rtl="0"/>
            <a:fld id="{8CF5898F-43A4-4623-95FA-D301F8EA43EB}" type="datetime1">
              <a:rPr lang="cs-CZ" smtClean="0"/>
              <a:t>14. 10. 2020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07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ě obsahové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5C62D49-C56C-41BE-AB9D-F32C0FDB497F}" type="datetime1">
              <a:rPr lang="cs-CZ" smtClean="0"/>
              <a:t>14. 10. 2020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672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E71B7C9-1526-4531-B1BE-04E9A37FA2CE}" type="datetime1">
              <a:rPr lang="cs-CZ" smtClean="0"/>
              <a:t>14. 10. 2020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96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6E9C2DB-08C5-4A26-B491-AB99DD10A99E}" type="datetime1">
              <a:rPr lang="cs-CZ" smtClean="0"/>
              <a:t>14. 10. 2020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41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9FBE077-9F05-484F-8622-4E9E9067A7C5}" type="datetime1">
              <a:rPr lang="cs-CZ" smtClean="0"/>
              <a:t>14. 10. 2020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24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rtlCol="0" anchor="b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26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 rtlCol="0"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 rtlCol="0"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6AB81B4-CE35-4C47-882C-8A3F92B5FFD6}" type="datetime1">
              <a:rPr lang="cs-CZ" smtClean="0"/>
              <a:t>14. 10. 2020</a:t>
            </a:fld>
            <a:endParaRPr lang="en-US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 rtlCol="0"/>
          <a:lstStyle>
            <a:lvl1pPr algn="l">
              <a:defRPr/>
            </a:lvl1pPr>
          </a:lstStyle>
          <a:p>
            <a:pPr rtl="0"/>
            <a:endParaRPr lang="en-US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602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Zástupný symbol obrázku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 rtlCol="0"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pPr rtl="0"/>
            <a:fld id="{06F24F85-89C9-4554-BB3D-C9F75BD57326}" type="datetime1">
              <a:rPr lang="cs-CZ" smtClean="0"/>
              <a:t>14. 10. 2020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 rtlCol="0"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 rtl="0"/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rtlCol="0" anchor="b">
            <a:noAutofit/>
          </a:bodyPr>
          <a:lstStyle>
            <a:lvl1pPr algn="l">
              <a:lnSpc>
                <a:spcPct val="100000"/>
              </a:lnSpc>
              <a:defRPr sz="2600" b="0">
                <a:solidFill>
                  <a:schemeClr val="tx1"/>
                </a:solidFill>
                <a:latin typeface="+mj-lt"/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 rtlCol="0"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2678223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Obdélník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7" name="Obdélník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Obdélník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cs" dirty="0"/>
              <a:t>Kliknutím můžete upravit styl předlohy nadpisů.</a:t>
            </a:r>
            <a:endParaRPr lang="en-US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cs"/>
              <a:t>Kliknutím můžete upravit styly předlohy textu.</a:t>
            </a:r>
          </a:p>
          <a:p>
            <a:pPr lvl="1" rtl="0"/>
            <a:r>
              <a:rPr lang="cs"/>
              <a:t>Druhá úroveň</a:t>
            </a:r>
          </a:p>
          <a:p>
            <a:pPr lvl="2" rtl="0"/>
            <a:r>
              <a:rPr lang="cs"/>
              <a:t>Třetí úroveň</a:t>
            </a:r>
          </a:p>
          <a:p>
            <a:pPr lvl="3" rtl="0"/>
            <a:r>
              <a:rPr lang="cs"/>
              <a:t>Čtvrtá úroveň</a:t>
            </a:r>
          </a:p>
          <a:p>
            <a:pPr lvl="4" rtl="0"/>
            <a:r>
              <a:rPr lang="cs"/>
              <a:t>Pátá úroveň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0639C23-9424-4615-9F2F-4DF01B7F951B}" type="datetime1">
              <a:rPr lang="cs-CZ" smtClean="0"/>
              <a:t>14. 10. 2020</a:t>
            </a:fld>
            <a:endParaRPr lang="en-US" dirty="0"/>
          </a:p>
        </p:txBody>
      </p:sp>
      <p:sp>
        <p:nvSpPr>
          <p:cNvPr id="5" name="Zástupné zápatí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57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65" r:id="rId5"/>
    <p:sldLayoutId id="2147483671" r:id="rId6"/>
    <p:sldLayoutId id="2147483672" r:id="rId7"/>
    <p:sldLayoutId id="2147483662" r:id="rId8"/>
    <p:sldLayoutId id="2147483663" r:id="rId9"/>
    <p:sldLayoutId id="2147483664" r:id="rId10"/>
    <p:sldLayoutId id="2147483666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 descr="Logo v detailu&#10;&#10;Automaticky generovaný popis">
            <a:extLst>
              <a:ext uri="{FF2B5EF4-FFF2-40B4-BE49-F238E27FC236}">
                <a16:creationId xmlns:a16="http://schemas.microsoft.com/office/drawing/2014/main" id="{8045422F-7258-40AC-BD2E-2469AA4489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82" name="Obdélník 81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95067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84" name="Obdélník 83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61010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3793" y="2355458"/>
            <a:ext cx="4775075" cy="1630907"/>
          </a:xfrm>
        </p:spPr>
        <p:txBody>
          <a:bodyPr rtlCol="0">
            <a:normAutofit fontScale="90000"/>
          </a:bodyPr>
          <a:lstStyle/>
          <a:p>
            <a:pPr rtl="0"/>
            <a:r>
              <a:rPr lang="cs" sz="4400" dirty="0">
                <a:solidFill>
                  <a:schemeClr val="tx1"/>
                </a:solidFill>
              </a:rPr>
              <a:t>Plakáty, trailery, bonusy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8722DDC-8EEE-4A06-8DFE-B44871EAA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33793" y="3995988"/>
            <a:ext cx="4775075" cy="559656"/>
          </a:xfrm>
        </p:spPr>
        <p:txBody>
          <a:bodyPr rtlCol="0">
            <a:normAutofit/>
          </a:bodyPr>
          <a:lstStyle/>
          <a:p>
            <a:pPr rtl="0">
              <a:spcAft>
                <a:spcPts val="600"/>
              </a:spcAft>
            </a:pPr>
            <a:r>
              <a:rPr lang="cs" dirty="0">
                <a:solidFill>
                  <a:schemeClr val="tx1"/>
                </a:solidFill>
              </a:rPr>
              <a:t>Martin Kos, Podzim 2020</a:t>
            </a:r>
          </a:p>
        </p:txBody>
      </p:sp>
    </p:spTree>
    <p:extLst>
      <p:ext uri="{BB962C8B-B14F-4D97-AF65-F5344CB8AC3E}">
        <p14:creationId xmlns:p14="http://schemas.microsoft.com/office/powerpoint/2010/main" val="25842807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4919D0-F177-4BBA-9A0B-DBA69E2ED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 rtlCol="0">
            <a:normAutofit/>
          </a:bodyPr>
          <a:lstStyle/>
          <a:p>
            <a:pPr algn="ctr" rtl="0"/>
            <a:r>
              <a:rPr lang="cs" dirty="0"/>
              <a:t>Podoba semináře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08DBFE4-0652-495D-A3D6-81696BAF2D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800" dirty="0"/>
              <a:t>12 seminářů</a:t>
            </a:r>
            <a:br>
              <a:rPr lang="cs-CZ" sz="2800" dirty="0"/>
            </a:br>
            <a:r>
              <a:rPr lang="cs-CZ" sz="2800" dirty="0"/>
              <a:t>- povinná aktivní účast</a:t>
            </a:r>
            <a:br>
              <a:rPr lang="cs-CZ" sz="2800" dirty="0"/>
            </a:br>
            <a:r>
              <a:rPr lang="cs-CZ" sz="2800" dirty="0"/>
              <a:t>- možné 2 absence bez povinnosti náhradního úkolu</a:t>
            </a:r>
          </a:p>
          <a:p>
            <a:r>
              <a:rPr lang="cs-CZ" sz="2800" dirty="0"/>
              <a:t>2 průběžné úkoly</a:t>
            </a:r>
            <a:br>
              <a:rPr lang="cs-CZ" sz="2800" dirty="0"/>
            </a:br>
            <a:r>
              <a:rPr lang="cs-CZ" sz="2800" dirty="0"/>
              <a:t>15. 11. – návrh výzkumného problému (2-3 normostrany)</a:t>
            </a:r>
            <a:br>
              <a:rPr lang="cs-CZ" sz="2800" dirty="0"/>
            </a:br>
            <a:r>
              <a:rPr lang="cs-CZ" sz="2800" dirty="0"/>
              <a:t>13. 12. – představení rešerše a pracovní hypotézy (5 normostran)</a:t>
            </a:r>
          </a:p>
          <a:p>
            <a:r>
              <a:rPr lang="cs-CZ" sz="2800" dirty="0"/>
              <a:t>způsob ukončení: esej o rozsahu 10–12 normostran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243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C288D8-E4AF-467C-914A-B1F8B320C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10CE1A-A15A-47B6-B991-585B30C73F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Na základě jakých podnětů se rozhodujete pro návštěvu kina?</a:t>
            </a:r>
          </a:p>
          <a:p>
            <a:r>
              <a:rPr lang="cs-CZ" sz="2000" dirty="0"/>
              <a:t>Kde nejčastěji přicházíte do kontaktu s informacemi o nových filmech, seriálech a dalších audiovizuálních dílech?</a:t>
            </a:r>
          </a:p>
          <a:p>
            <a:r>
              <a:rPr lang="cs-CZ" sz="2000" dirty="0"/>
              <a:t>Proměnil někdy (pozitivní i negativní) </a:t>
            </a:r>
            <a:r>
              <a:rPr lang="cs-CZ" sz="2000" dirty="0" err="1"/>
              <a:t>hype</a:t>
            </a:r>
            <a:r>
              <a:rPr lang="cs-CZ" sz="2000" dirty="0"/>
              <a:t> váš zážitek z filmu? Přiměl vás nebo naopak odradil od návštěvy kina?</a:t>
            </a:r>
          </a:p>
          <a:p>
            <a:r>
              <a:rPr lang="cs-CZ" sz="2000" dirty="0"/>
              <a:t>Jaké typy informací k filmům/seriálům vyhledáváte a proč?</a:t>
            </a:r>
          </a:p>
          <a:p>
            <a:r>
              <a:rPr lang="cs-CZ" sz="2000" dirty="0"/>
              <a:t>Vnímáte diskurz kolem konkrétních filmů/seriálů pouze před jeho uvedením nebo i poté?</a:t>
            </a:r>
          </a:p>
          <a:p>
            <a:r>
              <a:rPr lang="cs-CZ" sz="2000" dirty="0"/>
              <a:t>Co považujete za nejvýznamnější termíny, s nimiž přichází </a:t>
            </a:r>
            <a:r>
              <a:rPr lang="cs-CZ" sz="2000" dirty="0" err="1"/>
              <a:t>Drake</a:t>
            </a:r>
            <a:r>
              <a:rPr lang="cs-CZ" sz="2000" dirty="0"/>
              <a:t>/</a:t>
            </a:r>
            <a:r>
              <a:rPr lang="cs-CZ" sz="2000" dirty="0" err="1"/>
              <a:t>Gray</a:t>
            </a:r>
            <a:r>
              <a:rPr lang="cs-CZ" sz="2000" dirty="0"/>
              <a:t>, a proč?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EF4F2DA-2EAF-425A-AA53-A147611A0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3B2AC929-901E-466E-BE68-07E756E2CD9A}" type="datetime1">
              <a:rPr lang="cs-CZ" smtClean="0"/>
              <a:t>14. 10. 2020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359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C25011-36D0-4871-99C0-344B01D13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Philip </a:t>
            </a:r>
            <a:r>
              <a:rPr lang="cs-CZ" dirty="0" err="1"/>
              <a:t>Drake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7A146A-2B87-4B76-BB70-48683B43CC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filmový marketing jako stěžejní činnost: </a:t>
            </a:r>
            <a:br>
              <a:rPr lang="cs-CZ" dirty="0"/>
            </a:br>
            <a:r>
              <a:rPr lang="cs-CZ" dirty="0"/>
              <a:t>- až 1/3 nákladů</a:t>
            </a:r>
            <a:br>
              <a:rPr lang="cs-CZ" dirty="0"/>
            </a:br>
            <a:r>
              <a:rPr lang="cs-CZ" dirty="0"/>
              <a:t>- většina tržeb v kinech během prvních 14 dní -&gt; potřeba okamžitého účinku</a:t>
            </a:r>
            <a:br>
              <a:rPr lang="cs-CZ" dirty="0"/>
            </a:br>
            <a:r>
              <a:rPr lang="cs-CZ" dirty="0"/>
              <a:t>- otevírací víkend jako indikátor celkových tržeb, zahraničních trhů nebo determinant cen televizních práv/domácích nosičů</a:t>
            </a:r>
          </a:p>
          <a:p>
            <a:r>
              <a:rPr lang="cs-CZ" dirty="0"/>
              <a:t>marketing jako klíčový způsob, jak ustavit rozpoznání konkrétního audiovizuálního produktu a jeho rozlišení na trhu + pokus redukovat rizika systematickým vyzdvihováním obchodovatelných prvků (hvězda, žánr, technologie, režisér)</a:t>
            </a:r>
          </a:p>
          <a:p>
            <a:r>
              <a:rPr lang="cs-CZ" dirty="0"/>
              <a:t>posun od pečlivě kontrolované publicity a studiového brandingu (muzikály MGM, gangsterky WB) v období klasického Hollywoodu ke snaze vytvořit širší povědomí o produktech v souvislostech široké distribuce a velkých marketingových kampaní u </a:t>
            </a:r>
            <a:r>
              <a:rPr lang="cs-CZ" dirty="0" err="1"/>
              <a:t>blockbusterové</a:t>
            </a:r>
            <a:r>
              <a:rPr lang="cs-CZ" dirty="0"/>
              <a:t> distribuce</a:t>
            </a:r>
          </a:p>
          <a:p>
            <a:r>
              <a:rPr lang="cs-CZ" dirty="0"/>
              <a:t> rozptýlení marketingu ve snaze přitáhnout roztříštěné publikum</a:t>
            </a:r>
          </a:p>
          <a:p>
            <a:r>
              <a:rPr lang="cs-CZ" dirty="0"/>
              <a:t> propojení distribuce s vedlejšími/doplňkovými produkty (hračky, videohry)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9984082-97C5-4FD5-91E8-7A486DEDCC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3B2AC929-901E-466E-BE68-07E756E2CD9A}" type="datetime1">
              <a:rPr lang="cs-CZ" smtClean="0"/>
              <a:t>14. 10. 2020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7828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A8C127-1DE2-4719-9253-75EF1F069C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High</a:t>
            </a:r>
            <a:r>
              <a:rPr lang="cs-CZ" dirty="0"/>
              <a:t> </a:t>
            </a:r>
            <a:r>
              <a:rPr lang="cs-CZ" dirty="0" err="1"/>
              <a:t>Concept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B59D8FC-1842-40B5-943A-E785A68E7F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875776"/>
            <a:ext cx="10381989" cy="4437341"/>
          </a:xfrm>
        </p:spPr>
        <p:txBody>
          <a:bodyPr>
            <a:normAutofit/>
          </a:bodyPr>
          <a:lstStyle/>
          <a:p>
            <a:r>
              <a:rPr lang="cs-CZ" dirty="0"/>
              <a:t>základní narativní premisa kinematografického díla snadno shrnutelná a komunikovatelná</a:t>
            </a:r>
          </a:p>
          <a:p>
            <a:r>
              <a:rPr lang="cs-CZ" b="1" dirty="0" err="1"/>
              <a:t>the</a:t>
            </a:r>
            <a:r>
              <a:rPr lang="cs-CZ" b="1" dirty="0"/>
              <a:t> </a:t>
            </a:r>
            <a:r>
              <a:rPr lang="cs-CZ" b="1" dirty="0" err="1"/>
              <a:t>look</a:t>
            </a:r>
            <a:r>
              <a:rPr lang="cs-CZ" b="1" dirty="0"/>
              <a:t>, </a:t>
            </a:r>
            <a:r>
              <a:rPr lang="cs-CZ" b="1" dirty="0" err="1"/>
              <a:t>the</a:t>
            </a:r>
            <a:r>
              <a:rPr lang="cs-CZ" b="1" dirty="0"/>
              <a:t> </a:t>
            </a:r>
            <a:r>
              <a:rPr lang="cs-CZ" b="1" dirty="0" err="1"/>
              <a:t>hook</a:t>
            </a:r>
            <a:r>
              <a:rPr lang="cs-CZ" b="1" dirty="0"/>
              <a:t> and </a:t>
            </a:r>
            <a:r>
              <a:rPr lang="cs-CZ" b="1" dirty="0" err="1"/>
              <a:t>the</a:t>
            </a:r>
            <a:r>
              <a:rPr lang="cs-CZ" b="1" dirty="0"/>
              <a:t> </a:t>
            </a:r>
            <a:r>
              <a:rPr lang="cs-CZ" b="1" dirty="0" err="1"/>
              <a:t>book</a:t>
            </a:r>
            <a:br>
              <a:rPr lang="cs-CZ" dirty="0"/>
            </a:br>
            <a:r>
              <a:rPr lang="cs-CZ" dirty="0"/>
              <a:t>- marketing ovlivňuje produkci a estetická rozhodnutí</a:t>
            </a:r>
            <a:br>
              <a:rPr lang="cs-CZ" dirty="0"/>
            </a:br>
            <a:r>
              <a:rPr lang="cs-CZ" dirty="0"/>
              <a:t>- projekt může být popsán na základě prvků a vlastností – háčků –, na nichž je založena marketingová kampaň (hvězdy, speciální efekty apod.)</a:t>
            </a:r>
            <a:br>
              <a:rPr lang="cs-CZ" dirty="0"/>
            </a:br>
            <a:r>
              <a:rPr lang="cs-CZ" dirty="0"/>
              <a:t>- spojení brandingu a filmového stylu, využití prvků k zaháčkování publika a maximalizace synergií s doplňkovými trhy (</a:t>
            </a:r>
            <a:r>
              <a:rPr lang="cs-CZ" dirty="0" err="1"/>
              <a:t>tie</a:t>
            </a:r>
            <a:r>
              <a:rPr lang="cs-CZ" dirty="0"/>
              <a:t>-in produkty – romány, </a:t>
            </a:r>
            <a:r>
              <a:rPr lang="cs-CZ" dirty="0" err="1"/>
              <a:t>merchandising</a:t>
            </a:r>
            <a:r>
              <a:rPr lang="cs-CZ" dirty="0"/>
              <a:t>,…)</a:t>
            </a:r>
            <a:br>
              <a:rPr lang="cs-CZ" dirty="0"/>
            </a:br>
            <a:r>
              <a:rPr lang="cs-CZ" dirty="0"/>
              <a:t>- styl důležitým komponentem </a:t>
            </a:r>
            <a:r>
              <a:rPr lang="cs-CZ" dirty="0" err="1"/>
              <a:t>high-conceptu</a:t>
            </a:r>
            <a:r>
              <a:rPr lang="cs-CZ" dirty="0"/>
              <a:t> zajišťujícím způsob diferenciace filmu od jiných produktů</a:t>
            </a:r>
          </a:p>
          <a:p>
            <a:r>
              <a:rPr lang="cs-CZ" dirty="0"/>
              <a:t>funkce marketingu: vytvořit rozpoznatelnou značku s vysokým potenciálem apelu na publikum</a:t>
            </a:r>
          </a:p>
          <a:p>
            <a:endParaRPr lang="cs-CZ" dirty="0"/>
          </a:p>
          <a:p>
            <a:r>
              <a:rPr lang="cs-CZ" dirty="0"/>
              <a:t>marketingová kampaň na celé řadě platforem a v různých formátech (</a:t>
            </a:r>
            <a:r>
              <a:rPr lang="cs-CZ" dirty="0" err="1"/>
              <a:t>making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, rozhovory s tvůrci, webové stránky, sociální sítě, </a:t>
            </a:r>
            <a:r>
              <a:rPr lang="cs-CZ" dirty="0" err="1"/>
              <a:t>tagliny</a:t>
            </a:r>
            <a:r>
              <a:rPr lang="cs-CZ" dirty="0"/>
              <a:t> na plakátech)</a:t>
            </a:r>
          </a:p>
          <a:p>
            <a:r>
              <a:rPr lang="cs-CZ" dirty="0"/>
              <a:t>tendence k vytváření franšíz – zajištění delšího finančního cyklu, příklon k </a:t>
            </a:r>
            <a:r>
              <a:rPr lang="cs-CZ" dirty="0" err="1"/>
              <a:t>brand-buildingu</a:t>
            </a:r>
            <a:endParaRPr lang="cs-CZ" dirty="0"/>
          </a:p>
          <a:p>
            <a:r>
              <a:rPr lang="cs-CZ" dirty="0"/>
              <a:t>marketing na základě průzkumu trhu i ve formě (více) nekontrolované publicity (recenze, únik informací,…)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1FC3605-D820-4300-A2BE-B43039E8C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3B2AC929-901E-466E-BE68-07E756E2CD9A}" type="datetime1">
              <a:rPr lang="cs-CZ" smtClean="0"/>
              <a:t>14. 10. 2020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7262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39B697-4B68-412E-8EDD-127336255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Jonathan </a:t>
            </a:r>
            <a:r>
              <a:rPr lang="cs-CZ" dirty="0" err="1"/>
              <a:t>Gray</a:t>
            </a:r>
            <a:r>
              <a:rPr lang="cs-CZ" dirty="0"/>
              <a:t> – úvod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F7B918A-2248-418D-868B-FC3E60DA33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103120"/>
            <a:ext cx="10058400" cy="4112286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funkce filmových </a:t>
            </a:r>
            <a:r>
              <a:rPr lang="cs-CZ" dirty="0" err="1"/>
              <a:t>paratextů</a:t>
            </a:r>
            <a:r>
              <a:rPr lang="cs-CZ" dirty="0"/>
              <a:t> nejenom v rovině ekonomické perspektivě – potenciál změnit význam textu</a:t>
            </a:r>
          </a:p>
          <a:p>
            <a:r>
              <a:rPr lang="cs-CZ" dirty="0"/>
              <a:t>každý </a:t>
            </a:r>
            <a:r>
              <a:rPr lang="cs-CZ" dirty="0" err="1"/>
              <a:t>paratext</a:t>
            </a:r>
            <a:r>
              <a:rPr lang="cs-CZ" dirty="0"/>
              <a:t>:</a:t>
            </a:r>
            <a:br>
              <a:rPr lang="cs-CZ" dirty="0"/>
            </a:br>
            <a:r>
              <a:rPr lang="cs-CZ" dirty="0"/>
              <a:t>a) posiluje význam skrze masovou cirkulaci</a:t>
            </a:r>
            <a:br>
              <a:rPr lang="cs-CZ" dirty="0"/>
            </a:br>
            <a:r>
              <a:rPr lang="cs-CZ" dirty="0"/>
              <a:t>b) přidává něco nového nebo rozdílného</a:t>
            </a:r>
          </a:p>
          <a:p>
            <a:r>
              <a:rPr lang="cs-CZ" dirty="0" err="1"/>
              <a:t>paratexty</a:t>
            </a:r>
            <a:r>
              <a:rPr lang="cs-CZ" dirty="0"/>
              <a:t> jako filtr, skrze něž musíme projít na cestě k textu</a:t>
            </a:r>
          </a:p>
          <a:p>
            <a:r>
              <a:rPr lang="cs-CZ" dirty="0" err="1"/>
              <a:t>hype</a:t>
            </a:r>
            <a:r>
              <a:rPr lang="cs-CZ" dirty="0"/>
              <a:t>, synergie, periferie, propagace, promo</a:t>
            </a:r>
          </a:p>
          <a:p>
            <a:r>
              <a:rPr lang="cs-CZ" dirty="0"/>
              <a:t>fanouškovské výtvory mohou fungovat z hlediska textuality stejně, byť nejsou pokryty stejnou terminologií (i proto, že jsou neautorizované)</a:t>
            </a:r>
          </a:p>
          <a:p>
            <a:r>
              <a:rPr lang="cs-CZ" dirty="0" err="1"/>
              <a:t>paratexty</a:t>
            </a:r>
            <a:r>
              <a:rPr lang="cs-CZ" dirty="0"/>
              <a:t> nejsou jen doplňky k textům: tvoří texty, ovládají je a naplňují je řadou významů, které si s nimi spojujeme</a:t>
            </a:r>
          </a:p>
          <a:p>
            <a:r>
              <a:rPr lang="cs-CZ" dirty="0"/>
              <a:t>film/seriál tak nikoliv jako „ústřední text“, ale vždy jen jako součást text</a:t>
            </a:r>
            <a:br>
              <a:rPr lang="cs-CZ" dirty="0"/>
            </a:br>
            <a:r>
              <a:rPr lang="cs-CZ" dirty="0"/>
              <a:t>- stále v procesu formování a transformování, případně „zranitelný“ k další formaci a transformaci</a:t>
            </a:r>
            <a:br>
              <a:rPr lang="cs-CZ" dirty="0"/>
            </a:br>
            <a:r>
              <a:rPr lang="cs-CZ" dirty="0"/>
              <a:t>- nejsou dokončenými produkty, ale kontinuální „produktivitou“</a:t>
            </a:r>
            <a:br>
              <a:rPr lang="cs-CZ" dirty="0"/>
            </a:br>
            <a:r>
              <a:rPr lang="cs-CZ" dirty="0"/>
              <a:t>- větší jednotka: fikční svět, jehož přijetí a reakce na něj spoléhá vždy i na </a:t>
            </a:r>
            <a:r>
              <a:rPr lang="cs-CZ" dirty="0" err="1"/>
              <a:t>paratexty</a:t>
            </a:r>
            <a:endParaRPr lang="cs-CZ" dirty="0"/>
          </a:p>
          <a:p>
            <a:r>
              <a:rPr lang="cs-CZ" dirty="0"/>
              <a:t>synergie nejenom ve smyslu zisku, ale i textuality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8534D58-2E66-447D-9133-5531CDF74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3B2AC929-901E-466E-BE68-07E756E2CD9A}" type="datetime1">
              <a:rPr lang="cs-CZ" smtClean="0"/>
              <a:t>14. 10. 2020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0437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FIVE">
      <a:dk1>
        <a:sysClr val="windowText" lastClr="000000"/>
      </a:dk1>
      <a:lt1>
        <a:sysClr val="window" lastClr="FFFFFF"/>
      </a:lt1>
      <a:dk2>
        <a:srgbClr val="505046"/>
      </a:dk2>
      <a:lt2>
        <a:srgbClr val="F5F6F4"/>
      </a:lt2>
      <a:accent1>
        <a:srgbClr val="57903F"/>
      </a:accent1>
      <a:accent2>
        <a:srgbClr val="F03F2B"/>
      </a:accent2>
      <a:accent3>
        <a:srgbClr val="3488A0"/>
      </a:accent3>
      <a:accent4>
        <a:srgbClr val="F8D22F"/>
      </a:accent4>
      <a:accent5>
        <a:srgbClr val="5CC6D6"/>
      </a:accent5>
      <a:accent6>
        <a:srgbClr val="B8D233"/>
      </a:accent6>
      <a:hlink>
        <a:srgbClr val="00B0F0"/>
      </a:hlink>
      <a:folHlink>
        <a:srgbClr val="B2B2B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1798689_TF78438558" id="{AA281ABA-03DA-437C-8D75-29E1E8C7EFDD}" vid="{4E1E5E86-B9E6-4CB7-B9C7-D05656AD29D3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{6F9C36B9-2B85-4DA9-8081-1248F1DA9795}tf78438558</Template>
  <TotalTime>1130</TotalTime>
  <Words>640</Words>
  <Application>Microsoft Office PowerPoint</Application>
  <PresentationFormat>Širokoúhlá obrazovka</PresentationFormat>
  <Paragraphs>39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Calibri</vt:lpstr>
      <vt:lpstr>Century Gothic</vt:lpstr>
      <vt:lpstr>Garamond</vt:lpstr>
      <vt:lpstr>SavonVTI</vt:lpstr>
      <vt:lpstr>Plakáty, trailery, bonusy</vt:lpstr>
      <vt:lpstr>Podoba semináře</vt:lpstr>
      <vt:lpstr>Prezentace aplikace PowerPoint</vt:lpstr>
      <vt:lpstr>Philip Drake</vt:lpstr>
      <vt:lpstr>High Concept</vt:lpstr>
      <vt:lpstr>Jonathan Gray – úvod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Plakáty, trailery, bonusy</dc:title>
  <dc:creator>Martin Kos</dc:creator>
  <cp:lastModifiedBy>Martin Kos</cp:lastModifiedBy>
  <cp:revision>10</cp:revision>
  <dcterms:created xsi:type="dcterms:W3CDTF">2020-10-06T14:34:12Z</dcterms:created>
  <dcterms:modified xsi:type="dcterms:W3CDTF">2020-10-14T10:43:44Z</dcterms:modified>
</cp:coreProperties>
</file>