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2" r:id="rId6"/>
    <p:sldId id="264" r:id="rId7"/>
    <p:sldId id="266" r:id="rId8"/>
    <p:sldId id="265" r:id="rId9"/>
    <p:sldId id="272" r:id="rId10"/>
    <p:sldId id="267" r:id="rId11"/>
    <p:sldId id="268" r:id="rId12"/>
    <p:sldId id="263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566A2FD-8E20-4A05-8E3E-25EC56A5E9CB}" type="datetimeFigureOut">
              <a:rPr lang="cs-CZ" smtClean="0"/>
              <a:t>21.10.2020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78198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A2FD-8E20-4A05-8E3E-25EC56A5E9CB}" type="datetimeFigureOut">
              <a:rPr lang="cs-CZ" smtClean="0"/>
              <a:t>21.10.2020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559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A2FD-8E20-4A05-8E3E-25EC56A5E9CB}" type="datetimeFigureOut">
              <a:rPr lang="cs-CZ" smtClean="0"/>
              <a:t>21.10.2020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200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A2FD-8E20-4A05-8E3E-25EC56A5E9CB}" type="datetimeFigureOut">
              <a:rPr lang="cs-CZ" smtClean="0"/>
              <a:t>21.10.2020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752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566A2FD-8E20-4A05-8E3E-25EC56A5E9CB}" type="datetimeFigureOut">
              <a:rPr lang="cs-CZ" smtClean="0"/>
              <a:t>21.10.2020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427840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A2FD-8E20-4A05-8E3E-25EC56A5E9CB}" type="datetimeFigureOut">
              <a:rPr lang="cs-CZ" smtClean="0"/>
              <a:t>21.10.2020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6031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A2FD-8E20-4A05-8E3E-25EC56A5E9CB}" type="datetimeFigureOut">
              <a:rPr lang="cs-CZ" smtClean="0"/>
              <a:t>21.10.2020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4474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A2FD-8E20-4A05-8E3E-25EC56A5E9CB}" type="datetimeFigureOut">
              <a:rPr lang="cs-CZ" smtClean="0"/>
              <a:t>21.10.2020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609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A2FD-8E20-4A05-8E3E-25EC56A5E9CB}" type="datetimeFigureOut">
              <a:rPr lang="cs-CZ" smtClean="0"/>
              <a:t>21.10.2020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235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2566A2FD-8E20-4A05-8E3E-25EC56A5E9CB}" type="datetimeFigureOut">
              <a:rPr lang="cs-CZ" smtClean="0"/>
              <a:t>21.10.2020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98507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2566A2FD-8E20-4A05-8E3E-25EC56A5E9CB}" type="datetimeFigureOut">
              <a:rPr lang="cs-CZ" smtClean="0"/>
              <a:t>21.10.2020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019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566A2FD-8E20-4A05-8E3E-25EC56A5E9CB}" type="datetimeFigureOut">
              <a:rPr lang="cs-CZ" smtClean="0"/>
              <a:t>21.10.2020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5110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XQpgAAeLM4" TargetMode="External"/><Relationship Id="rId2" Type="http://schemas.openxmlformats.org/officeDocument/2006/relationships/hyperlink" Target="https://www.youtube.com/watch?v=fBafi8PsaHo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7200" dirty="0" smtClean="0"/>
              <a:t>Úvod </a:t>
            </a:r>
            <a:r>
              <a:rPr lang="cs-CZ" sz="7200" dirty="0"/>
              <a:t>do studia televizních formátů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15045" y="4345578"/>
            <a:ext cx="8045373" cy="2695302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II. přednáška</a:t>
            </a:r>
            <a:endParaRPr lang="cs-CZ" sz="2800" dirty="0"/>
          </a:p>
          <a:p>
            <a:endParaRPr lang="cs-CZ" dirty="0"/>
          </a:p>
          <a:p>
            <a:endParaRPr lang="cs-CZ" sz="1700" dirty="0" smtClean="0"/>
          </a:p>
        </p:txBody>
      </p:sp>
    </p:spTree>
    <p:extLst>
      <p:ext uri="{BB962C8B-B14F-4D97-AF65-F5344CB8AC3E}">
        <p14:creationId xmlns:p14="http://schemas.microsoft.com/office/powerpoint/2010/main" val="80765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/>
              <a:t>7. Zásadní význam reality </a:t>
            </a:r>
            <a:r>
              <a:rPr lang="cs-CZ" sz="3600" dirty="0" smtClean="0"/>
              <a:t>TV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1375955"/>
            <a:ext cx="6420573" cy="5482045"/>
          </a:xfrm>
        </p:spPr>
        <p:txBody>
          <a:bodyPr>
            <a:noAutofit/>
          </a:bodyPr>
          <a:lstStyle/>
          <a:p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od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90. let se profil televize výrazně proměnil díky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nástupu reality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pořadů do televizního </a:t>
            </a:r>
            <a:r>
              <a:rPr lang="cs-CZ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primetime</a:t>
            </a:r>
            <a:endParaRPr lang="cs-CZ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ato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forma produkčně méně nákladných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pořadů si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získala velkou diváckou odezvu a stala se pro televizní producenty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východiskem v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rámci stále se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přiostřujícícho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konkurenčního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boje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„příběhy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“ nás samotných,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které můžeme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sledovat s dojetím i škodolibostí, se staly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fenoménem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ořady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jako Big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Brother či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Survivor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vstupují do x-tých sezón svého vysílání a pro původní i nové generace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diváků jsou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přesto stále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atraktivní</a:t>
            </a:r>
          </a:p>
          <a:p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úspěch vyprovokoval tvůrce, aby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televizní prostor atakovali mnohem odvážnějšími a experimentálnějšími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způsoby vyprávění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, jimiž budou demonstrovat to, co reality TV nikdy nedokáže – pevnou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scenáristickou kontrolu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nad děním na obrazovce.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341120" y="1624044"/>
            <a:ext cx="5451565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251" y="2468009"/>
            <a:ext cx="3901440" cy="281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3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 smtClean="0"/>
              <a:t>8. </a:t>
            </a:r>
            <a:r>
              <a:rPr lang="cs-CZ" sz="3600" dirty="0"/>
              <a:t>Posouvání estetických norem 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2800" dirty="0" smtClean="0"/>
              <a:t>(</a:t>
            </a:r>
            <a:r>
              <a:rPr lang="cs-CZ" sz="2800" dirty="0"/>
              <a:t>komplexita, explicitní zobrazování, důraz na TV styl</a:t>
            </a:r>
            <a:r>
              <a:rPr lang="cs-CZ" sz="2800" dirty="0" smtClean="0"/>
              <a:t>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1375955"/>
            <a:ext cx="10409099" cy="5482045"/>
          </a:xfrm>
        </p:spPr>
        <p:txBody>
          <a:bodyPr>
            <a:noAutofit/>
          </a:bodyPr>
          <a:lstStyle/>
          <a:p>
            <a:pPr algn="just"/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celkovou proměnou televizního trhu, která v USA a západní Evropě začala v 90. </a:t>
            </a:r>
            <a:r>
              <a:rPr lang="cs-CZ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letech,došlo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k cílení na menší publika, z nichž některá vyžadují náročnější televizní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pořady a jsou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ochotná za takové pořady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zaplatit</a:t>
            </a:r>
          </a:p>
          <a:p>
            <a:pPr algn="just"/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řada pořadů, které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využívají mnohem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složitějších a divácky náročnějších vyprávěcích postupů, které evokují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experimentální přístupy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uměleckého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filmu, důraze na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preciznější práci s filmovým stylem (prací s </a:t>
            </a:r>
            <a:r>
              <a:rPr lang="cs-CZ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mizanscénou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střihovými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postupy atd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.).</a:t>
            </a:r>
          </a:p>
          <a:p>
            <a:pPr algn="just"/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ivácká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pozornost věnovaná sledování takových „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náročnějších</a:t>
            </a:r>
            <a:r>
              <a:rPr lang="cs-CZ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“,komplexních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pořadů je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pak mnohem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větší (ustupuje tedy do pozadí fenomén „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rozptýleného“ diváctví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) a divák teoreticky může mnohem více ocenit preciznější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zpracování</a:t>
            </a:r>
          </a:p>
          <a:p>
            <a:pPr algn="just"/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výrazně kupředu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se také posunula kvalita záznamové a zobrazovací technologie, takže na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kvalitních velkoformátových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obrazovkách je možné registrovat mnohem větší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množství vizuálních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informací, než tomu bylo v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minulosti</a:t>
            </a:r>
          </a:p>
          <a:p>
            <a:pPr algn="just"/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došlo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také k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porušení některých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tabu rodinného televizního média. Obrazovka se otevřela explicitnějším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způsobům zobrazování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těla, sexuality a násilí, centrem vyprávění se stali hrdinové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zastupující kdysi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vylučované LGBTQA minority, mnohem akceptovanějším se stal „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bad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language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“,</a:t>
            </a:r>
          </a:p>
          <a:p>
            <a:pPr algn="just"/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poměrně běžně se jako protagonisté objevují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ambivaletní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charaktery (těžko si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představit, že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by v minulém století mohl být hlavním a vlastně sympatickým hrdinou sériový vrah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341120" y="1624044"/>
            <a:ext cx="5451565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64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 smtClean="0"/>
              <a:t>Vidíme jemné rozdíly?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1419498"/>
            <a:ext cx="5889351" cy="5569131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341120" y="1624044"/>
            <a:ext cx="5451565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hilling Adventures of Sabrina Season 1 Trailer Rotten Tomatoes T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1120" y="1317172"/>
            <a:ext cx="4876800" cy="2743200"/>
          </a:xfrm>
          <a:prstGeom prst="rect">
            <a:avLst/>
          </a:prstGeom>
        </p:spPr>
      </p:pic>
      <p:pic>
        <p:nvPicPr>
          <p:cNvPr id="7" name="Sabrina The Teenage Witch Intro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70766" y="3075116"/>
            <a:ext cx="4618808" cy="339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3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 smtClean="0"/>
              <a:t>9. Konkurence</a:t>
            </a:r>
            <a:endParaRPr lang="cs-CZ" sz="3600" dirty="0"/>
          </a:p>
        </p:txBody>
      </p:sp>
      <p:sp>
        <p:nvSpPr>
          <p:cNvPr id="5" name="Obdélník 4"/>
          <p:cNvSpPr/>
          <p:nvPr/>
        </p:nvSpPr>
        <p:spPr>
          <a:xfrm>
            <a:off x="1341120" y="1624044"/>
            <a:ext cx="5451565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103632" y="1380310"/>
            <a:ext cx="4948825" cy="5477690"/>
          </a:xfrm>
        </p:spPr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elý mediální trh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se v současnosti zaměřuje na boj o pozornost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uživatelů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edle kinematografie a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televize stojí další dodavatelé zábavy, jakými je internet a zejména pak herní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průmysl, který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svým významem dnes dokonce začíná ostatní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zastiňovat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spět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na tomto trhu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je tak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dnes čím dál náročnější, a televizní průmysl proto musí často experimentovat (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viz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multiplatformita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crossmedia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povaha TV pořadů).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273" y="3914398"/>
            <a:ext cx="4632898" cy="260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0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 smtClean="0"/>
              <a:t>10. </a:t>
            </a:r>
            <a:r>
              <a:rPr lang="pt-BR" sz="3600" dirty="0" smtClean="0"/>
              <a:t>Multiplatformita, </a:t>
            </a:r>
            <a:r>
              <a:rPr lang="pt-BR" sz="3600" dirty="0"/>
              <a:t>konvergence médií</a:t>
            </a:r>
            <a:endParaRPr lang="cs-CZ" sz="3600" dirty="0"/>
          </a:p>
        </p:txBody>
      </p:sp>
      <p:sp>
        <p:nvSpPr>
          <p:cNvPr id="5" name="Obdélník 4"/>
          <p:cNvSpPr/>
          <p:nvPr/>
        </p:nvSpPr>
        <p:spPr>
          <a:xfrm>
            <a:off x="1341120" y="1624044"/>
            <a:ext cx="5451565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42672" y="1197430"/>
            <a:ext cx="6525077" cy="5477690"/>
          </a:xfrm>
        </p:spPr>
        <p:txBody>
          <a:bodyPr>
            <a:noAutofit/>
          </a:bodyPr>
          <a:lstStyle/>
          <a:p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projekty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se již dávno nespoléhají jen na svůj život na televizní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obrazovce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roducenti vytvářejí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další produkty vázané na pořad, které jsou určeny pro další platformy,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skrze něž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diváci přistupují k mediálním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obsahům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oficiální webové stránky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pořadu a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jejich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microsite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, počítačové hry, internetové kvízy a ankety, elektronické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encyklopedie, oficiální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průvodce, soundtracky, vznikají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webisody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, aplikace pro mobilní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telefony a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tablety apod. </a:t>
            </a:r>
            <a:endParaRPr lang="cs-CZ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íky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digitální povaze dnešní mediální krajiny je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velmi těžké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definovat rozdíly mezi takovými platformami, jako jsou televize, web, rozhlas ad.</a:t>
            </a:r>
          </a:p>
          <a:p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dochází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k tzv. 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konvergenci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(slučování mediálních typů, respektive ztrátě jejich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specifik) představující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větší flexibilitu v přenášení a ukládání digitalizovaných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dat: pořad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tak současně prochází televizí, internetem, osobními přehrávacími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zařízeními a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dalšími digitálními platformami, což mnohem více odpovídá diváckým 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potřebám stále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většího množství lidí.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012" y="4763589"/>
            <a:ext cx="3866605" cy="20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3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 smtClean="0"/>
              <a:t>Úkoly na příště</a:t>
            </a:r>
            <a:endParaRPr lang="cs-CZ" sz="3600" dirty="0"/>
          </a:p>
        </p:txBody>
      </p:sp>
      <p:sp>
        <p:nvSpPr>
          <p:cNvPr id="5" name="Obdélník 4"/>
          <p:cNvSpPr/>
          <p:nvPr/>
        </p:nvSpPr>
        <p:spPr>
          <a:xfrm>
            <a:off x="1341120" y="1624044"/>
            <a:ext cx="5451565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103632" y="1380310"/>
            <a:ext cx="8771888" cy="5477690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Mittel, Jason. 2006. Narrative Complexity in Contemporary American Television.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In: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Velvet Light Trap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č. 58, s. 29–40.</a:t>
            </a:r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DOPLŇUJÍCÍ VIDEA (zde nebo v MS TEAMS)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(1)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Netflix Is Killing Traditional TV</a:t>
            </a:r>
          </a:p>
          <a:p>
            <a:pPr marL="0" indent="0">
              <a:buNone/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</a:t>
            </a:r>
            <a:r>
              <a:rPr lang="cs-CZ" sz="1800" b="1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www.youtube.com/watch?v=fBafi8PsaHo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(2)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Netflix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cs-CZ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0" indent="0">
              <a:buNone/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</a:t>
            </a:r>
            <a:r>
              <a:rPr lang="cs-CZ" sz="1800" b="1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www.youtube.com/watch?v=YXQpgAAeLM4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28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/>
              <a:t>Charakteristika současné </a:t>
            </a:r>
            <a:r>
              <a:rPr lang="cs-CZ" sz="3600" dirty="0"/>
              <a:t>televize a jejích vyprávěcích </a:t>
            </a:r>
            <a:r>
              <a:rPr lang="cs-CZ" sz="3600" dirty="0" smtClean="0"/>
              <a:t>forem</a:t>
            </a:r>
            <a:r>
              <a:rPr lang="cs-CZ" sz="3600" dirty="0"/>
              <a:t/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1688012"/>
            <a:ext cx="5889351" cy="5569131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 typické pro současnou televizní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kulturu vlastně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 nelze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formulovat</a:t>
            </a:r>
          </a:p>
          <a:p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existuje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velké množství různorodých publik s různými praktikami, stejně tak vedle sebe koexistují konvenční a tradiční televizní pořady či způsoby jejich sledování na straně jedné a zcela nové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varianty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téhož na straně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druhé</a:t>
            </a:r>
          </a:p>
          <a:p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díky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globálnímu trhu s televizními pořady a realitou distribučních kanálů překračujících hranice národních států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do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velké míry smazaly hranice mezi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regiony</a:t>
            </a:r>
          </a:p>
          <a:p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hlavními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charakteristikami jsou pluralita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polysémie a </a:t>
            </a:r>
            <a:r>
              <a:rPr lang="cs-CZ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mnohovrstevnatost</a:t>
            </a: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394" y="1874517"/>
            <a:ext cx="3336285" cy="464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 smtClean="0"/>
              <a:t>1. Divácká recepce</a:t>
            </a:r>
            <a:br>
              <a:rPr lang="cs-CZ" sz="3600" dirty="0" smtClean="0"/>
            </a:b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1419498"/>
            <a:ext cx="5889351" cy="5569131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471749" y="1523895"/>
            <a:ext cx="6096000" cy="37302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překlenutí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tradičního recepčního kontextu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(TV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coby rodinného média sledovaného v obývacím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pokoji)</a:t>
            </a:r>
          </a:p>
          <a:p>
            <a:pPr marL="2286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posun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domácností směrem k vlastnictví většího množství televizních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přijímačů</a:t>
            </a:r>
          </a:p>
          <a:p>
            <a:pPr marL="2286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různá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přehrávací zařízení s odlišným rozhraním, které jim nabízí možnost nových a interaktivnějších diváckých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praktik</a:t>
            </a:r>
          </a:p>
          <a:p>
            <a:pPr marL="2286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elevizní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obsahy dnes kromě obývacího pokoje konzumujeme ve vlacích, letadlech, čekárnách, restauracích, školních učebnách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apod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216" y="4188822"/>
            <a:ext cx="4748537" cy="266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4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/>
              <a:t>2. Segmentace </a:t>
            </a:r>
            <a:r>
              <a:rPr lang="cs-CZ" sz="3600" dirty="0"/>
              <a:t>publik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1419498"/>
            <a:ext cx="5889351" cy="5569131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471749" y="1523895"/>
            <a:ext cx="8969828" cy="2303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oučasná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televizní kultura již prakticky nezná ideu masového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publika</a:t>
            </a:r>
          </a:p>
          <a:p>
            <a:pPr marL="228600" indent="-228600" algn="just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íky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velkému nárůstu konkurence jsou dnes diváci rozděleni spíše na malé skupiny, které jsou oddané určitým pořadům či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kanálům</a:t>
            </a:r>
          </a:p>
          <a:p>
            <a:pPr marL="228600" indent="-228600" algn="just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ílům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oslovit taková jasněji definovaná publika jsou pak podřízeny i marketingové strategie samotných televizních stanic či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VoD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služeb, které takovým menším publikům nabízejí jak své produkty (jednotlivé pořady či předplatné kanálu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92" y="3931487"/>
            <a:ext cx="5569676" cy="278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1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 smtClean="0"/>
              <a:t>3. </a:t>
            </a:r>
            <a:r>
              <a:rPr lang="cs-CZ" sz="3600" dirty="0"/>
              <a:t>Rostoucí kulturní a umělecká legitimita televize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1419498"/>
            <a:ext cx="5889351" cy="5569131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341120" y="1624044"/>
            <a:ext cx="5451565" cy="5233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kdysi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tak prosazovaná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kvalitativní hranice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mezi kinematografií a televizí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překonaná</a:t>
            </a:r>
          </a:p>
          <a:p>
            <a:pPr marL="228600" indent="-228600" algn="just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ezi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oběma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průmysly zcela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volně migrují tvůrčí pracovníci, včetně ikonických „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auteurů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“ filmového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plátna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 algn="just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seriálovému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vyprávění již není vyčítána jeho „nekonečnost“, ale v této vlastnosti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mnozí vidí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potenciál vyprávět příběhy „jinak“, nikoli nutně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rozmělněně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bezcílně</a:t>
            </a:r>
          </a:p>
          <a:p>
            <a:pPr marL="228600" indent="-228600" algn="just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íky zlevnění počítačových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efektů si i televizní produkce může dovolit vyšší produkční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hodnoty svých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pořadů, s rozšířením kvalitních zobrazovacích zařízení se také mnohem větší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důraz klade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na televizní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styl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231" y="1624044"/>
            <a:ext cx="4028803" cy="268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9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/>
              <a:t>4. Paralelní existence </a:t>
            </a:r>
            <a:r>
              <a:rPr lang="cs-CZ" sz="3600" dirty="0" err="1"/>
              <a:t>flow</a:t>
            </a:r>
            <a:r>
              <a:rPr lang="cs-CZ" sz="3600" dirty="0"/>
              <a:t> </a:t>
            </a:r>
            <a:r>
              <a:rPr lang="cs-CZ" sz="3600" dirty="0" smtClean="0"/>
              <a:t>TV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1419498"/>
            <a:ext cx="5889351" cy="5569131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čkoli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 současná televizní kultura poznamenaná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nástupem bezprecedentní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volnosti diváka a možností interaktivity díky distribučním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platformám, jako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jsou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VoD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či P2P sítě, stále velké množství diváků konzumuje televizní pořady v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rámci toku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často dokonce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pouze prostě jen sledují televizi, ne pořad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341120" y="1624044"/>
            <a:ext cx="5451565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984" y="3602193"/>
            <a:ext cx="4880879" cy="325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9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/>
              <a:t>4. Paralelní existence </a:t>
            </a:r>
            <a:r>
              <a:rPr lang="cs-CZ" sz="3600" dirty="0" err="1"/>
              <a:t>flow</a:t>
            </a:r>
            <a:r>
              <a:rPr lang="cs-CZ" sz="3600" dirty="0"/>
              <a:t> </a:t>
            </a:r>
            <a:r>
              <a:rPr lang="cs-CZ" sz="3600" dirty="0" smtClean="0"/>
              <a:t>TV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1419498"/>
            <a:ext cx="5889351" cy="5569131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čkoli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 současná televizní kultura poznamenaná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nástupem bezprecedentní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volnosti diváka a možností interaktivity díky distribučním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platformám, jako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jsou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VoD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či P2P sítě, stále velké množství diváků konzumuje televizní pořady v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rámci toku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často dokonce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pouze prostě jen sledují televizi, ne pořad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341120" y="1624044"/>
            <a:ext cx="5451565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984" y="3602193"/>
            <a:ext cx="4880879" cy="325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2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/>
              <a:t>5</a:t>
            </a:r>
            <a:r>
              <a:rPr lang="cs-CZ" sz="3600" dirty="0" smtClean="0"/>
              <a:t>. Live televize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1375955"/>
            <a:ext cx="9703705" cy="5181599"/>
          </a:xfrm>
        </p:spPr>
        <p:txBody>
          <a:bodyPr>
            <a:normAutofit/>
          </a:bodyPr>
          <a:lstStyle/>
          <a:p>
            <a:pPr algn="just"/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živý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přenos byl kdysi technologickou nutností,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dodnes má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ale punc přidané hodnoty televizního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média</a:t>
            </a:r>
          </a:p>
          <a:p>
            <a:pPr algn="just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loučení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času průběhu události a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jejího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mediovaného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sledování je zcela zásadní atrakcí a právě sledovanost živých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přenosů a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živě vysílaných pořadů typu sport či zpravodajství je toho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důkazem</a:t>
            </a:r>
          </a:p>
          <a:p>
            <a:pPr algn="just"/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s nástupem nových technologií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 nástrojů, jako je internet, mobilní telefony a sociální sítě, došlo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navíc k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posílení interaktivity, která je důležitá pro budování vztahu mezi médiem a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divákem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tzv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„architektura divácké participace v současné mediální kultuře“ je klíčovou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strategií pro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zisk oddaného publika a charakteristika živé televize je pro takové vtahování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diváků důležitým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komunikačním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elementem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341120" y="1624044"/>
            <a:ext cx="5451565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49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 smtClean="0"/>
              <a:t>6. Tradiční </a:t>
            </a:r>
            <a:r>
              <a:rPr lang="cs-CZ" sz="3600" dirty="0"/>
              <a:t>žánry </a:t>
            </a:r>
            <a:r>
              <a:rPr lang="cs-CZ" sz="3600" dirty="0" smtClean="0"/>
              <a:t>a </a:t>
            </a:r>
            <a:r>
              <a:rPr lang="cs-CZ" sz="3600" dirty="0"/>
              <a:t>hybridizace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1375955"/>
            <a:ext cx="6420573" cy="5482045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televize je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vysoce kompetitivní prostředí, což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zvyšuje její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dynamiku při hledání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inovací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řesto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 jejím rámci nalezneme řadu tradičních a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relativně neměnných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pořadů, jakými jsou fikční žánry typu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sitcom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soap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opera, sci-fi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či faktuální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pořady jako zpravodajství či sportovní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přenosy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ednoduše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řečeno, televize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je tak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různorodé a heterogenní médium, že se v něm zcela přirozeně vyvažuje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konzervativní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perpektiva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 tradice na straně jedné a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příklon k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experimentování, míchání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žánrů a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vzniku hybridních formátů na straně druhé.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341120" y="1624044"/>
            <a:ext cx="5451565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42" y="3797029"/>
            <a:ext cx="4040677" cy="306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4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TM10001106[[fn=Odznáček]]</Template>
  <TotalTime>537</TotalTime>
  <Words>1247</Words>
  <Application>Microsoft Office PowerPoint</Application>
  <PresentationFormat>Širokoúhlá obrazovka</PresentationFormat>
  <Paragraphs>72</Paragraphs>
  <Slides>15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Calibri</vt:lpstr>
      <vt:lpstr>Gill Sans MT</vt:lpstr>
      <vt:lpstr>Impact</vt:lpstr>
      <vt:lpstr>Badge</vt:lpstr>
      <vt:lpstr>Úvod do studia televizních formátů</vt:lpstr>
      <vt:lpstr>Charakteristika současné televize a jejích vyprávěcích forem </vt:lpstr>
      <vt:lpstr>1. Divácká recepce </vt:lpstr>
      <vt:lpstr>2. Segmentace publik </vt:lpstr>
      <vt:lpstr>3. Rostoucí kulturní a umělecká legitimita televize</vt:lpstr>
      <vt:lpstr>4. Paralelní existence flow TV</vt:lpstr>
      <vt:lpstr>4. Paralelní existence flow TV</vt:lpstr>
      <vt:lpstr>5. Live televize</vt:lpstr>
      <vt:lpstr>6. Tradiční žánry a hybridizace</vt:lpstr>
      <vt:lpstr>7. Zásadní význam reality TV</vt:lpstr>
      <vt:lpstr>8. Posouvání estetických norem  (komplexita, explicitní zobrazování, důraz na TV styl)</vt:lpstr>
      <vt:lpstr>Vidíme jemné rozdíly?</vt:lpstr>
      <vt:lpstr>9. Konkurence</vt:lpstr>
      <vt:lpstr>10. Multiplatformita, konvergence médií</vt:lpstr>
      <vt:lpstr>Úkoly na příště</vt:lpstr>
    </vt:vector>
  </TitlesOfParts>
  <Company>Česká televize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studia televizních formátů</dc:title>
  <dc:creator>Šardická Kateřina</dc:creator>
  <cp:lastModifiedBy>Šardická Kateřina</cp:lastModifiedBy>
  <cp:revision>32</cp:revision>
  <dcterms:created xsi:type="dcterms:W3CDTF">2020-10-14T09:20:20Z</dcterms:created>
  <dcterms:modified xsi:type="dcterms:W3CDTF">2020-10-21T12:21:13Z</dcterms:modified>
</cp:coreProperties>
</file>