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8" r:id="rId3"/>
    <p:sldId id="319" r:id="rId4"/>
    <p:sldId id="321" r:id="rId5"/>
    <p:sldId id="322" r:id="rId6"/>
    <p:sldId id="320" r:id="rId7"/>
    <p:sldId id="323" r:id="rId8"/>
    <p:sldId id="324" r:id="rId9"/>
    <p:sldId id="327" r:id="rId10"/>
    <p:sldId id="328" r:id="rId11"/>
    <p:sldId id="326" r:id="rId12"/>
    <p:sldId id="325" r:id="rId13"/>
    <p:sldId id="31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66A2FD-8E20-4A05-8E3E-25EC56A5E9C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819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55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20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75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566A2FD-8E20-4A05-8E3E-25EC56A5E9C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27840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603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47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609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A2FD-8E20-4A05-8E3E-25EC56A5E9C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3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566A2FD-8E20-4A05-8E3E-25EC56A5E9C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98507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566A2FD-8E20-4A05-8E3E-25EC56A5E9C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019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566A2FD-8E20-4A05-8E3E-25EC56A5E9CB}" type="datetimeFigureOut">
              <a:rPr lang="cs-CZ" smtClean="0"/>
              <a:t>25.11.2020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96D742C-3970-4B2C-AD3A-6FDD6B33F4A8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11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ztsTpgFOnU" TargetMode="External"/><Relationship Id="rId2" Type="http://schemas.openxmlformats.org/officeDocument/2006/relationships/hyperlink" Target="https://www.youtube.com/watch?v=87qV6E7TIa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QLn3bdJTetg&amp;t=95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7200" dirty="0" smtClean="0"/>
              <a:t>Úvod </a:t>
            </a:r>
            <a:r>
              <a:rPr lang="cs-CZ" sz="7200" dirty="0"/>
              <a:t>do studia televizních formátů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15045" y="4345578"/>
            <a:ext cx="8045373" cy="2695302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 smtClean="0"/>
              <a:t>VI. přednáška</a:t>
            </a:r>
            <a:endParaRPr lang="cs-CZ" sz="2800" dirty="0"/>
          </a:p>
          <a:p>
            <a:endParaRPr lang="cs-CZ" dirty="0"/>
          </a:p>
          <a:p>
            <a:endParaRPr lang="cs-CZ" sz="1700" dirty="0" smtClean="0"/>
          </a:p>
        </p:txBody>
      </p:sp>
    </p:spTree>
    <p:extLst>
      <p:ext uri="{BB962C8B-B14F-4D97-AF65-F5344CB8AC3E}">
        <p14:creationId xmlns:p14="http://schemas.microsoft.com/office/powerpoint/2010/main" val="8076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8735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(</a:t>
            </a:r>
            <a:r>
              <a:rPr lang="cs-CZ" sz="3600" dirty="0"/>
              <a:t>b) Populárně-zábavné pořady 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51678" y="1184364"/>
            <a:ext cx="1039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spc="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Televizní kvízy/soutěžní pořady</a:t>
            </a:r>
            <a:endParaRPr lang="cs-CZ" sz="2800" cap="all" spc="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251678" y="1841242"/>
            <a:ext cx="94052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ztah diváka a soutěžících:</a:t>
            </a:r>
          </a:p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(a) </a:t>
            </a:r>
            <a:r>
              <a:rPr 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Sociální 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aktér reprezentuje diváky v televizním světě.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Hráč je jedním z nás,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běžný smrtelník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který přichází do televizního prostředí, a moderátor (a jeho úkoly) jsou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mu soupeřem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antagonistickým prvkem. </a:t>
            </a:r>
          </a:p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(b) 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Sociální aktér je divákův soupeř.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Některé formální postupy televizních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producentů i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promluvy moderátora povzbuzují televizní diváky, aby se sociálním aktérem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současně soupeřili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tedy například aby se snažili odpovědět na otázku dříve než on. </a:t>
            </a: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Součástí výstavby televizního kvízu jsou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postupy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jako: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stanovení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narativní hádanky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(kdo bude vítěz tohoto kola, celé soutěže?),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pojmenování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antagonisty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překážek vedoucích k výhře,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stupňování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napětí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úbytek/selekce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protagonistů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příslib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happy endu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1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8735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(</a:t>
            </a:r>
            <a:r>
              <a:rPr lang="cs-CZ" sz="3600" dirty="0"/>
              <a:t>b) Populárně-zábavné pořady 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51678" y="1184364"/>
            <a:ext cx="1039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spc="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Televizní kvízy/soutěžní pořady</a:t>
            </a:r>
            <a:endParaRPr lang="cs-CZ" sz="2800" cap="all" spc="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Deset stupňů ke zlaté (1980) - ukázka ze soutěž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8994" y="1885756"/>
            <a:ext cx="6496594" cy="4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8735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(</a:t>
            </a:r>
            <a:r>
              <a:rPr lang="cs-CZ" sz="3600" dirty="0"/>
              <a:t>b) Populárně-zábavné pořady 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51678" y="1184364"/>
            <a:ext cx="1039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spc="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Talk </a:t>
            </a:r>
            <a:r>
              <a:rPr lang="cs-CZ" sz="2800" cap="all" spc="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show</a:t>
            </a:r>
            <a:endParaRPr lang="cs-CZ" sz="2800" cap="all" spc="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358536" y="1801730"/>
            <a:ext cx="940525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</a:t>
            </a:r>
            <a:r>
              <a:rPr lang="cs-CZ" dirty="0" smtClean="0"/>
              <a:t>xistuje </a:t>
            </a:r>
            <a:r>
              <a:rPr lang="cs-CZ" dirty="0"/>
              <a:t>tedy řada </a:t>
            </a:r>
            <a:r>
              <a:rPr lang="cs-CZ" dirty="0" smtClean="0"/>
              <a:t>typů pořadů</a:t>
            </a:r>
            <a:r>
              <a:rPr lang="cs-CZ" dirty="0"/>
              <a:t>, kde je pro pochopení smyslu důležitější poslouchat, než </a:t>
            </a:r>
            <a:r>
              <a:rPr lang="cs-CZ" dirty="0" smtClean="0"/>
              <a:t>sledovat, hovoříme o </a:t>
            </a:r>
            <a:r>
              <a:rPr lang="cs-CZ" dirty="0"/>
              <a:t>„zvukových televizních žánrech“ spočívajících primárně na </a:t>
            </a:r>
            <a:r>
              <a:rPr lang="cs-CZ" dirty="0" smtClean="0"/>
              <a:t>dialozích, rozhovorech </a:t>
            </a:r>
            <a:r>
              <a:rPr lang="cs-CZ" dirty="0"/>
              <a:t>a komentářích</a:t>
            </a:r>
            <a:r>
              <a:rPr lang="cs-CZ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novin a rozhlasu přejala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svůj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zájem o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celebrity a zajímavé osobnosti,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reflexi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aktuálních společenských událostí,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diskuzi specializovaných témat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Pět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nepsaných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pravidel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talk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  <a:endParaRPr lang="cs-CZ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Moderátor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je středobodem pořadu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Talk show se odehrává v „přítomném čase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“.</a:t>
            </a:r>
          </a:p>
          <a:p>
            <a:pPr marL="457200" indent="-457200">
              <a:buAutoNum type="arabicPeriod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Intimita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Slova = peníze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Spontaneita.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19" y="3995371"/>
            <a:ext cx="5087611" cy="286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9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8735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 </a:t>
            </a:r>
            <a:r>
              <a:rPr lang="cs-CZ" sz="3600" dirty="0" smtClean="0"/>
              <a:t>Doplňující videa</a:t>
            </a:r>
            <a:endParaRPr lang="cs-CZ" sz="3600" dirty="0"/>
          </a:p>
        </p:txBody>
      </p:sp>
      <p:sp>
        <p:nvSpPr>
          <p:cNvPr id="4" name="Obdélník 3"/>
          <p:cNvSpPr/>
          <p:nvPr/>
        </p:nvSpPr>
        <p:spPr>
          <a:xfrm>
            <a:off x="961583" y="1476495"/>
            <a:ext cx="103595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(a) To nejšílenější ze zpravodajství: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www.youtube.com/watch?v=87qV6E7TIac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(b) Jak rychle se mění televizní technologie pro přenos vám pomůže osvětlit tento dokument:</a:t>
            </a:r>
          </a:p>
          <a:p>
            <a:r>
              <a:rPr lang="cs-CZ" dirty="0" smtClean="0">
                <a:hlinkClick r:id="rId3"/>
              </a:rPr>
              <a:t>https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www.youtube.com/watch?v=CztsTpgFOnU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(c) Úskalí televizních soutěží:</a:t>
            </a:r>
          </a:p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www.youtube.com/watch?v=QLn3bdJTetg&amp;t=95s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741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8735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 </a:t>
            </a:r>
            <a:r>
              <a:rPr lang="cs-CZ" sz="3600" dirty="0"/>
              <a:t>Faktuální televizní žánry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358537" y="1654627"/>
            <a:ext cx="96142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tomto tématu si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rozčleníme faktuální televizi do základních kategorií typu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zpravodajství, dokument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reality TV ad.,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vybraným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kategoriím se budeme věnovat detailněji, stanovíme si jejich základní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definice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popíšeme konvenční formální postupy, u některých naznačíme kontury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historického vývoje,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ěkteré ukázky pořadů si pustíme, u jiných se vyžaduje vaše zapojení a chvilka strávená na </a:t>
            </a:r>
            <a:r>
              <a:rPr 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youtube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" y="3907126"/>
            <a:ext cx="2969623" cy="296962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827" y="3907126"/>
            <a:ext cx="2969623" cy="29696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28" y="3917166"/>
            <a:ext cx="2969623" cy="296962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16" y="3917166"/>
            <a:ext cx="2969623" cy="296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9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8735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 </a:t>
            </a:r>
            <a:r>
              <a:rPr lang="cs-CZ" sz="3600" dirty="0"/>
              <a:t>Faktuální televizní žánry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358537" y="1654627"/>
            <a:ext cx="104851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Televizi jako celek můžeme rozdělit do tří hlavních „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superkategorií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“, jakkoli je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někdy jejich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hranice problematická a dochází k migraci některých příznačných prvků. Za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tyto tři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hlavní skupiny lze považovat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Fikční žánry (drama, komedie, melodrama</a:t>
            </a: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Persuazivní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žánry (komerční reklama, sociální reklama, teleshopping</a:t>
            </a: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cs-CZ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Faktuální žánry (zpravodajství, dokument, populárně-zábavné pořady, reality TV).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Zpravodajství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publicistika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(b) Populárně-zábavné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pořady (kvízy, talk show, sport, hudba, zájmové magazíny ad</a:t>
            </a: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(c)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Televizní dokument, populárně-vědecký dokument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(d)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Reality TV/reality show (talentové soutěže, docusoap, sociální experimenty...)</a:t>
            </a:r>
            <a:endParaRPr lang="cs-CZ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3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8735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 </a:t>
            </a:r>
            <a:r>
              <a:rPr lang="cs-CZ" sz="3600" dirty="0" smtClean="0"/>
              <a:t>sledovanost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358537" y="1654627"/>
            <a:ext cx="104851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00" y="1219200"/>
            <a:ext cx="8059864" cy="492034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602338" y="6441984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9.11.2020-15.11.2020</a:t>
            </a:r>
          </a:p>
        </p:txBody>
      </p:sp>
    </p:spTree>
    <p:extLst>
      <p:ext uri="{BB962C8B-B14F-4D97-AF65-F5344CB8AC3E}">
        <p14:creationId xmlns:p14="http://schemas.microsoft.com/office/powerpoint/2010/main" val="314334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58537" y="1654627"/>
            <a:ext cx="104851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165" y="474350"/>
            <a:ext cx="7216765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8735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 </a:t>
            </a:r>
            <a:r>
              <a:rPr lang="cs-CZ" sz="3600" dirty="0"/>
              <a:t>(a)</a:t>
            </a:r>
            <a:r>
              <a:rPr lang="cs-CZ" sz="3600" dirty="0"/>
              <a:t> Zpravodajství a </a:t>
            </a:r>
            <a:r>
              <a:rPr lang="cs-CZ" sz="3600" dirty="0"/>
              <a:t>publicistika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51678" y="1454330"/>
            <a:ext cx="6252754" cy="963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kategorie, která zahrnuje regionální,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národní i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nadnárodní pořady, u nichž je hlavní deklarovanou funkcí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objektivně </a:t>
            </a:r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informovat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ypická je segmentovaná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povaha zpravodajství, které bývá rozdělené do několika „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supersegmentů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“,jako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jsou hlavní události, události z kultury, sport, počasí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apod.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aždá stanice má svoje zpravodajské pořady a ty jsou jinak strukturované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mediální kódy = od nejdůležitějších zpráv (podle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určité hodnoty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po méně důležité, na konec zpráv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může být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zařazen pozitivnější příspěvek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zaručující efekt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„happy endu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právy jsou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také sestavovány do stabilních bloků (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zahraničí, ekonomické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zprávy, regiony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,...),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53" y="2329543"/>
            <a:ext cx="3914290" cy="45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8735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 </a:t>
            </a:r>
            <a:r>
              <a:rPr lang="cs-CZ" sz="3600" dirty="0"/>
              <a:t>(a)</a:t>
            </a:r>
            <a:r>
              <a:rPr lang="cs-CZ" sz="3600" dirty="0"/>
              <a:t> Zpravodajství a </a:t>
            </a:r>
            <a:r>
              <a:rPr lang="cs-CZ" sz="3600" dirty="0"/>
              <a:t>publicistika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51678" y="1184364"/>
            <a:ext cx="1039168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Tento mechanismus tvarování události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do podoby reportáže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lze popsat pomocí čtyř narativních funkcí:</a:t>
            </a:r>
          </a:p>
          <a:p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1. Orámování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Orámováním se ustanovuje téma zpráv, obvykle se tak děje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prostřednictvím moderátora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Politické zprávy jsou například obvykle kódované jako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příběh nějakého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soupeření. 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Zaměření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Zaměření otevírá prostor pro podrobnější detaily přinášené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reportéry a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korespondenty, kteří mluví ve jménu zpravodajské televizní instituce. Tyto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institucionální hlasy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rozvíjejí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narativ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tím, že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přinášejí informace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 pozadí,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vysvětlují, oč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se v události jedná, a slouží jako úvod ke komentáři a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aktuálnímu obrazovému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materiálu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který událost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ilustruje.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. Realizace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Rozhovory, obrazové reportáže a komentáře osob zapojených do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události tvoří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součást funkce známé jako realizace, neboť tyto prvky poskytují důkazy a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osobní komentář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ze strany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zainteresovaných jedinců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a tím tvoří základ příběhu. 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Uzavření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Uzavření odkazuje ke způsobu, jakým reportáž míří ke zhuštěnému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shrnutí zprávy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které bude pravděpodobně zopakováno v závěrečném stručném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přehledu zpráv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daného pořadu. Tím je posílen redakční úhel pohledu na strukturu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daného příběhu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Uzavření může vynechat některá hlediska, jež byla prezentována v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reportáži, anebo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zopakovat klíčové body, které už uvedlo orámování či zaměření.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37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8735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(</a:t>
            </a:r>
            <a:r>
              <a:rPr lang="cs-CZ" sz="3600" dirty="0"/>
              <a:t>b) Populárně-zábavné pořady 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51678" y="1184364"/>
            <a:ext cx="1039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spc="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SPORT</a:t>
            </a:r>
            <a:endParaRPr lang="cs-CZ" sz="2800" cap="all" spc="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112340" y="1881755"/>
            <a:ext cx="982562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</a:t>
            </a:r>
            <a:r>
              <a:rPr lang="cs-CZ" dirty="0" smtClean="0"/>
              <a:t>e problematické </a:t>
            </a:r>
            <a:r>
              <a:rPr lang="cs-CZ" dirty="0"/>
              <a:t>hovořit o nich jako o žánru, </a:t>
            </a:r>
            <a:r>
              <a:rPr lang="cs-CZ" dirty="0" smtClean="0"/>
              <a:t>protože jsou mixem </a:t>
            </a:r>
            <a:r>
              <a:rPr lang="cs-CZ" dirty="0"/>
              <a:t>různých </a:t>
            </a:r>
            <a:r>
              <a:rPr lang="cs-CZ" dirty="0" smtClean="0"/>
              <a:t>forem produkční </a:t>
            </a:r>
            <a:r>
              <a:rPr lang="cs-CZ" dirty="0"/>
              <a:t>praxe, zahrnujícím živé přenosy, sportovní žurnalistiku, specializované </a:t>
            </a:r>
            <a:r>
              <a:rPr lang="cs-CZ" dirty="0" smtClean="0"/>
              <a:t>magazíny či </a:t>
            </a:r>
            <a:r>
              <a:rPr lang="cs-CZ" dirty="0"/>
              <a:t>reklamu na sportovní </a:t>
            </a:r>
            <a:r>
              <a:rPr lang="cs-CZ" dirty="0" smtClean="0"/>
              <a:t>události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sportovní </a:t>
            </a:r>
            <a:r>
              <a:rPr lang="cs-CZ" dirty="0"/>
              <a:t>přenosy dokážou maximálně </a:t>
            </a:r>
            <a:r>
              <a:rPr lang="cs-CZ" dirty="0" smtClean="0"/>
              <a:t>využít potenciál </a:t>
            </a:r>
            <a:r>
              <a:rPr lang="cs-CZ" dirty="0"/>
              <a:t>živosti v jeden moment vytvořit „masové“ publikum, tedy oživit </a:t>
            </a:r>
            <a:r>
              <a:rPr lang="cs-CZ" dirty="0" smtClean="0"/>
              <a:t>představu „</a:t>
            </a:r>
            <a:r>
              <a:rPr lang="cs-CZ" dirty="0" err="1" smtClean="0"/>
              <a:t>broadcastingu</a:t>
            </a:r>
            <a:r>
              <a:rPr lang="cs-CZ" dirty="0" smtClean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první </a:t>
            </a:r>
            <a:r>
              <a:rPr lang="cs-CZ" dirty="0"/>
              <a:t>živé sportovní přenosy se v televizi objevily již v 30. letech – přenášeny </a:t>
            </a:r>
            <a:r>
              <a:rPr lang="cs-CZ" dirty="0" smtClean="0"/>
              <a:t>byly olympijské </a:t>
            </a:r>
            <a:r>
              <a:rPr lang="cs-CZ" dirty="0"/>
              <a:t>hry v Berlíně v roce 1936, o rok později byl v Británii </a:t>
            </a:r>
            <a:r>
              <a:rPr lang="cs-CZ" dirty="0" err="1"/>
              <a:t>zrealizovnán</a:t>
            </a:r>
            <a:r>
              <a:rPr lang="cs-CZ" dirty="0"/>
              <a:t> </a:t>
            </a:r>
            <a:r>
              <a:rPr lang="cs-CZ" dirty="0" smtClean="0"/>
              <a:t>přenos fotbalového </a:t>
            </a:r>
            <a:r>
              <a:rPr lang="cs-CZ" dirty="0"/>
              <a:t>utkání, ve Spojených státech to byl v roce 1939 přenos baseballového </a:t>
            </a:r>
            <a:r>
              <a:rPr lang="cs-CZ" dirty="0" smtClean="0"/>
              <a:t>utkání či </a:t>
            </a:r>
            <a:r>
              <a:rPr lang="cs-CZ" dirty="0"/>
              <a:t>zápasu amerického fotbalu. Stabilní součástí se pak sportovní přenosy staly s </a:t>
            </a:r>
            <a:r>
              <a:rPr lang="cs-CZ" dirty="0" smtClean="0"/>
              <a:t>rozšířením televize </a:t>
            </a:r>
            <a:r>
              <a:rPr lang="cs-CZ" dirty="0"/>
              <a:t>od 50. let</a:t>
            </a:r>
            <a:r>
              <a:rPr lang="cs-CZ" dirty="0" smtClean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</a:t>
            </a:r>
            <a:r>
              <a:rPr lang="cs-CZ" dirty="0" smtClean="0"/>
              <a:t>zká vazba na technologii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jak </a:t>
            </a:r>
            <a:r>
              <a:rPr lang="cs-CZ" dirty="0"/>
              <a:t>profesionální sport, tak jeho televizní přenosy se od svého zrodu staly </a:t>
            </a:r>
            <a:r>
              <a:rPr lang="cs-CZ" dirty="0" smtClean="0"/>
              <a:t>předmětem </a:t>
            </a:r>
            <a:r>
              <a:rPr lang="cs-CZ" dirty="0" err="1" smtClean="0"/>
              <a:t>komodifikace</a:t>
            </a:r>
            <a:r>
              <a:rPr lang="cs-CZ" dirty="0" smtClean="0"/>
              <a:t> </a:t>
            </a:r>
            <a:r>
              <a:rPr lang="cs-CZ" dirty="0"/>
              <a:t>– začaly tedy sloužit jako „produkt“, který má svou tržní </a:t>
            </a:r>
            <a:r>
              <a:rPr lang="cs-CZ" dirty="0" smtClean="0"/>
              <a:t>cenu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televize </a:t>
            </a:r>
            <a:r>
              <a:rPr lang="cs-CZ" dirty="0"/>
              <a:t>dále využívají různé </a:t>
            </a:r>
            <a:r>
              <a:rPr lang="cs-CZ" dirty="0" smtClean="0"/>
              <a:t>mechanismy, jak </a:t>
            </a:r>
            <a:r>
              <a:rPr lang="cs-CZ" dirty="0"/>
              <a:t>spojit se sportovní událostí určité reklamní sdělení. Nejčastěji to jsou</a:t>
            </a:r>
            <a:r>
              <a:rPr lang="cs-CZ" dirty="0" smtClean="0"/>
              <a:t>: </a:t>
            </a:r>
            <a:r>
              <a:rPr lang="cs-CZ" dirty="0"/>
              <a:t>reklamní spoty vložené do pořadu/přestávky mezi sportovními </a:t>
            </a:r>
            <a:r>
              <a:rPr lang="cs-CZ" dirty="0" smtClean="0"/>
              <a:t>segmenty, integrování </a:t>
            </a:r>
            <a:r>
              <a:rPr lang="cs-CZ" dirty="0"/>
              <a:t>reklamy do prostoru </a:t>
            </a:r>
            <a:r>
              <a:rPr lang="cs-CZ" dirty="0" smtClean="0"/>
              <a:t>sportoviště, sdělení </a:t>
            </a:r>
            <a:r>
              <a:rPr lang="cs-CZ" dirty="0"/>
              <a:t>komentátora o sponzorovi pořadu či události v rámci </a:t>
            </a:r>
            <a:r>
              <a:rPr lang="cs-CZ" dirty="0" smtClean="0"/>
              <a:t>promluvy, </a:t>
            </a:r>
            <a:r>
              <a:rPr lang="cs-CZ" dirty="0" err="1" smtClean="0"/>
              <a:t>product</a:t>
            </a:r>
            <a:r>
              <a:rPr lang="cs-CZ" dirty="0" smtClean="0"/>
              <a:t> </a:t>
            </a:r>
            <a:r>
              <a:rPr lang="cs-CZ" dirty="0" err="1" smtClean="0"/>
              <a:t>placement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83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8735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(</a:t>
            </a:r>
            <a:r>
              <a:rPr lang="cs-CZ" sz="3600" dirty="0"/>
              <a:t>b) Populárně-zábavné pořady 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51678" y="1184364"/>
            <a:ext cx="1039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spc="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Televizní kvízy/soutěžní pořady</a:t>
            </a:r>
            <a:endParaRPr lang="cs-CZ" sz="2800" cap="all" spc="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358536" y="1801730"/>
            <a:ext cx="94052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klíčové charakteristiky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soutěžních pořadů: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společné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kořeny s rozhlasovými kvízy (peněžité odměny, participace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posluchačů/ diváků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 telefonu, živý přenos),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princip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soutěžení (zde můžeme doplnit z něj odvozenou typickou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několikakolovou strukturu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pořadu, příznačnou pro všechny herní koncepty),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spekulaci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 důvěryhodnosti jako součást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žánového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vzorce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Mittel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zde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reaguje na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známý skandál v 50. letech, ale dohady o autenticitě a regulérnosti lze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považovat za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součást žánru, pokud vnímáme jako součást žánru i jeho recepci, tedy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nakládání s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žánrovými pořady na straně diváků),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průběžnou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popularitu určitých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variant.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stálé napětí mezi </a:t>
            </a:r>
            <a:r>
              <a:rPr lang="cs-CZ" b="1" i="1" dirty="0">
                <a:latin typeface="Calibri" panose="020F0502020204030204" pitchFamily="34" charset="0"/>
                <a:cs typeface="Calibri" panose="020F0502020204030204" pitchFamily="34" charset="0"/>
              </a:rPr>
              <a:t>edukativní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b="1" i="1" dirty="0">
                <a:latin typeface="Calibri" panose="020F0502020204030204" pitchFamily="34" charset="0"/>
                <a:cs typeface="Calibri" panose="020F0502020204030204" pitchFamily="34" charset="0"/>
              </a:rPr>
              <a:t>zábavnou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funkcí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30" y="4214949"/>
            <a:ext cx="3964577" cy="26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TM10001106[[fn=Odznáček]]</Template>
  <TotalTime>4821</TotalTime>
  <Words>1113</Words>
  <Application>Microsoft Office PowerPoint</Application>
  <PresentationFormat>Širokoúhlá obrazovka</PresentationFormat>
  <Paragraphs>136</Paragraphs>
  <Slides>13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Gill Sans MT</vt:lpstr>
      <vt:lpstr>Impact</vt:lpstr>
      <vt:lpstr>Badge</vt:lpstr>
      <vt:lpstr>Úvod do studia televizních formátů</vt:lpstr>
      <vt:lpstr> Faktuální televizní žánry</vt:lpstr>
      <vt:lpstr> Faktuální televizní žánry</vt:lpstr>
      <vt:lpstr> sledovanost</vt:lpstr>
      <vt:lpstr>Prezentace aplikace PowerPoint</vt:lpstr>
      <vt:lpstr> (a) Zpravodajství a publicistika</vt:lpstr>
      <vt:lpstr> (a) Zpravodajství a publicistika</vt:lpstr>
      <vt:lpstr>(b) Populárně-zábavné pořady </vt:lpstr>
      <vt:lpstr>(b) Populárně-zábavné pořady </vt:lpstr>
      <vt:lpstr>(b) Populárně-zábavné pořady </vt:lpstr>
      <vt:lpstr>(b) Populárně-zábavné pořady </vt:lpstr>
      <vt:lpstr>(b) Populárně-zábavné pořady </vt:lpstr>
      <vt:lpstr> Doplňující videa</vt:lpstr>
    </vt:vector>
  </TitlesOfParts>
  <Company>Česká televize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studia televizních formátů</dc:title>
  <dc:creator>Šardická Kateřina</dc:creator>
  <cp:lastModifiedBy>Šardická Kateřina</cp:lastModifiedBy>
  <cp:revision>115</cp:revision>
  <dcterms:created xsi:type="dcterms:W3CDTF">2020-10-14T09:20:20Z</dcterms:created>
  <dcterms:modified xsi:type="dcterms:W3CDTF">2020-11-26T08:13:31Z</dcterms:modified>
</cp:coreProperties>
</file>