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9" r:id="rId3"/>
    <p:sldId id="335" r:id="rId4"/>
    <p:sldId id="339" r:id="rId5"/>
    <p:sldId id="341" r:id="rId6"/>
    <p:sldId id="342" r:id="rId7"/>
    <p:sldId id="343"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38" r:id="rId21"/>
    <p:sldId id="35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cs-CZ" smtClean="0"/>
              <a:t>Kliknutím lze upravit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566A2FD-8E20-4A05-8E3E-25EC56A5E9CB}" type="datetimeFigureOut">
              <a:rPr lang="cs-CZ" smtClean="0"/>
              <a:t>10.12.2020</a:t>
            </a:fld>
            <a:endParaRPr lang="cs-CZ"/>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cs-CZ"/>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96D742C-3970-4B2C-AD3A-6FDD6B33F4A8}" type="slidenum">
              <a:rPr lang="cs-CZ" smtClean="0"/>
              <a:t>‹#›</a:t>
            </a:fld>
            <a:endParaRPr lang="cs-CZ"/>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8198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566A2FD-8E20-4A05-8E3E-25EC56A5E9CB}" type="datetimeFigureOut">
              <a:rPr lang="cs-CZ" smtClean="0"/>
              <a:t>10.12.2020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96D742C-3970-4B2C-AD3A-6FDD6B33F4A8}" type="slidenum">
              <a:rPr lang="cs-CZ" smtClean="0"/>
              <a:t>‹#›</a:t>
            </a:fld>
            <a:endParaRPr lang="cs-CZ"/>
          </a:p>
        </p:txBody>
      </p:sp>
    </p:spTree>
    <p:extLst>
      <p:ext uri="{BB962C8B-B14F-4D97-AF65-F5344CB8AC3E}">
        <p14:creationId xmlns:p14="http://schemas.microsoft.com/office/powerpoint/2010/main" val="172855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566A2FD-8E20-4A05-8E3E-25EC56A5E9CB}" type="datetimeFigureOut">
              <a:rPr lang="cs-CZ" smtClean="0"/>
              <a:t>10.12.2020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96D742C-3970-4B2C-AD3A-6FDD6B33F4A8}" type="slidenum">
              <a:rPr lang="cs-CZ" smtClean="0"/>
              <a:t>‹#›</a:t>
            </a:fld>
            <a:endParaRPr lang="cs-CZ"/>
          </a:p>
        </p:txBody>
      </p:sp>
    </p:spTree>
    <p:extLst>
      <p:ext uri="{BB962C8B-B14F-4D97-AF65-F5344CB8AC3E}">
        <p14:creationId xmlns:p14="http://schemas.microsoft.com/office/powerpoint/2010/main" val="411220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566A2FD-8E20-4A05-8E3E-25EC56A5E9CB}" type="datetimeFigureOut">
              <a:rPr lang="cs-CZ" smtClean="0"/>
              <a:t>10.12.2020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96D742C-3970-4B2C-AD3A-6FDD6B33F4A8}" type="slidenum">
              <a:rPr lang="cs-CZ" smtClean="0"/>
              <a:t>‹#›</a:t>
            </a:fld>
            <a:endParaRPr lang="cs-CZ"/>
          </a:p>
        </p:txBody>
      </p:sp>
    </p:spTree>
    <p:extLst>
      <p:ext uri="{BB962C8B-B14F-4D97-AF65-F5344CB8AC3E}">
        <p14:creationId xmlns:p14="http://schemas.microsoft.com/office/powerpoint/2010/main" val="232375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566A2FD-8E20-4A05-8E3E-25EC56A5E9CB}" type="datetimeFigureOut">
              <a:rPr lang="cs-CZ" smtClean="0"/>
              <a:t>10.12.2020</a:t>
            </a:fld>
            <a:endParaRPr lang="cs-CZ"/>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cs-CZ"/>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96D742C-3970-4B2C-AD3A-6FDD6B33F4A8}" type="slidenum">
              <a:rPr lang="cs-CZ" smtClean="0"/>
              <a:t>‹#›</a:t>
            </a:fld>
            <a:endParaRPr lang="cs-CZ"/>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4278408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2566A2FD-8E20-4A05-8E3E-25EC56A5E9CB}" type="datetimeFigureOut">
              <a:rPr lang="cs-CZ" smtClean="0"/>
              <a:t>10.12.2020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96D742C-3970-4B2C-AD3A-6FDD6B33F4A8}" type="slidenum">
              <a:rPr lang="cs-CZ" smtClean="0"/>
              <a:t>‹#›</a:t>
            </a:fld>
            <a:endParaRPr lang="cs-CZ"/>
          </a:p>
        </p:txBody>
      </p:sp>
    </p:spTree>
    <p:extLst>
      <p:ext uri="{BB962C8B-B14F-4D97-AF65-F5344CB8AC3E}">
        <p14:creationId xmlns:p14="http://schemas.microsoft.com/office/powerpoint/2010/main" val="18366031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257300" y="2909102"/>
            <a:ext cx="4800600" cy="299639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633864" y="2909102"/>
            <a:ext cx="4800600" cy="299639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2566A2FD-8E20-4A05-8E3E-25EC56A5E9CB}" type="datetimeFigureOut">
              <a:rPr lang="cs-CZ" smtClean="0"/>
              <a:t>10.12.2020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96D742C-3970-4B2C-AD3A-6FDD6B33F4A8}" type="slidenum">
              <a:rPr lang="cs-CZ" smtClean="0"/>
              <a:t>‹#›</a:t>
            </a:fld>
            <a:endParaRPr lang="cs-CZ"/>
          </a:p>
        </p:txBody>
      </p:sp>
    </p:spTree>
    <p:extLst>
      <p:ext uri="{BB962C8B-B14F-4D97-AF65-F5344CB8AC3E}">
        <p14:creationId xmlns:p14="http://schemas.microsoft.com/office/powerpoint/2010/main" val="3734474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2566A2FD-8E20-4A05-8E3E-25EC56A5E9CB}" type="datetimeFigureOut">
              <a:rPr lang="cs-CZ" smtClean="0"/>
              <a:t>10.12.2020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96D742C-3970-4B2C-AD3A-6FDD6B33F4A8}" type="slidenum">
              <a:rPr lang="cs-CZ" smtClean="0"/>
              <a:t>‹#›</a:t>
            </a:fld>
            <a:endParaRPr lang="cs-CZ"/>
          </a:p>
        </p:txBody>
      </p:sp>
    </p:spTree>
    <p:extLst>
      <p:ext uri="{BB962C8B-B14F-4D97-AF65-F5344CB8AC3E}">
        <p14:creationId xmlns:p14="http://schemas.microsoft.com/office/powerpoint/2010/main" val="3156609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6A2FD-8E20-4A05-8E3E-25EC56A5E9CB}" type="datetimeFigureOut">
              <a:rPr lang="cs-CZ" smtClean="0"/>
              <a:t>10.12.2020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96D742C-3970-4B2C-AD3A-6FDD6B33F4A8}" type="slidenum">
              <a:rPr lang="cs-CZ" smtClean="0"/>
              <a:t>‹#›</a:t>
            </a:fld>
            <a:endParaRPr lang="cs-CZ"/>
          </a:p>
        </p:txBody>
      </p:sp>
    </p:spTree>
    <p:extLst>
      <p:ext uri="{BB962C8B-B14F-4D97-AF65-F5344CB8AC3E}">
        <p14:creationId xmlns:p14="http://schemas.microsoft.com/office/powerpoint/2010/main" val="36123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cs-CZ" smtClean="0"/>
              <a:t>Kliknutím lze upravit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a:xfrm>
            <a:off x="765051" y="6375679"/>
            <a:ext cx="1233355" cy="348462"/>
          </a:xfrm>
        </p:spPr>
        <p:txBody>
          <a:bodyPr/>
          <a:lstStyle/>
          <a:p>
            <a:fld id="{2566A2FD-8E20-4A05-8E3E-25EC56A5E9CB}" type="datetimeFigureOut">
              <a:rPr lang="cs-CZ" smtClean="0"/>
              <a:t>10.12.2020</a:t>
            </a:fld>
            <a:endParaRPr lang="cs-CZ"/>
          </a:p>
        </p:txBody>
      </p:sp>
      <p:sp>
        <p:nvSpPr>
          <p:cNvPr id="6" name="Footer Placeholder 5"/>
          <p:cNvSpPr>
            <a:spLocks noGrp="1"/>
          </p:cNvSpPr>
          <p:nvPr>
            <p:ph type="ftr" sz="quarter" idx="11"/>
          </p:nvPr>
        </p:nvSpPr>
        <p:spPr>
          <a:xfrm>
            <a:off x="2103620" y="6375679"/>
            <a:ext cx="3482179" cy="345796"/>
          </a:xfrm>
        </p:spPr>
        <p:txBody>
          <a:bodyPr/>
          <a:lstStyle/>
          <a:p>
            <a:endParaRPr lang="cs-CZ"/>
          </a:p>
        </p:txBody>
      </p:sp>
      <p:sp>
        <p:nvSpPr>
          <p:cNvPr id="7" name="Slide Number Placeholder 6"/>
          <p:cNvSpPr>
            <a:spLocks noGrp="1"/>
          </p:cNvSpPr>
          <p:nvPr>
            <p:ph type="sldNum" sz="quarter" idx="12"/>
          </p:nvPr>
        </p:nvSpPr>
        <p:spPr>
          <a:xfrm>
            <a:off x="5691014" y="6375679"/>
            <a:ext cx="1232456" cy="345796"/>
          </a:xfrm>
        </p:spPr>
        <p:txBody>
          <a:bodyPr/>
          <a:lstStyle/>
          <a:p>
            <a:fld id="{F96D742C-3970-4B2C-AD3A-6FDD6B33F4A8}" type="slidenum">
              <a:rPr lang="cs-CZ" smtClean="0"/>
              <a:t>‹#›</a:t>
            </a:fld>
            <a:endParaRPr lang="cs-CZ"/>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9850762"/>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cs-CZ" smtClean="0"/>
              <a:t>Kliknutím lze upravit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a:xfrm>
            <a:off x="765950" y="6375679"/>
            <a:ext cx="1232456" cy="348462"/>
          </a:xfrm>
        </p:spPr>
        <p:txBody>
          <a:bodyPr/>
          <a:lstStyle/>
          <a:p>
            <a:fld id="{2566A2FD-8E20-4A05-8E3E-25EC56A5E9CB}" type="datetimeFigureOut">
              <a:rPr lang="cs-CZ" smtClean="0"/>
              <a:t>10.12.2020</a:t>
            </a:fld>
            <a:endParaRPr lang="cs-CZ"/>
          </a:p>
        </p:txBody>
      </p:sp>
      <p:sp>
        <p:nvSpPr>
          <p:cNvPr id="6" name="Footer Placeholder 5"/>
          <p:cNvSpPr>
            <a:spLocks noGrp="1"/>
          </p:cNvSpPr>
          <p:nvPr>
            <p:ph type="ftr" sz="quarter" idx="11"/>
          </p:nvPr>
        </p:nvSpPr>
        <p:spPr>
          <a:xfrm>
            <a:off x="2103621" y="6375679"/>
            <a:ext cx="3482178" cy="345796"/>
          </a:xfrm>
        </p:spPr>
        <p:txBody>
          <a:bodyPr/>
          <a:lstStyle/>
          <a:p>
            <a:endParaRPr lang="cs-CZ"/>
          </a:p>
        </p:txBody>
      </p:sp>
      <p:sp>
        <p:nvSpPr>
          <p:cNvPr id="7" name="Slide Number Placeholder 6"/>
          <p:cNvSpPr>
            <a:spLocks noGrp="1"/>
          </p:cNvSpPr>
          <p:nvPr>
            <p:ph type="sldNum" sz="quarter" idx="12"/>
          </p:nvPr>
        </p:nvSpPr>
        <p:spPr>
          <a:xfrm>
            <a:off x="5687568" y="6375679"/>
            <a:ext cx="1234440" cy="345796"/>
          </a:xfrm>
        </p:spPr>
        <p:txBody>
          <a:bodyPr/>
          <a:lstStyle/>
          <a:p>
            <a:fld id="{F96D742C-3970-4B2C-AD3A-6FDD6B33F4A8}" type="slidenum">
              <a:rPr lang="cs-CZ" smtClean="0"/>
              <a:t>‹#›</a:t>
            </a:fld>
            <a:endParaRPr lang="cs-CZ"/>
          </a:p>
        </p:txBody>
      </p:sp>
    </p:spTree>
    <p:extLst>
      <p:ext uri="{BB962C8B-B14F-4D97-AF65-F5344CB8AC3E}">
        <p14:creationId xmlns:p14="http://schemas.microsoft.com/office/powerpoint/2010/main" val="66801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566A2FD-8E20-4A05-8E3E-25EC56A5E9CB}" type="datetimeFigureOut">
              <a:rPr lang="cs-CZ" smtClean="0"/>
              <a:t>10.12.2020</a:t>
            </a:fld>
            <a:endParaRPr lang="cs-CZ"/>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96D742C-3970-4B2C-AD3A-6FDD6B33F4A8}" type="slidenum">
              <a:rPr lang="cs-CZ" smtClean="0"/>
              <a:t>‹#›</a:t>
            </a:fld>
            <a:endParaRPr lang="cs-CZ"/>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1109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_nluNKJ6O8" TargetMode="External"/><Relationship Id="rId2" Type="http://schemas.openxmlformats.org/officeDocument/2006/relationships/hyperlink" Target="https://www.youtube.com/watch?v=8O_69m-Of1M"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k8fJGVB7Ff0" TargetMode="External"/><Relationship Id="rId2" Type="http://schemas.openxmlformats.org/officeDocument/2006/relationships/hyperlink" Target="https://www.youtube.com/watch?v=NKb9OAKoius"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c7YEvXN9DI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SLmuKzbNbIo" TargetMode="External"/><Relationship Id="rId1" Type="http://schemas.openxmlformats.org/officeDocument/2006/relationships/slideLayout" Target="../slideLayouts/slideLayout2.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8zuIgr4Dvs" TargetMode="External"/><Relationship Id="rId2" Type="http://schemas.openxmlformats.org/officeDocument/2006/relationships/hyperlink" Target="https://www.youtube.com/watch?v=dv2_dlyt5lE" TargetMode="External"/><Relationship Id="rId1" Type="http://schemas.openxmlformats.org/officeDocument/2006/relationships/slideLayout" Target="../slideLayouts/slideLayout2.xml"/><Relationship Id="rId6" Type="http://schemas.openxmlformats.org/officeDocument/2006/relationships/image" Target="../media/image13.jpg"/><Relationship Id="rId5" Type="http://schemas.microsoft.com/office/2007/relationships/hdphoto" Target="../media/hdphoto5.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Fwsfd0WdUs0"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DI9OBoIiO8I" TargetMode="External"/><Relationship Id="rId2" Type="http://schemas.openxmlformats.org/officeDocument/2006/relationships/hyperlink" Target="https://www.youtube.com/watch?v=BgzW0zsQZro"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youtube.com/watch?v=EdCV8TwV7KY" TargetMode="External"/><Relationship Id="rId4" Type="http://schemas.openxmlformats.org/officeDocument/2006/relationships/hyperlink" Target="https://www.youtube.com/watch?v=gxF8wcynlM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AlRitonKkB4" TargetMode="External"/><Relationship Id="rId2" Type="http://schemas.openxmlformats.org/officeDocument/2006/relationships/hyperlink" Target="https://www.youtube.com/watch?v=-zYWA3vK5sM"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Wy5vEBb-R7Q" TargetMode="External"/><Relationship Id="rId2" Type="http://schemas.openxmlformats.org/officeDocument/2006/relationships/hyperlink" Target="https://www.youtube.com/watch?v=MgAIGKw3q0g" TargetMode="Externa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eskatelevize.cz/porady/10719503009-trida-8-a/313294340250001/" TargetMode="External"/><Relationship Id="rId2" Type="http://schemas.openxmlformats.org/officeDocument/2006/relationships/hyperlink" Target="https://www.youtube.com/watch?v=YIEVr6k3rPs"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s://www.youtube.com/watch?v=m3dWf45IQtI"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2Mbov0qht8" TargetMode="External"/><Relationship Id="rId2" Type="http://schemas.openxmlformats.org/officeDocument/2006/relationships/hyperlink" Target="https://www.youtube.com/watch?v=-d7KKxFZTZw"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hyperlink" Target="https://www.ceskatelevize.cz/porady/10871520054-dovolena-v-protektoratu/414235100201001/" TargetMode="External"/><Relationship Id="rId2" Type="http://schemas.openxmlformats.org/officeDocument/2006/relationships/hyperlink" Target="https://www.youtube.com/watch?v=PVbXejIx-TU"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ceskatelevize.cz/porady/11795694217-dovolena-v-ere-pary/417235100131001-tovarna-se-otvir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8gn_xBfetzo" TargetMode="External"/><Relationship Id="rId2" Type="http://schemas.openxmlformats.org/officeDocument/2006/relationships/hyperlink" Target="https://www.youtube.com/watch?v=yvsVZdO6FJU"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s://www.youtube.com/watch?v=S0V_cvUexHY" TargetMode="External"/><Relationship Id="rId4" Type="http://schemas.openxmlformats.org/officeDocument/2006/relationships/hyperlink" Target="https://www.youtube.com/watch?v=JWc6IMHzqI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XrtaIHDhpVQ" TargetMode="External"/><Relationship Id="rId2" Type="http://schemas.openxmlformats.org/officeDocument/2006/relationships/hyperlink" Target="https://www.youtube.com/watch?v=VFZZhOWe_O8&amp;t=1s" TargetMode="External"/><Relationship Id="rId1" Type="http://schemas.openxmlformats.org/officeDocument/2006/relationships/slideLayout" Target="../slideLayouts/slideLayout2.xml"/><Relationship Id="rId6" Type="http://schemas.openxmlformats.org/officeDocument/2006/relationships/hyperlink" Target="https://www.youtube.com/watch?v=lWYBAoBcvl8" TargetMode="External"/><Relationship Id="rId5" Type="http://schemas.openxmlformats.org/officeDocument/2006/relationships/hyperlink" Target="https://www.youtube.com/watch?v=3hnGt6Jv9tc" TargetMode="External"/><Relationship Id="rId4" Type="http://schemas.openxmlformats.org/officeDocument/2006/relationships/hyperlink" Target="https://www.youtube.com/watch?v=NlxLSZIL7f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43ygJDiKtI" TargetMode="External"/><Relationship Id="rId7" Type="http://schemas.microsoft.com/office/2007/relationships/hdphoto" Target="../media/hdphoto2.wdp"/><Relationship Id="rId2" Type="http://schemas.openxmlformats.org/officeDocument/2006/relationships/hyperlink" Target="https://www.youtube.com/watch?v=GeBYhHYlY_w"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z="7200" dirty="0" smtClean="0"/>
              <a:t>Úvod </a:t>
            </a:r>
            <a:r>
              <a:rPr lang="cs-CZ" sz="7200" dirty="0"/>
              <a:t>do studia televizních formátů</a:t>
            </a:r>
          </a:p>
        </p:txBody>
      </p:sp>
      <p:sp>
        <p:nvSpPr>
          <p:cNvPr id="3" name="Podnadpis 2"/>
          <p:cNvSpPr>
            <a:spLocks noGrp="1"/>
          </p:cNvSpPr>
          <p:nvPr>
            <p:ph type="subTitle" idx="1"/>
          </p:nvPr>
        </p:nvSpPr>
        <p:spPr>
          <a:xfrm>
            <a:off x="2215045" y="4345578"/>
            <a:ext cx="8045373" cy="2695302"/>
          </a:xfrm>
        </p:spPr>
        <p:txBody>
          <a:bodyPr>
            <a:normAutofit/>
          </a:bodyPr>
          <a:lstStyle/>
          <a:p>
            <a:endParaRPr lang="cs-CZ" dirty="0"/>
          </a:p>
          <a:p>
            <a:r>
              <a:rPr lang="cs-CZ" dirty="0" smtClean="0"/>
              <a:t>VIII. přednáška</a:t>
            </a:r>
            <a:endParaRPr lang="cs-CZ" sz="2800" dirty="0"/>
          </a:p>
          <a:p>
            <a:endParaRPr lang="cs-CZ" dirty="0"/>
          </a:p>
          <a:p>
            <a:endParaRPr lang="cs-CZ" sz="1700" dirty="0" smtClean="0"/>
          </a:p>
        </p:txBody>
      </p:sp>
    </p:spTree>
    <p:extLst>
      <p:ext uri="{BB962C8B-B14F-4D97-AF65-F5344CB8AC3E}">
        <p14:creationId xmlns:p14="http://schemas.microsoft.com/office/powerpoint/2010/main" val="80765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cs-CZ" sz="3600" dirty="0" smtClean="0"/>
              <a:t>(d) Reality </a:t>
            </a:r>
            <a:r>
              <a:rPr lang="cs-CZ" sz="3600" dirty="0" err="1" smtClean="0"/>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4" name="TextovéPole 3"/>
          <p:cNvSpPr txBox="1"/>
          <p:nvPr/>
        </p:nvSpPr>
        <p:spPr>
          <a:xfrm>
            <a:off x="967459" y="960120"/>
            <a:ext cx="9796334" cy="5632311"/>
          </a:xfrm>
          <a:prstGeom prst="rect">
            <a:avLst/>
          </a:prstGeom>
          <a:noFill/>
        </p:spPr>
        <p:txBody>
          <a:bodyPr wrap="square" rtlCol="0">
            <a:spAutoFit/>
          </a:bodyPr>
          <a:lstStyle/>
          <a:p>
            <a:pPr lvl="1"/>
            <a:r>
              <a:rPr lang="cs-CZ" b="1" dirty="0" smtClean="0">
                <a:latin typeface="Calibri" panose="020F0502020204030204" pitchFamily="34" charset="0"/>
                <a:cs typeface="Calibri" panose="020F0502020204030204" pitchFamily="34" charset="0"/>
              </a:rPr>
              <a:t>1.2. STRUKTOROVANÉ REALITY TV</a:t>
            </a:r>
          </a:p>
          <a:p>
            <a:pPr lvl="1"/>
            <a:endParaRPr lang="cs-CZ" b="1" dirty="0" smtClean="0">
              <a:latin typeface="Calibri" panose="020F0502020204030204" pitchFamily="34" charset="0"/>
              <a:cs typeface="Calibri" panose="020F0502020204030204" pitchFamily="34" charset="0"/>
            </a:endParaRPr>
          </a:p>
          <a:p>
            <a:pPr lvl="1" algn="just"/>
            <a:r>
              <a:rPr lang="pl-PL" b="1" dirty="0">
                <a:latin typeface="Calibri" panose="020F0502020204030204" pitchFamily="34" charset="0"/>
                <a:cs typeface="Calibri" panose="020F0502020204030204" pitchFamily="34" charset="0"/>
              </a:rPr>
              <a:t>1.2.2	Justiční </a:t>
            </a:r>
            <a:r>
              <a:rPr lang="pl-PL" b="1" dirty="0" smtClean="0">
                <a:latin typeface="Calibri" panose="020F0502020204030204" pitchFamily="34" charset="0"/>
                <a:cs typeface="Calibri" panose="020F0502020204030204" pitchFamily="34" charset="0"/>
              </a:rPr>
              <a:t>pořady</a:t>
            </a:r>
          </a:p>
          <a:p>
            <a:pPr lvl="1" algn="just"/>
            <a:endParaRPr lang="pl-PL"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soudní </a:t>
            </a:r>
            <a:r>
              <a:rPr lang="pl-PL" dirty="0">
                <a:latin typeface="Calibri" panose="020F0502020204030204" pitchFamily="34" charset="0"/>
                <a:cs typeface="Calibri" panose="020F0502020204030204" pitchFamily="34" charset="0"/>
              </a:rPr>
              <a:t>pořady zachycují „civilní soudní procesy týkající se skutečných </a:t>
            </a:r>
            <a:r>
              <a:rPr lang="pl-PL" dirty="0" smtClean="0">
                <a:latin typeface="Calibri" panose="020F0502020204030204" pitchFamily="34" charset="0"/>
                <a:cs typeface="Calibri" panose="020F0502020204030204" pitchFamily="34" charset="0"/>
              </a:rPr>
              <a:t>událostí“</a:t>
            </a: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inscenované </a:t>
            </a:r>
            <a:r>
              <a:rPr lang="pl-PL" dirty="0">
                <a:latin typeface="Calibri" panose="020F0502020204030204" pitchFamily="34" charset="0"/>
                <a:cs typeface="Calibri" panose="020F0502020204030204" pitchFamily="34" charset="0"/>
              </a:rPr>
              <a:t>procesy, které vychází ze skutečných soudních sporů z reálných </a:t>
            </a:r>
            <a:r>
              <a:rPr lang="pl-PL" dirty="0" smtClean="0">
                <a:latin typeface="Calibri" panose="020F0502020204030204" pitchFamily="34" charset="0"/>
                <a:cs typeface="Calibri" panose="020F0502020204030204" pitchFamily="34" charset="0"/>
              </a:rPr>
              <a:t>síní</a:t>
            </a: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Na začátku </a:t>
            </a:r>
            <a:r>
              <a:rPr lang="pl-PL" dirty="0">
                <a:latin typeface="Calibri" panose="020F0502020204030204" pitchFamily="34" charset="0"/>
                <a:cs typeface="Calibri" panose="020F0502020204030204" pitchFamily="34" charset="0"/>
              </a:rPr>
              <a:t>show bývají představeni hlavní aktéři dané epizody a konflikt, který mezi vyvstal, následně tito aktéři předstupují před soudce a v kulisách připomínajících skutečnou soudní místnost probíhá simulované řízení včetně výslechu obou protistran, svědků </a:t>
            </a:r>
            <a:r>
              <a:rPr lang="pl-PL" dirty="0" smtClean="0">
                <a:latin typeface="Calibri" panose="020F0502020204030204" pitchFamily="34" charset="0"/>
                <a:cs typeface="Calibri" panose="020F0502020204030204" pitchFamily="34" charset="0"/>
              </a:rPr>
              <a:t>apod </a:t>
            </a: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účastníky </a:t>
            </a:r>
            <a:r>
              <a:rPr lang="pl-PL" dirty="0">
                <a:latin typeface="Calibri" panose="020F0502020204030204" pitchFamily="34" charset="0"/>
                <a:cs typeface="Calibri" panose="020F0502020204030204" pitchFamily="34" charset="0"/>
              </a:rPr>
              <a:t>soudního řízení – soudce, obžalované, obhájce – pak ztvárňují amatérští herci či úplní </a:t>
            </a:r>
            <a:r>
              <a:rPr lang="pl-PL" dirty="0" smtClean="0">
                <a:latin typeface="Calibri" panose="020F0502020204030204" pitchFamily="34" charset="0"/>
                <a:cs typeface="Calibri" panose="020F0502020204030204" pitchFamily="34" charset="0"/>
              </a:rPr>
              <a:t>neherci</a:t>
            </a: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nejznámějším </a:t>
            </a:r>
            <a:r>
              <a:rPr lang="pl-PL" dirty="0">
                <a:latin typeface="Calibri" panose="020F0502020204030204" pitchFamily="34" charset="0"/>
                <a:cs typeface="Calibri" panose="020F0502020204030204" pitchFamily="34" charset="0"/>
              </a:rPr>
              <a:t>zástupcem tohoto subžánru je pořad Judge Judy, vysílaný od roku 1996 do </a:t>
            </a:r>
            <a:r>
              <a:rPr lang="pl-PL" dirty="0" smtClean="0">
                <a:latin typeface="Calibri" panose="020F0502020204030204" pitchFamily="34" charset="0"/>
                <a:cs typeface="Calibri" panose="020F0502020204030204" pitchFamily="34" charset="0"/>
              </a:rPr>
              <a:t>současnosti</a:t>
            </a:r>
            <a:endParaRPr lang="pl-PL"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v </a:t>
            </a:r>
            <a:r>
              <a:rPr lang="pl-PL" dirty="0">
                <a:latin typeface="Calibri" panose="020F0502020204030204" pitchFamily="34" charset="0"/>
                <a:cs typeface="Calibri" panose="020F0502020204030204" pitchFamily="34" charset="0"/>
              </a:rPr>
              <a:t>České republice nastal boom soudních pořadů relativně </a:t>
            </a:r>
            <a:r>
              <a:rPr lang="pl-PL" dirty="0" smtClean="0">
                <a:latin typeface="Calibri" panose="020F0502020204030204" pitchFamily="34" charset="0"/>
                <a:cs typeface="Calibri" panose="020F0502020204030204" pitchFamily="34" charset="0"/>
              </a:rPr>
              <a:t>pozdě, zatímco </a:t>
            </a:r>
            <a:r>
              <a:rPr lang="pl-PL" dirty="0">
                <a:latin typeface="Calibri" panose="020F0502020204030204" pitchFamily="34" charset="0"/>
                <a:cs typeface="Calibri" panose="020F0502020204030204" pitchFamily="34" charset="0"/>
              </a:rPr>
              <a:t>na Slovensku je </a:t>
            </a:r>
            <a:r>
              <a:rPr lang="pl-PL" i="1" dirty="0">
                <a:latin typeface="Calibri" panose="020F0502020204030204" pitchFamily="34" charset="0"/>
                <a:cs typeface="Calibri" panose="020F0502020204030204" pitchFamily="34" charset="0"/>
              </a:rPr>
              <a:t>Súdna sieň vysílána </a:t>
            </a:r>
            <a:r>
              <a:rPr lang="pl-PL" dirty="0">
                <a:latin typeface="Calibri" panose="020F0502020204030204" pitchFamily="34" charset="0"/>
                <a:cs typeface="Calibri" panose="020F0502020204030204" pitchFamily="34" charset="0"/>
              </a:rPr>
              <a:t>od roku 2008, česká verze se na televizních obrazovkách objevila až v roce </a:t>
            </a:r>
            <a:r>
              <a:rPr lang="pl-PL" dirty="0" smtClean="0">
                <a:latin typeface="Calibri" panose="020F0502020204030204" pitchFamily="34" charset="0"/>
                <a:cs typeface="Calibri" panose="020F0502020204030204" pitchFamily="34" charset="0"/>
              </a:rPr>
              <a:t>2016</a:t>
            </a:r>
            <a:endParaRPr lang="pl-PL"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o </a:t>
            </a:r>
            <a:r>
              <a:rPr lang="pl-PL" dirty="0">
                <a:latin typeface="Calibri" panose="020F0502020204030204" pitchFamily="34" charset="0"/>
                <a:cs typeface="Calibri" panose="020F0502020204030204" pitchFamily="34" charset="0"/>
              </a:rPr>
              <a:t>příval pořadů tohoto typu se postarala komerční televize TV Barrandov a zahájila výrobu téměř identických pořadů </a:t>
            </a:r>
            <a:r>
              <a:rPr lang="pl-PL" i="1" dirty="0">
                <a:latin typeface="Calibri" panose="020F0502020204030204" pitchFamily="34" charset="0"/>
                <a:cs typeface="Calibri" panose="020F0502020204030204" pitchFamily="34" charset="0"/>
                <a:hlinkClick r:id="rId2"/>
              </a:rPr>
              <a:t>Soudkyně Barbara </a:t>
            </a:r>
            <a:r>
              <a:rPr lang="pl-PL" dirty="0">
                <a:latin typeface="Calibri" panose="020F0502020204030204" pitchFamily="34" charset="0"/>
                <a:cs typeface="Calibri" panose="020F0502020204030204" pitchFamily="34" charset="0"/>
              </a:rPr>
              <a:t>(2015), </a:t>
            </a:r>
            <a:r>
              <a:rPr lang="pl-PL" i="1" dirty="0">
                <a:latin typeface="Calibri" panose="020F0502020204030204" pitchFamily="34" charset="0"/>
                <a:cs typeface="Calibri" panose="020F0502020204030204" pitchFamily="34" charset="0"/>
              </a:rPr>
              <a:t>Soudy Kláry Slámové </a:t>
            </a:r>
            <a:r>
              <a:rPr lang="pl-PL" dirty="0">
                <a:latin typeface="Calibri" panose="020F0502020204030204" pitchFamily="34" charset="0"/>
                <a:cs typeface="Calibri" panose="020F0502020204030204" pitchFamily="34" charset="0"/>
              </a:rPr>
              <a:t>(2017), </a:t>
            </a:r>
            <a:r>
              <a:rPr lang="pl-PL" i="1" dirty="0">
                <a:latin typeface="Calibri" panose="020F0502020204030204" pitchFamily="34" charset="0"/>
                <a:cs typeface="Calibri" panose="020F0502020204030204" pitchFamily="34" charset="0"/>
                <a:hlinkClick r:id="rId3"/>
              </a:rPr>
              <a:t>Soudce Alexandr</a:t>
            </a:r>
            <a:r>
              <a:rPr lang="pl-PL" i="1"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(2017), </a:t>
            </a:r>
            <a:r>
              <a:rPr lang="pl-PL" i="1" dirty="0">
                <a:latin typeface="Calibri" panose="020F0502020204030204" pitchFamily="34" charset="0"/>
                <a:cs typeface="Calibri" panose="020F0502020204030204" pitchFamily="34" charset="0"/>
              </a:rPr>
              <a:t>Nejvyšší soud </a:t>
            </a:r>
            <a:r>
              <a:rPr lang="pl-PL" dirty="0">
                <a:latin typeface="Calibri" panose="020F0502020204030204" pitchFamily="34" charset="0"/>
                <a:cs typeface="Calibri" panose="020F0502020204030204" pitchFamily="34" charset="0"/>
              </a:rPr>
              <a:t>(2016) nebo již zmíněná </a:t>
            </a:r>
            <a:r>
              <a:rPr lang="pl-PL" i="1" dirty="0">
                <a:latin typeface="Calibri" panose="020F0502020204030204" pitchFamily="34" charset="0"/>
                <a:cs typeface="Calibri" panose="020F0502020204030204" pitchFamily="34" charset="0"/>
              </a:rPr>
              <a:t>Soudní síň </a:t>
            </a:r>
            <a:r>
              <a:rPr lang="pl-PL" dirty="0">
                <a:latin typeface="Calibri" panose="020F0502020204030204" pitchFamily="34" charset="0"/>
                <a:cs typeface="Calibri" panose="020F0502020204030204" pitchFamily="34" charset="0"/>
              </a:rPr>
              <a:t>(2016). </a:t>
            </a:r>
            <a:endParaRPr lang="pl-PL" dirty="0" smtClean="0">
              <a:latin typeface="Calibri" panose="020F0502020204030204" pitchFamily="34" charset="0"/>
              <a:cs typeface="Calibri" panose="020F0502020204030204" pitchFamily="34" charset="0"/>
            </a:endParaRPr>
          </a:p>
          <a:p>
            <a:pPr lvl="1" algn="just"/>
            <a:endParaRPr lang="cs-CZ"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endParaRPr lang="cs-CZ" i="1" dirty="0" smtClean="0">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440" y="0"/>
            <a:ext cx="3431177" cy="1651254"/>
          </a:xfrm>
          <a:prstGeom prst="rect">
            <a:avLst/>
          </a:prstGeom>
        </p:spPr>
      </p:pic>
    </p:spTree>
    <p:extLst>
      <p:ext uri="{BB962C8B-B14F-4D97-AF65-F5344CB8AC3E}">
        <p14:creationId xmlns:p14="http://schemas.microsoft.com/office/powerpoint/2010/main" val="4075445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cs-CZ" sz="3600" dirty="0" smtClean="0"/>
              <a:t>(d) Reality </a:t>
            </a:r>
            <a:r>
              <a:rPr lang="cs-CZ" sz="3600" dirty="0" err="1" smtClean="0"/>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4" name="TextovéPole 3"/>
          <p:cNvSpPr txBox="1"/>
          <p:nvPr/>
        </p:nvSpPr>
        <p:spPr>
          <a:xfrm>
            <a:off x="967459" y="960120"/>
            <a:ext cx="9796334" cy="3693319"/>
          </a:xfrm>
          <a:prstGeom prst="rect">
            <a:avLst/>
          </a:prstGeom>
          <a:noFill/>
        </p:spPr>
        <p:txBody>
          <a:bodyPr wrap="square" rtlCol="0">
            <a:spAutoFit/>
          </a:bodyPr>
          <a:lstStyle/>
          <a:p>
            <a:pPr lvl="1"/>
            <a:r>
              <a:rPr lang="cs-CZ" b="1" dirty="0" smtClean="0">
                <a:latin typeface="Calibri" panose="020F0502020204030204" pitchFamily="34" charset="0"/>
                <a:cs typeface="Calibri" panose="020F0502020204030204" pitchFamily="34" charset="0"/>
              </a:rPr>
              <a:t>1.2. STRUKTOROVANÉ REALITY TV</a:t>
            </a:r>
          </a:p>
          <a:p>
            <a:pPr lvl="1"/>
            <a:endParaRPr lang="cs-CZ" b="1" dirty="0" smtClean="0">
              <a:latin typeface="Calibri" panose="020F0502020204030204" pitchFamily="34" charset="0"/>
              <a:cs typeface="Calibri" panose="020F0502020204030204" pitchFamily="34" charset="0"/>
            </a:endParaRPr>
          </a:p>
          <a:p>
            <a:pPr lvl="1" algn="just"/>
            <a:r>
              <a:rPr lang="pl-PL" b="1" dirty="0">
                <a:latin typeface="Calibri" panose="020F0502020204030204" pitchFamily="34" charset="0"/>
                <a:cs typeface="Calibri" panose="020F0502020204030204" pitchFamily="34" charset="0"/>
              </a:rPr>
              <a:t>1.2.3	Investiční </a:t>
            </a:r>
            <a:r>
              <a:rPr lang="pl-PL" b="1" dirty="0" smtClean="0">
                <a:latin typeface="Calibri" panose="020F0502020204030204" pitchFamily="34" charset="0"/>
                <a:cs typeface="Calibri" panose="020F0502020204030204" pitchFamily="34" charset="0"/>
              </a:rPr>
              <a:t>formáty</a:t>
            </a:r>
          </a:p>
          <a:p>
            <a:pPr lvl="1" algn="just"/>
            <a:endParaRPr lang="pl-PL"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celosvětově </a:t>
            </a:r>
            <a:r>
              <a:rPr lang="pl-PL" dirty="0">
                <a:latin typeface="Calibri" panose="020F0502020204030204" pitchFamily="34" charset="0"/>
                <a:cs typeface="Calibri" panose="020F0502020204030204" pitchFamily="34" charset="0"/>
              </a:rPr>
              <a:t>nejrozšířenějším formátem této kategorie je </a:t>
            </a:r>
            <a:r>
              <a:rPr lang="pl-PL" i="1" dirty="0">
                <a:latin typeface="Calibri" panose="020F0502020204030204" pitchFamily="34" charset="0"/>
                <a:cs typeface="Calibri" panose="020F0502020204030204" pitchFamily="34" charset="0"/>
                <a:hlinkClick r:id="rId2"/>
              </a:rPr>
              <a:t>Dragons 'Den</a:t>
            </a:r>
            <a:r>
              <a:rPr lang="pl-PL" dirty="0">
                <a:latin typeface="Calibri" panose="020F0502020204030204" pitchFamily="34" charset="0"/>
                <a:cs typeface="Calibri" panose="020F0502020204030204" pitchFamily="34" charset="0"/>
              </a:rPr>
              <a:t>, ve kterém začínající podnikatelé nabízí skupině bohatých investorů svůj podnikatelský plán a ti se na základě prezentace rozhodují, zda do začínajících společností investují svůj kapitál (a za jakých podmínek) a pomůžou mu v </a:t>
            </a:r>
            <a:r>
              <a:rPr lang="pl-PL" dirty="0" smtClean="0">
                <a:latin typeface="Calibri" panose="020F0502020204030204" pitchFamily="34" charset="0"/>
                <a:cs typeface="Calibri" panose="020F0502020204030204" pitchFamily="34" charset="0"/>
              </a:rPr>
              <a:t>rozjedu</a:t>
            </a: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Česká </a:t>
            </a:r>
            <a:r>
              <a:rPr lang="pl-PL" dirty="0">
                <a:latin typeface="Calibri" panose="020F0502020204030204" pitchFamily="34" charset="0"/>
                <a:cs typeface="Calibri" panose="020F0502020204030204" pitchFamily="34" charset="0"/>
              </a:rPr>
              <a:t>televize </a:t>
            </a:r>
            <a:r>
              <a:rPr lang="pl-PL" dirty="0" smtClean="0">
                <a:latin typeface="Calibri" panose="020F0502020204030204" pitchFamily="34" charset="0"/>
                <a:cs typeface="Calibri" panose="020F0502020204030204" pitchFamily="34" charset="0"/>
              </a:rPr>
              <a:t>formát uvedla </a:t>
            </a:r>
            <a:r>
              <a:rPr lang="pl-PL" dirty="0">
                <a:latin typeface="Calibri" panose="020F0502020204030204" pitchFamily="34" charset="0"/>
                <a:cs typeface="Calibri" panose="020F0502020204030204" pitchFamily="34" charset="0"/>
              </a:rPr>
              <a:t>pod názvem </a:t>
            </a:r>
            <a:r>
              <a:rPr lang="pl-PL" i="1" dirty="0">
                <a:latin typeface="Calibri" panose="020F0502020204030204" pitchFamily="34" charset="0"/>
                <a:cs typeface="Calibri" panose="020F0502020204030204" pitchFamily="34" charset="0"/>
                <a:hlinkClick r:id="rId3"/>
              </a:rPr>
              <a:t>Den </a:t>
            </a:r>
            <a:r>
              <a:rPr lang="pl-PL" i="1" dirty="0" smtClean="0">
                <a:latin typeface="Calibri" panose="020F0502020204030204" pitchFamily="34" charset="0"/>
                <a:cs typeface="Calibri" panose="020F0502020204030204" pitchFamily="34" charset="0"/>
                <a:hlinkClick r:id="rId3"/>
              </a:rPr>
              <a:t>D</a:t>
            </a:r>
            <a:endParaRPr lang="pl-PL"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podobně </a:t>
            </a:r>
            <a:r>
              <a:rPr lang="pl-PL" dirty="0">
                <a:latin typeface="Calibri" panose="020F0502020204030204" pitchFamily="34" charset="0"/>
                <a:cs typeface="Calibri" panose="020F0502020204030204" pitchFamily="34" charset="0"/>
              </a:rPr>
              <a:t>funguje také formát </a:t>
            </a:r>
            <a:r>
              <a:rPr lang="pl-PL" i="1" dirty="0">
                <a:latin typeface="Calibri" panose="020F0502020204030204" pitchFamily="34" charset="0"/>
                <a:cs typeface="Calibri" panose="020F0502020204030204" pitchFamily="34" charset="0"/>
              </a:rPr>
              <a:t>Restaurant </a:t>
            </a:r>
            <a:r>
              <a:rPr lang="pl-PL" i="1" dirty="0" smtClean="0">
                <a:latin typeface="Calibri" panose="020F0502020204030204" pitchFamily="34" charset="0"/>
                <a:cs typeface="Calibri" panose="020F0502020204030204" pitchFamily="34" charset="0"/>
              </a:rPr>
              <a:t>Start</a:t>
            </a:r>
            <a:r>
              <a:rPr lang="pl-PL" dirty="0" smtClean="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který se zaměřuje na investory v oblasti gastronomie nebo britský pořad </a:t>
            </a:r>
            <a:r>
              <a:rPr lang="pl-PL" i="1" dirty="0">
                <a:latin typeface="Calibri" panose="020F0502020204030204" pitchFamily="34" charset="0"/>
                <a:cs typeface="Calibri" panose="020F0502020204030204" pitchFamily="34" charset="0"/>
              </a:rPr>
              <a:t>Show Me the Monet</a:t>
            </a:r>
            <a:r>
              <a:rPr lang="pl-PL" dirty="0">
                <a:latin typeface="Calibri" panose="020F0502020204030204" pitchFamily="34" charset="0"/>
                <a:cs typeface="Calibri" panose="020F0502020204030204" pitchFamily="34" charset="0"/>
              </a:rPr>
              <a:t>, ve kterém se investuje do umění začínajících </a:t>
            </a:r>
            <a:r>
              <a:rPr lang="pl-PL" dirty="0" smtClean="0">
                <a:latin typeface="Calibri" panose="020F0502020204030204" pitchFamily="34" charset="0"/>
                <a:cs typeface="Calibri" panose="020F0502020204030204" pitchFamily="34" charset="0"/>
              </a:rPr>
              <a:t>umělců</a:t>
            </a:r>
            <a:endParaRPr lang="cs-CZ"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endParaRPr lang="cs-CZ" i="1" dirty="0" smtClean="0">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791" y="4355665"/>
            <a:ext cx="6112827" cy="2523927"/>
          </a:xfrm>
          <a:prstGeom prst="rect">
            <a:avLst/>
          </a:prstGeom>
        </p:spPr>
      </p:pic>
    </p:spTree>
    <p:extLst>
      <p:ext uri="{BB962C8B-B14F-4D97-AF65-F5344CB8AC3E}">
        <p14:creationId xmlns:p14="http://schemas.microsoft.com/office/powerpoint/2010/main" val="457640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cs-CZ" sz="3600" dirty="0" smtClean="0"/>
              <a:t>(d) Reality </a:t>
            </a:r>
            <a:r>
              <a:rPr lang="cs-CZ" sz="3600" dirty="0" err="1" smtClean="0"/>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4" name="TextovéPole 3"/>
          <p:cNvSpPr txBox="1"/>
          <p:nvPr/>
        </p:nvSpPr>
        <p:spPr>
          <a:xfrm>
            <a:off x="967459" y="960120"/>
            <a:ext cx="9796334" cy="5909310"/>
          </a:xfrm>
          <a:prstGeom prst="rect">
            <a:avLst/>
          </a:prstGeom>
          <a:noFill/>
        </p:spPr>
        <p:txBody>
          <a:bodyPr wrap="square" rtlCol="0">
            <a:spAutoFit/>
          </a:bodyPr>
          <a:lstStyle/>
          <a:p>
            <a:pPr lvl="1"/>
            <a:r>
              <a:rPr lang="cs-CZ" b="1" dirty="0" smtClean="0">
                <a:latin typeface="Calibri" panose="020F0502020204030204" pitchFamily="34" charset="0"/>
                <a:cs typeface="Calibri" panose="020F0502020204030204" pitchFamily="34" charset="0"/>
              </a:rPr>
              <a:t>1.2. STRUKTOROVANÉ REALITY TV</a:t>
            </a:r>
          </a:p>
          <a:p>
            <a:pPr lvl="1"/>
            <a:endParaRPr lang="cs-CZ" b="1" dirty="0" smtClean="0">
              <a:latin typeface="Calibri" panose="020F0502020204030204" pitchFamily="34" charset="0"/>
              <a:cs typeface="Calibri" panose="020F0502020204030204" pitchFamily="34" charset="0"/>
            </a:endParaRPr>
          </a:p>
          <a:p>
            <a:pPr lvl="1" algn="just"/>
            <a:r>
              <a:rPr lang="pl-PL" b="1" dirty="0">
                <a:latin typeface="Calibri" panose="020F0502020204030204" pitchFamily="34" charset="0"/>
                <a:cs typeface="Calibri" panose="020F0502020204030204" pitchFamily="34" charset="0"/>
              </a:rPr>
              <a:t>1.2.4	Makeover lifestylové </a:t>
            </a:r>
            <a:r>
              <a:rPr lang="pl-PL" b="1" dirty="0" smtClean="0">
                <a:latin typeface="Calibri" panose="020F0502020204030204" pitchFamily="34" charset="0"/>
                <a:cs typeface="Calibri" panose="020F0502020204030204" pitchFamily="34" charset="0"/>
              </a:rPr>
              <a:t>formáty</a:t>
            </a:r>
          </a:p>
          <a:p>
            <a:pPr lvl="1" algn="just"/>
            <a:endParaRPr lang="pl-PL"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a:latin typeface="Calibri" panose="020F0502020204030204" pitchFamily="34" charset="0"/>
                <a:cs typeface="Calibri" panose="020F0502020204030204" pitchFamily="34" charset="0"/>
              </a:rPr>
              <a:t>formáty zachycující krok za krokem proměnu od horšího k lepšímu, a to buď za asistence odborníků, nebo </a:t>
            </a:r>
            <a:r>
              <a:rPr lang="pl-PL" dirty="0" smtClean="0">
                <a:latin typeface="Calibri" panose="020F0502020204030204" pitchFamily="34" charset="0"/>
                <a:cs typeface="Calibri" panose="020F0502020204030204" pitchFamily="34" charset="0"/>
              </a:rPr>
              <a:t>svépomocí</a:t>
            </a:r>
          </a:p>
          <a:p>
            <a:pPr marL="742950" lvl="1" indent="-285750" algn="just">
              <a:buFont typeface="Arial" panose="020B0604020202020204" pitchFamily="34" charset="0"/>
              <a:buChar char="•"/>
            </a:pPr>
            <a:r>
              <a:rPr lang="pl-PL" dirty="0">
                <a:latin typeface="Calibri" panose="020F0502020204030204" pitchFamily="34" charset="0"/>
                <a:cs typeface="Calibri" panose="020F0502020204030204" pitchFamily="34" charset="0"/>
              </a:rPr>
              <a:t>p</a:t>
            </a:r>
            <a:r>
              <a:rPr lang="pl-PL" dirty="0" smtClean="0">
                <a:latin typeface="Calibri" panose="020F0502020204030204" pitchFamily="34" charset="0"/>
                <a:cs typeface="Calibri" panose="020F0502020204030204" pitchFamily="34" charset="0"/>
              </a:rPr>
              <a:t>roměna </a:t>
            </a:r>
            <a:r>
              <a:rPr lang="pl-PL" dirty="0">
                <a:latin typeface="Calibri" panose="020F0502020204030204" pitchFamily="34" charset="0"/>
                <a:cs typeface="Calibri" panose="020F0502020204030204" pitchFamily="34" charset="0"/>
              </a:rPr>
              <a:t>probíhá v různých oblastech – nejčastěji se však proměňuje fyzický zjev člověka, jeho návyky, vystupování nebo </a:t>
            </a:r>
            <a:r>
              <a:rPr lang="pl-PL" dirty="0" smtClean="0">
                <a:latin typeface="Calibri" panose="020F0502020204030204" pitchFamily="34" charset="0"/>
                <a:cs typeface="Calibri" panose="020F0502020204030204" pitchFamily="34" charset="0"/>
              </a:rPr>
              <a:t>domov a jeho zázemí</a:t>
            </a: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důraz </a:t>
            </a:r>
            <a:r>
              <a:rPr lang="pl-PL" dirty="0">
                <a:latin typeface="Calibri" panose="020F0502020204030204" pitchFamily="34" charset="0"/>
                <a:cs typeface="Calibri" panose="020F0502020204030204" pitchFamily="34" charset="0"/>
              </a:rPr>
              <a:t>je přitom kladen na osobní příběh aktérů, jichž se proměna týká. Často se jedná o pohnuté osudy, které vedly k tomu, že se osoba ocitla v současné situaci, z níž jí mohou pomoci </a:t>
            </a:r>
            <a:r>
              <a:rPr lang="pl-PL" dirty="0">
                <a:latin typeface="Calibri" panose="020F0502020204030204" pitchFamily="34" charset="0"/>
                <a:cs typeface="Calibri" panose="020F0502020204030204" pitchFamily="34" charset="0"/>
              </a:rPr>
              <a:t>právě tvůrci </a:t>
            </a:r>
            <a:r>
              <a:rPr lang="pl-PL" dirty="0">
                <a:latin typeface="Calibri" panose="020F0502020204030204" pitchFamily="34" charset="0"/>
                <a:cs typeface="Calibri" panose="020F0502020204030204" pitchFamily="34" charset="0"/>
              </a:rPr>
              <a:t>pořadu</a:t>
            </a:r>
            <a:endParaRPr lang="pl-PL"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častým </a:t>
            </a:r>
            <a:r>
              <a:rPr lang="cs-CZ" dirty="0">
                <a:latin typeface="Calibri" panose="020F0502020204030204" pitchFamily="34" charset="0"/>
                <a:cs typeface="Calibri" panose="020F0502020204030204" pitchFamily="34" charset="0"/>
              </a:rPr>
              <a:t>tématem je hubnutí nebo vizuální proměna za pomoci stylistů a plastické </a:t>
            </a:r>
            <a:r>
              <a:rPr lang="cs-CZ" dirty="0">
                <a:latin typeface="Calibri" panose="020F0502020204030204" pitchFamily="34" charset="0"/>
                <a:cs typeface="Calibri" panose="020F0502020204030204" pitchFamily="34" charset="0"/>
              </a:rPr>
              <a:t>chirurgie (</a:t>
            </a:r>
            <a:r>
              <a:rPr lang="cs-CZ" dirty="0">
                <a:latin typeface="Calibri" panose="020F0502020204030204" pitchFamily="34" charset="0"/>
                <a:cs typeface="Calibri" panose="020F0502020204030204" pitchFamily="34" charset="0"/>
              </a:rPr>
              <a:t>v České republice poměrně dlouho slavil úspěch formát </a:t>
            </a:r>
            <a:r>
              <a:rPr lang="cs-CZ" dirty="0">
                <a:latin typeface="Calibri" panose="020F0502020204030204" pitchFamily="34" charset="0"/>
                <a:cs typeface="Calibri" panose="020F0502020204030204" pitchFamily="34" charset="0"/>
              </a:rPr>
              <a:t>TV Prima </a:t>
            </a:r>
            <a:r>
              <a:rPr lang="cs-CZ" i="1" dirty="0">
                <a:latin typeface="Calibri" panose="020F0502020204030204" pitchFamily="34" charset="0"/>
                <a:cs typeface="Calibri" panose="020F0502020204030204" pitchFamily="34" charset="0"/>
              </a:rPr>
              <a:t>Jste </a:t>
            </a:r>
            <a:r>
              <a:rPr lang="cs-CZ" i="1" dirty="0">
                <a:latin typeface="Calibri" panose="020F0502020204030204" pitchFamily="34" charset="0"/>
                <a:cs typeface="Calibri" panose="020F0502020204030204" pitchFamily="34" charset="0"/>
              </a:rPr>
              <a:t>to, co </a:t>
            </a:r>
            <a:r>
              <a:rPr lang="cs-CZ" i="1" dirty="0">
                <a:latin typeface="Calibri" panose="020F0502020204030204" pitchFamily="34" charset="0"/>
                <a:cs typeface="Calibri" panose="020F0502020204030204" pitchFamily="34" charset="0"/>
              </a:rPr>
              <a:t>jíte</a:t>
            </a:r>
            <a:r>
              <a:rPr lang="cs-CZ" dirty="0" smtClean="0">
                <a:latin typeface="Calibri" panose="020F0502020204030204" pitchFamily="34" charset="0"/>
                <a:cs typeface="Calibri" panose="020F0502020204030204" pitchFamily="34" charset="0"/>
              </a:rPr>
              <a:t>)</a:t>
            </a:r>
          </a:p>
          <a:p>
            <a:pPr marL="742950" lvl="1" indent="-285750" algn="just">
              <a:buFont typeface="Arial" panose="020B0604020202020204" pitchFamily="34" charset="0"/>
              <a:buChar char="•"/>
            </a:pPr>
            <a:r>
              <a:rPr lang="cs-CZ" dirty="0" smtClean="0">
                <a:latin typeface="Calibri" panose="020F0502020204030204" pitchFamily="34" charset="0"/>
                <a:cs typeface="Calibri" panose="020F0502020204030204" pitchFamily="34" charset="0"/>
              </a:rPr>
              <a:t>charakteristickým </a:t>
            </a:r>
            <a:r>
              <a:rPr lang="cs-CZ" dirty="0">
                <a:latin typeface="Calibri" panose="020F0502020204030204" pitchFamily="34" charset="0"/>
                <a:cs typeface="Calibri" panose="020F0502020204030204" pitchFamily="34" charset="0"/>
              </a:rPr>
              <a:t>prvkem </a:t>
            </a:r>
            <a:r>
              <a:rPr lang="cs-CZ" dirty="0" err="1">
                <a:latin typeface="Calibri" panose="020F0502020204030204" pitchFamily="34" charset="0"/>
                <a:cs typeface="Calibri" panose="020F0502020204030204" pitchFamily="34" charset="0"/>
              </a:rPr>
              <a:t>makeover</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lifestylových</a:t>
            </a:r>
            <a:r>
              <a:rPr lang="cs-CZ" dirty="0">
                <a:latin typeface="Calibri" panose="020F0502020204030204" pitchFamily="34" charset="0"/>
                <a:cs typeface="Calibri" panose="020F0502020204030204" pitchFamily="34" charset="0"/>
              </a:rPr>
              <a:t> pořadů je krátká doba, v jejímž průběhu se proměna </a:t>
            </a:r>
            <a:r>
              <a:rPr lang="cs-CZ" dirty="0" smtClean="0">
                <a:latin typeface="Calibri" panose="020F0502020204030204" pitchFamily="34" charset="0"/>
                <a:cs typeface="Calibri" panose="020F0502020204030204" pitchFamily="34" charset="0"/>
              </a:rPr>
              <a:t>odehraje (v </a:t>
            </a:r>
            <a:r>
              <a:rPr lang="cs-CZ" i="1" dirty="0" err="1" smtClean="0">
                <a:latin typeface="Calibri" panose="020F0502020204030204" pitchFamily="34" charset="0"/>
                <a:cs typeface="Calibri" panose="020F0502020204030204" pitchFamily="34" charset="0"/>
                <a:hlinkClick r:id="rId2"/>
              </a:rPr>
              <a:t>Extreme</a:t>
            </a:r>
            <a:r>
              <a:rPr lang="cs-CZ" i="1" dirty="0" smtClean="0">
                <a:latin typeface="Calibri" panose="020F0502020204030204" pitchFamily="34" charset="0"/>
                <a:cs typeface="Calibri" panose="020F0502020204030204" pitchFamily="34" charset="0"/>
                <a:hlinkClick r:id="rId2"/>
              </a:rPr>
              <a:t> </a:t>
            </a:r>
            <a:r>
              <a:rPr lang="cs-CZ" i="1" dirty="0" err="1">
                <a:latin typeface="Calibri" panose="020F0502020204030204" pitchFamily="34" charset="0"/>
                <a:cs typeface="Calibri" panose="020F0502020204030204" pitchFamily="34" charset="0"/>
                <a:hlinkClick r:id="rId2"/>
              </a:rPr>
              <a:t>Makeover</a:t>
            </a:r>
            <a:r>
              <a:rPr lang="cs-CZ" i="1" dirty="0">
                <a:latin typeface="Calibri" panose="020F0502020204030204" pitchFamily="34" charset="0"/>
                <a:cs typeface="Calibri" panose="020F0502020204030204" pitchFamily="34" charset="0"/>
                <a:hlinkClick r:id="rId2"/>
              </a:rPr>
              <a:t>: </a:t>
            </a:r>
            <a:r>
              <a:rPr lang="cs-CZ" i="1" dirty="0" err="1">
                <a:latin typeface="Calibri" panose="020F0502020204030204" pitchFamily="34" charset="0"/>
                <a:cs typeface="Calibri" panose="020F0502020204030204" pitchFamily="34" charset="0"/>
                <a:hlinkClick r:id="rId2"/>
              </a:rPr>
              <a:t>Home</a:t>
            </a:r>
            <a:r>
              <a:rPr lang="cs-CZ" i="1" dirty="0">
                <a:latin typeface="Calibri" panose="020F0502020204030204" pitchFamily="34" charset="0"/>
                <a:cs typeface="Calibri" panose="020F0502020204030204" pitchFamily="34" charset="0"/>
                <a:hlinkClick r:id="rId2"/>
              </a:rPr>
              <a:t> </a:t>
            </a:r>
            <a:r>
              <a:rPr lang="cs-CZ" i="1" dirty="0" err="1" smtClean="0">
                <a:latin typeface="Calibri" panose="020F0502020204030204" pitchFamily="34" charset="0"/>
                <a:cs typeface="Calibri" panose="020F0502020204030204" pitchFamily="34" charset="0"/>
                <a:hlinkClick r:id="rId2"/>
              </a:rPr>
              <a:t>Edition</a:t>
            </a:r>
            <a:r>
              <a:rPr lang="cs-CZ" dirty="0" smtClean="0">
                <a:latin typeface="Calibri" panose="020F0502020204030204" pitchFamily="34" charset="0"/>
                <a:cs typeface="Calibri" panose="020F0502020204030204" pitchFamily="34" charset="0"/>
                <a:hlinkClick r:id="rId2"/>
              </a:rPr>
              <a:t> </a:t>
            </a:r>
            <a:r>
              <a:rPr lang="cs-CZ" dirty="0" smtClean="0">
                <a:latin typeface="Calibri" panose="020F0502020204030204" pitchFamily="34" charset="0"/>
                <a:cs typeface="Calibri" panose="020F0502020204030204" pitchFamily="34" charset="0"/>
              </a:rPr>
              <a:t>se během </a:t>
            </a:r>
            <a:r>
              <a:rPr lang="cs-CZ" dirty="0">
                <a:latin typeface="Calibri" panose="020F0502020204030204" pitchFamily="34" charset="0"/>
                <a:cs typeface="Calibri" panose="020F0502020204030204" pitchFamily="34" charset="0"/>
              </a:rPr>
              <a:t>sedmi dnů odehraje rekonstrukce nebo demolice a následná stavba domu a jeho kompletní </a:t>
            </a:r>
            <a:r>
              <a:rPr lang="cs-CZ" dirty="0" smtClean="0">
                <a:latin typeface="Calibri" panose="020F0502020204030204" pitchFamily="34" charset="0"/>
                <a:cs typeface="Calibri" panose="020F0502020204030204" pitchFamily="34" charset="0"/>
              </a:rPr>
              <a:t>vybavení), v </a:t>
            </a:r>
            <a:r>
              <a:rPr lang="cs-CZ" dirty="0">
                <a:latin typeface="Calibri" panose="020F0502020204030204" pitchFamily="34" charset="0"/>
                <a:cs typeface="Calibri" panose="020F0502020204030204" pitchFamily="34" charset="0"/>
              </a:rPr>
              <a:t>Česku se uchytili méně finančně a produkčně nákladné pořady jako </a:t>
            </a:r>
            <a:r>
              <a:rPr lang="cs-CZ" i="1" dirty="0">
                <a:latin typeface="Calibri" panose="020F0502020204030204" pitchFamily="34" charset="0"/>
                <a:cs typeface="Calibri" panose="020F0502020204030204" pitchFamily="34" charset="0"/>
              </a:rPr>
              <a:t>Jak se staví sen </a:t>
            </a:r>
            <a:r>
              <a:rPr lang="cs-CZ" dirty="0">
                <a:latin typeface="Calibri" panose="020F0502020204030204" pitchFamily="34" charset="0"/>
                <a:cs typeface="Calibri" panose="020F0502020204030204" pitchFamily="34" charset="0"/>
              </a:rPr>
              <a:t>(Prima, 2007), kde se předělávají pouze místnosti, nikoliv celé domy. </a:t>
            </a:r>
            <a:endParaRPr lang="cs-CZ" dirty="0" smtClean="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cs-CZ" dirty="0" smtClean="0">
                <a:latin typeface="Calibri" panose="020F0502020204030204" pitchFamily="34" charset="0"/>
                <a:cs typeface="Calibri" panose="020F0502020204030204" pitchFamily="34" charset="0"/>
              </a:rPr>
              <a:t>klíčový </a:t>
            </a:r>
            <a:r>
              <a:rPr lang="cs-CZ" dirty="0">
                <a:latin typeface="Calibri" panose="020F0502020204030204" pitchFamily="34" charset="0"/>
                <a:cs typeface="Calibri" panose="020F0502020204030204" pitchFamily="34" charset="0"/>
              </a:rPr>
              <a:t>důraz je přitom kladen na emoce – příběh účastníků bývá zpravidla velmi silný a dojemný, na slzy dochází i během přeměny (buď v důsledku selhávání jedince například při snaze zhubnout, nebo při závěrečném předávání hotového domu </a:t>
            </a:r>
            <a:r>
              <a:rPr lang="cs-CZ" dirty="0" err="1">
                <a:latin typeface="Calibri" panose="020F0502020204030204" pitchFamily="34" charset="0"/>
                <a:cs typeface="Calibri" panose="020F0502020204030204" pitchFamily="34" charset="0"/>
              </a:rPr>
              <a:t>apod</a:t>
            </a:r>
            <a:r>
              <a:rPr lang="cs-CZ" dirty="0">
                <a:latin typeface="Calibri" panose="020F0502020204030204" pitchFamily="34" charset="0"/>
                <a:cs typeface="Calibri" panose="020F0502020204030204" pitchFamily="34" charset="0"/>
              </a:rPr>
              <a:t>). </a:t>
            </a:r>
            <a:endParaRPr lang="cs-CZ"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4951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cs-CZ" sz="3600" dirty="0" smtClean="0"/>
              <a:t>(d) Reality </a:t>
            </a:r>
            <a:r>
              <a:rPr lang="cs-CZ" sz="3600" dirty="0" err="1" smtClean="0"/>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4" name="TextovéPole 3"/>
          <p:cNvSpPr txBox="1"/>
          <p:nvPr/>
        </p:nvSpPr>
        <p:spPr>
          <a:xfrm>
            <a:off x="967459" y="960120"/>
            <a:ext cx="9796334" cy="4247317"/>
          </a:xfrm>
          <a:prstGeom prst="rect">
            <a:avLst/>
          </a:prstGeom>
          <a:noFill/>
        </p:spPr>
        <p:txBody>
          <a:bodyPr wrap="square" rtlCol="0">
            <a:spAutoFit/>
          </a:bodyPr>
          <a:lstStyle/>
          <a:p>
            <a:pPr lvl="1"/>
            <a:r>
              <a:rPr lang="cs-CZ" b="1" dirty="0" smtClean="0">
                <a:latin typeface="Calibri" panose="020F0502020204030204" pitchFamily="34" charset="0"/>
                <a:cs typeface="Calibri" panose="020F0502020204030204" pitchFamily="34" charset="0"/>
              </a:rPr>
              <a:t>1.2. STRUKTOROVANÉ REALITY TV</a:t>
            </a:r>
          </a:p>
          <a:p>
            <a:pPr lvl="1"/>
            <a:endParaRPr lang="cs-CZ" b="1" dirty="0" smtClean="0">
              <a:latin typeface="Calibri" panose="020F0502020204030204" pitchFamily="34" charset="0"/>
              <a:cs typeface="Calibri" panose="020F0502020204030204" pitchFamily="34" charset="0"/>
            </a:endParaRPr>
          </a:p>
          <a:p>
            <a:pPr lvl="1" algn="just"/>
            <a:r>
              <a:rPr lang="pl-PL" b="1" dirty="0">
                <a:latin typeface="Calibri" panose="020F0502020204030204" pitchFamily="34" charset="0"/>
                <a:cs typeface="Calibri" panose="020F0502020204030204" pitchFamily="34" charset="0"/>
              </a:rPr>
              <a:t>1.2.4	Makeover lifestylové </a:t>
            </a:r>
            <a:r>
              <a:rPr lang="pl-PL" b="1" dirty="0" smtClean="0">
                <a:latin typeface="Calibri" panose="020F0502020204030204" pitchFamily="34" charset="0"/>
                <a:cs typeface="Calibri" panose="020F0502020204030204" pitchFamily="34" charset="0"/>
              </a:rPr>
              <a:t>formáty – Cooking Edition</a:t>
            </a:r>
          </a:p>
          <a:p>
            <a:pPr lvl="1" algn="just"/>
            <a:endParaRPr lang="pl-PL"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zvláštním </a:t>
            </a:r>
            <a:r>
              <a:rPr lang="pl-PL" dirty="0">
                <a:latin typeface="Calibri" panose="020F0502020204030204" pitchFamily="34" charset="0"/>
                <a:cs typeface="Calibri" panose="020F0502020204030204" pitchFamily="34" charset="0"/>
              </a:rPr>
              <a:t>případem televizních proměn je </a:t>
            </a:r>
            <a:r>
              <a:rPr lang="pl-PL" i="1" dirty="0">
                <a:latin typeface="Calibri" panose="020F0502020204030204" pitchFamily="34" charset="0"/>
                <a:cs typeface="Calibri" panose="020F0502020204030204" pitchFamily="34" charset="0"/>
              </a:rPr>
              <a:t>Ramsay’s Kitchen Nightmares</a:t>
            </a:r>
            <a:r>
              <a:rPr lang="pl-PL" dirty="0">
                <a:latin typeface="Calibri" panose="020F0502020204030204" pitchFamily="34" charset="0"/>
                <a:cs typeface="Calibri" panose="020F0502020204030204" pitchFamily="34" charset="0"/>
              </a:rPr>
              <a:t>, v němž světoznámý kuchař Gordon Ramsay nepomáhá konkrétním osobám či rodinám změnit osobní </a:t>
            </a:r>
            <a:r>
              <a:rPr lang="pl-PL" dirty="0" smtClean="0">
                <a:latin typeface="Calibri" panose="020F0502020204030204" pitchFamily="34" charset="0"/>
                <a:cs typeface="Calibri" panose="020F0502020204030204" pitchFamily="34" charset="0"/>
              </a:rPr>
              <a:t>život, ale radí </a:t>
            </a:r>
            <a:r>
              <a:rPr lang="pl-PL" dirty="0">
                <a:latin typeface="Calibri" panose="020F0502020204030204" pitchFamily="34" charset="0"/>
                <a:cs typeface="Calibri" panose="020F0502020204030204" pitchFamily="34" charset="0"/>
              </a:rPr>
              <a:t>majitelům britských a amerických restaurací, jak zlepšit jejich provoz, a často dochází i k redesignování </a:t>
            </a:r>
            <a:r>
              <a:rPr lang="pl-PL" dirty="0" smtClean="0">
                <a:latin typeface="Calibri" panose="020F0502020204030204" pitchFamily="34" charset="0"/>
                <a:cs typeface="Calibri" panose="020F0502020204030204" pitchFamily="34" charset="0"/>
              </a:rPr>
              <a:t>interiéru</a:t>
            </a: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TV </a:t>
            </a:r>
            <a:r>
              <a:rPr lang="pl-PL" dirty="0">
                <a:latin typeface="Calibri" panose="020F0502020204030204" pitchFamily="34" charset="0"/>
                <a:cs typeface="Calibri" panose="020F0502020204030204" pitchFamily="34" charset="0"/>
              </a:rPr>
              <a:t>Prima přišla s vlastní adaptací tohoto </a:t>
            </a:r>
            <a:r>
              <a:rPr lang="pl-PL" dirty="0" smtClean="0">
                <a:latin typeface="Calibri" panose="020F0502020204030204" pitchFamily="34" charset="0"/>
                <a:cs typeface="Calibri" panose="020F0502020204030204" pitchFamily="34" charset="0"/>
              </a:rPr>
              <a:t>formátu s šéfkuchařem Zdeňkem Pohlreichem </a:t>
            </a:r>
            <a:r>
              <a:rPr lang="pl-PL" i="1" dirty="0" smtClean="0">
                <a:latin typeface="Calibri" panose="020F0502020204030204" pitchFamily="34" charset="0"/>
                <a:cs typeface="Calibri" panose="020F0502020204030204" pitchFamily="34" charset="0"/>
              </a:rPr>
              <a:t>Ano</a:t>
            </a:r>
            <a:r>
              <a:rPr lang="pl-PL" i="1" dirty="0">
                <a:latin typeface="Calibri" panose="020F0502020204030204" pitchFamily="34" charset="0"/>
                <a:cs typeface="Calibri" panose="020F0502020204030204" pitchFamily="34" charset="0"/>
              </a:rPr>
              <a:t>, šéfe! </a:t>
            </a: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i tady </a:t>
            </a:r>
            <a:r>
              <a:rPr lang="pl-PL" dirty="0">
                <a:latin typeface="Calibri" panose="020F0502020204030204" pitchFamily="34" charset="0"/>
                <a:cs typeface="Calibri" panose="020F0502020204030204" pitchFamily="34" charset="0"/>
              </a:rPr>
              <a:t>cílem každého dílu bylo pomoci různým restauračním zařízením zlepšit kuchyň, obsluhu hostů, celkový dojem podniku i přístup jeho zaměstnanců a docílit tak lepších </a:t>
            </a:r>
            <a:r>
              <a:rPr lang="pl-PL" dirty="0" smtClean="0">
                <a:latin typeface="Calibri" panose="020F0502020204030204" pitchFamily="34" charset="0"/>
                <a:cs typeface="Calibri" panose="020F0502020204030204" pitchFamily="34" charset="0"/>
              </a:rPr>
              <a:t>zisků</a:t>
            </a: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Pohlreich </a:t>
            </a:r>
            <a:r>
              <a:rPr lang="pl-PL" dirty="0">
                <a:latin typeface="Calibri" panose="020F0502020204030204" pitchFamily="34" charset="0"/>
                <a:cs typeface="Calibri" panose="020F0502020204030204" pitchFamily="34" charset="0"/>
              </a:rPr>
              <a:t>podobně jako Ramsay nešel pro silná a vulgární slova daleko, čímž si získal diváckou popularitu. Pořad po 95 dílech a 7 řadách skončil v roce </a:t>
            </a:r>
            <a:r>
              <a:rPr lang="pl-PL" dirty="0" smtClean="0">
                <a:latin typeface="Calibri" panose="020F0502020204030204" pitchFamily="34" charset="0"/>
                <a:cs typeface="Calibri" panose="020F0502020204030204" pitchFamily="34" charset="0"/>
              </a:rPr>
              <a:t>2018</a:t>
            </a:r>
          </a:p>
          <a:p>
            <a:pPr marL="742950" lvl="1" indent="-285750" algn="just">
              <a:buFont typeface="Arial" panose="020B0604020202020204" pitchFamily="34" charset="0"/>
              <a:buChar char="•"/>
            </a:pPr>
            <a:endParaRPr lang="cs-CZ" dirty="0" smtClean="0">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44792" y1="25216" x2="44792" y2="25216"/>
                        <a14:foregroundMark x1="38611" y1="45241" x2="38611" y2="45241"/>
                        <a14:foregroundMark x1="28194" y1="38195" x2="28194" y2="38195"/>
                        <a14:foregroundMark x1="29097" y1="36959" x2="29097" y2="36959"/>
                        <a14:foregroundMark x1="29861" y1="33375" x2="29861" y2="33375"/>
                        <a14:foregroundMark x1="31597" y1="29790" x2="31597" y2="29790"/>
                        <a14:foregroundMark x1="45139" y1="17800" x2="45139" y2="17800"/>
                        <a14:foregroundMark x1="55903" y1="22991" x2="55903" y2="22991"/>
                        <a14:foregroundMark x1="60764" y1="30408" x2="60764" y2="30408"/>
                        <a14:foregroundMark x1="62222" y1="35352" x2="62222" y2="35352"/>
                        <a14:foregroundMark x1="59583" y1="27936" x2="59583" y2="27936"/>
                        <a14:foregroundMark x1="64167" y1="49073" x2="64167" y2="49073"/>
                        <a14:foregroundMark x1="64306" y1="45365" x2="64306" y2="45365"/>
                        <a14:foregroundMark x1="27639" y1="53770" x2="27639" y2="53770"/>
                        <a14:foregroundMark x1="57500" y1="24845" x2="57500" y2="24845"/>
                        <a14:foregroundMark x1="70208" y1="30284" x2="70208" y2="30284"/>
                        <a14:foregroundMark x1="67153" y1="65389" x2="67153" y2="65389"/>
                        <a14:foregroundMark x1="64167" y1="81335" x2="64167" y2="81335"/>
                        <a14:foregroundMark x1="67083" y1="81088" x2="67083" y2="81088"/>
                      </a14:backgroundRemoval>
                    </a14:imgEffect>
                  </a14:imgLayer>
                </a14:imgProps>
              </a:ext>
              <a:ext uri="{28A0092B-C50C-407E-A947-70E740481C1C}">
                <a14:useLocalDpi xmlns:a14="http://schemas.microsoft.com/office/drawing/2010/main" val="0"/>
              </a:ext>
            </a:extLst>
          </a:blip>
          <a:stretch>
            <a:fillRect/>
          </a:stretch>
        </p:blipFill>
        <p:spPr>
          <a:xfrm>
            <a:off x="8133806" y="4604878"/>
            <a:ext cx="4201787" cy="2360587"/>
          </a:xfrm>
          <a:prstGeom prst="rect">
            <a:avLst/>
          </a:prstGeom>
        </p:spPr>
      </p:pic>
    </p:spTree>
    <p:extLst>
      <p:ext uri="{BB962C8B-B14F-4D97-AF65-F5344CB8AC3E}">
        <p14:creationId xmlns:p14="http://schemas.microsoft.com/office/powerpoint/2010/main" val="2233429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cs-CZ" sz="3600" dirty="0" smtClean="0"/>
              <a:t>(d) Reality </a:t>
            </a:r>
            <a:r>
              <a:rPr lang="cs-CZ" sz="3600" dirty="0" err="1" smtClean="0"/>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4" name="TextovéPole 3"/>
          <p:cNvSpPr txBox="1"/>
          <p:nvPr/>
        </p:nvSpPr>
        <p:spPr>
          <a:xfrm>
            <a:off x="967459" y="960120"/>
            <a:ext cx="9796334" cy="4524315"/>
          </a:xfrm>
          <a:prstGeom prst="rect">
            <a:avLst/>
          </a:prstGeom>
          <a:noFill/>
        </p:spPr>
        <p:txBody>
          <a:bodyPr wrap="square" rtlCol="0">
            <a:spAutoFit/>
          </a:bodyPr>
          <a:lstStyle/>
          <a:p>
            <a:pPr lvl="1"/>
            <a:r>
              <a:rPr lang="cs-CZ" b="1" dirty="0" smtClean="0">
                <a:latin typeface="Calibri" panose="020F0502020204030204" pitchFamily="34" charset="0"/>
                <a:cs typeface="Calibri" panose="020F0502020204030204" pitchFamily="34" charset="0"/>
              </a:rPr>
              <a:t>1.2. STRUKTOROVANÉ REALITY TV</a:t>
            </a:r>
          </a:p>
          <a:p>
            <a:pPr lvl="1"/>
            <a:endParaRPr lang="cs-CZ" b="1" dirty="0" smtClean="0">
              <a:latin typeface="Calibri" panose="020F0502020204030204" pitchFamily="34" charset="0"/>
              <a:cs typeface="Calibri" panose="020F0502020204030204" pitchFamily="34" charset="0"/>
            </a:endParaRPr>
          </a:p>
          <a:p>
            <a:pPr lvl="1" algn="just"/>
            <a:r>
              <a:rPr lang="pl-PL" b="1" dirty="0">
                <a:latin typeface="Calibri" panose="020F0502020204030204" pitchFamily="34" charset="0"/>
                <a:cs typeface="Calibri" panose="020F0502020204030204" pitchFamily="34" charset="0"/>
              </a:rPr>
              <a:t>1.2.5	Sociální </a:t>
            </a:r>
            <a:r>
              <a:rPr lang="pl-PL" b="1" dirty="0" smtClean="0">
                <a:latin typeface="Calibri" panose="020F0502020204030204" pitchFamily="34" charset="0"/>
                <a:cs typeface="Calibri" panose="020F0502020204030204" pitchFamily="34" charset="0"/>
              </a:rPr>
              <a:t>experiment</a:t>
            </a:r>
          </a:p>
          <a:p>
            <a:pPr lvl="1" algn="just"/>
            <a:endParaRPr lang="pl-PL"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a:latin typeface="Calibri" panose="020F0502020204030204" pitchFamily="34" charset="0"/>
                <a:cs typeface="Calibri" panose="020F0502020204030204" pitchFamily="34" charset="0"/>
              </a:rPr>
              <a:t>produkuje zpravidla velké drama a </a:t>
            </a:r>
            <a:r>
              <a:rPr lang="pl-PL" dirty="0" smtClean="0">
                <a:latin typeface="Calibri" panose="020F0502020204030204" pitchFamily="34" charset="0"/>
                <a:cs typeface="Calibri" panose="020F0502020204030204" pitchFamily="34" charset="0"/>
              </a:rPr>
              <a:t>konflikt, zástupcem je britský </a:t>
            </a:r>
            <a:r>
              <a:rPr lang="pl-PL" dirty="0">
                <a:latin typeface="Calibri" panose="020F0502020204030204" pitchFamily="34" charset="0"/>
                <a:cs typeface="Calibri" panose="020F0502020204030204" pitchFamily="34" charset="0"/>
              </a:rPr>
              <a:t>sociální experiment </a:t>
            </a:r>
            <a:r>
              <a:rPr lang="pl-PL" i="1" dirty="0">
                <a:latin typeface="Calibri" panose="020F0502020204030204" pitchFamily="34" charset="0"/>
                <a:cs typeface="Calibri" panose="020F0502020204030204" pitchFamily="34" charset="0"/>
              </a:rPr>
              <a:t>Wife Swap</a:t>
            </a:r>
            <a:r>
              <a:rPr lang="pl-PL" dirty="0">
                <a:latin typeface="Calibri" panose="020F0502020204030204" pitchFamily="34" charset="0"/>
                <a:cs typeface="Calibri" panose="020F0502020204030204" pitchFamily="34" charset="0"/>
              </a:rPr>
              <a:t>, který poprvé v roce 2003 odvysílal komerční Channel </a:t>
            </a:r>
            <a:r>
              <a:rPr lang="pl-PL" dirty="0" smtClean="0">
                <a:latin typeface="Calibri" panose="020F0502020204030204" pitchFamily="34" charset="0"/>
                <a:cs typeface="Calibri" panose="020F0502020204030204" pitchFamily="34" charset="0"/>
              </a:rPr>
              <a:t>4, pořad </a:t>
            </a:r>
            <a:r>
              <a:rPr lang="pl-PL" dirty="0">
                <a:latin typeface="Calibri" panose="020F0502020204030204" pitchFamily="34" charset="0"/>
                <a:cs typeface="Calibri" panose="020F0502020204030204" pitchFamily="34" charset="0"/>
              </a:rPr>
              <a:t>na základě licence zakoupila TV Nova a pod názvem </a:t>
            </a:r>
            <a:r>
              <a:rPr lang="pl-PL" i="1" dirty="0">
                <a:latin typeface="Calibri" panose="020F0502020204030204" pitchFamily="34" charset="0"/>
                <a:cs typeface="Calibri" panose="020F0502020204030204" pitchFamily="34" charset="0"/>
                <a:hlinkClick r:id="rId2"/>
              </a:rPr>
              <a:t>Výměna manželek </a:t>
            </a:r>
            <a:r>
              <a:rPr lang="pl-PL" dirty="0">
                <a:latin typeface="Calibri" panose="020F0502020204030204" pitchFamily="34" charset="0"/>
                <a:cs typeface="Calibri" panose="020F0502020204030204" pitchFamily="34" charset="0"/>
              </a:rPr>
              <a:t>z něj udělala jeden z nejsledovanějších primetimeových sociálních experimentů napříč českými </a:t>
            </a:r>
            <a:r>
              <a:rPr lang="pl-PL" dirty="0" smtClean="0">
                <a:latin typeface="Calibri" panose="020F0502020204030204" pitchFamily="34" charset="0"/>
                <a:cs typeface="Calibri" panose="020F0502020204030204" pitchFamily="34" charset="0"/>
              </a:rPr>
              <a:t>televizemi</a:t>
            </a:r>
          </a:p>
          <a:p>
            <a:pPr marL="742950" lvl="1" indent="-285750" algn="just">
              <a:buFont typeface="Arial" panose="020B0604020202020204" pitchFamily="34" charset="0"/>
              <a:buChar char="•"/>
            </a:pPr>
            <a:r>
              <a:rPr lang="pl-PL" dirty="0">
                <a:latin typeface="Calibri" panose="020F0502020204030204" pitchFamily="34" charset="0"/>
                <a:cs typeface="Calibri" panose="020F0502020204030204" pitchFamily="34" charset="0"/>
              </a:rPr>
              <a:t>p</a:t>
            </a:r>
            <a:r>
              <a:rPr lang="pl-PL" dirty="0" smtClean="0">
                <a:latin typeface="Calibri" panose="020F0502020204030204" pitchFamily="34" charset="0"/>
                <a:cs typeface="Calibri" panose="020F0502020204030204" pitchFamily="34" charset="0"/>
              </a:rPr>
              <a:t>ořad </a:t>
            </a:r>
            <a:r>
              <a:rPr lang="pl-PL" dirty="0">
                <a:latin typeface="Calibri" panose="020F0502020204030204" pitchFamily="34" charset="0"/>
                <a:cs typeface="Calibri" panose="020F0502020204030204" pitchFamily="34" charset="0"/>
              </a:rPr>
              <a:t>je založen na tom, že dvě rodiny, běžně z jiných sociálních tříd a životních stylů, vymění mezi sebou svoje manželky na necelé dva </a:t>
            </a:r>
            <a:r>
              <a:rPr lang="pl-PL" dirty="0" smtClean="0">
                <a:latin typeface="Calibri" panose="020F0502020204030204" pitchFamily="34" charset="0"/>
                <a:cs typeface="Calibri" panose="020F0502020204030204" pitchFamily="34" charset="0"/>
              </a:rPr>
              <a:t>týdny, po </a:t>
            </a:r>
            <a:r>
              <a:rPr lang="pl-PL" dirty="0">
                <a:latin typeface="Calibri" panose="020F0502020204030204" pitchFamily="34" charset="0"/>
                <a:cs typeface="Calibri" panose="020F0502020204030204" pitchFamily="34" charset="0"/>
              </a:rPr>
              <a:t>celou dobu štáb obě rodiny bedlivě natáčí a sleduje jejich rozdíly a upozorňuje na </a:t>
            </a:r>
            <a:r>
              <a:rPr lang="pl-PL" dirty="0" smtClean="0">
                <a:latin typeface="Calibri" panose="020F0502020204030204" pitchFamily="34" charset="0"/>
                <a:cs typeface="Calibri" panose="020F0502020204030204" pitchFamily="34" charset="0"/>
              </a:rPr>
              <a:t>nedostatky</a:t>
            </a:r>
          </a:p>
          <a:p>
            <a:pPr marL="742950" lvl="1" indent="-285750" algn="just">
              <a:buFont typeface="Arial" panose="020B0604020202020204" pitchFamily="34" charset="0"/>
              <a:buChar char="•"/>
            </a:pPr>
            <a:r>
              <a:rPr lang="pl-PL" dirty="0">
                <a:latin typeface="Calibri" panose="020F0502020204030204" pitchFamily="34" charset="0"/>
                <a:cs typeface="Calibri" panose="020F0502020204030204" pitchFamily="34" charset="0"/>
              </a:rPr>
              <a:t>s</a:t>
            </a:r>
            <a:r>
              <a:rPr lang="pl-PL" dirty="0" smtClean="0">
                <a:latin typeface="Calibri" panose="020F0502020204030204" pitchFamily="34" charset="0"/>
                <a:cs typeface="Calibri" panose="020F0502020204030204" pitchFamily="34" charset="0"/>
              </a:rPr>
              <a:t>ociální </a:t>
            </a:r>
            <a:r>
              <a:rPr lang="pl-PL" dirty="0">
                <a:latin typeface="Calibri" panose="020F0502020204030204" pitchFamily="34" charset="0"/>
                <a:cs typeface="Calibri" panose="020F0502020204030204" pitchFamily="34" charset="0"/>
              </a:rPr>
              <a:t>experimenty však nejsou jen o voyeuristickém sledování </a:t>
            </a:r>
            <a:r>
              <a:rPr lang="pl-PL" dirty="0" smtClean="0">
                <a:latin typeface="Calibri" panose="020F0502020204030204" pitchFamily="34" charset="0"/>
                <a:cs typeface="Calibri" panose="020F0502020204030204" pitchFamily="34" charset="0"/>
              </a:rPr>
              <a:t>rodin - </a:t>
            </a:r>
            <a:r>
              <a:rPr lang="pl-PL" i="1" dirty="0" smtClean="0">
                <a:latin typeface="Calibri" panose="020F0502020204030204" pitchFamily="34" charset="0"/>
                <a:cs typeface="Calibri" panose="020F0502020204030204" pitchFamily="34" charset="0"/>
              </a:rPr>
              <a:t>Shattered</a:t>
            </a:r>
            <a:r>
              <a:rPr lang="pl-PL" dirty="0" smtClean="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byla kontroverzní britská show z roku 2004, ve které účinkující soutěží o to, jak dlouho vydrží bez </a:t>
            </a:r>
            <a:r>
              <a:rPr lang="pl-PL" dirty="0" smtClean="0">
                <a:latin typeface="Calibri" panose="020F0502020204030204" pitchFamily="34" charset="0"/>
                <a:cs typeface="Calibri" panose="020F0502020204030204" pitchFamily="34" charset="0"/>
              </a:rPr>
              <a:t>spánku; </a:t>
            </a:r>
            <a:r>
              <a:rPr lang="pl-PL" i="1" dirty="0" smtClean="0">
                <a:latin typeface="Calibri" panose="020F0502020204030204" pitchFamily="34" charset="0"/>
                <a:cs typeface="Calibri" panose="020F0502020204030204" pitchFamily="34" charset="0"/>
              </a:rPr>
              <a:t>Solitary</a:t>
            </a:r>
            <a:r>
              <a:rPr lang="pl-PL" dirty="0" smtClean="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je pak kontroverzní seriál Fox Reality, který několik týdnů izoloval soutěžící na osamělém </a:t>
            </a:r>
            <a:r>
              <a:rPr lang="pl-PL" dirty="0" smtClean="0">
                <a:latin typeface="Calibri" panose="020F0502020204030204" pitchFamily="34" charset="0"/>
                <a:cs typeface="Calibri" panose="020F0502020204030204" pitchFamily="34" charset="0"/>
              </a:rPr>
              <a:t>místě - pozorování</a:t>
            </a:r>
            <a:r>
              <a:rPr lang="pl-PL" dirty="0">
                <a:latin typeface="Calibri" panose="020F0502020204030204" pitchFamily="34" charset="0"/>
                <a:cs typeface="Calibri" panose="020F0502020204030204" pitchFamily="34" charset="0"/>
              </a:rPr>
              <a:t>, jak se účastníci vypořádávají s divokou přírodou s minimem zásob jídla, je koneckonců jednou z nejpopulárnějších forem sociálního </a:t>
            </a:r>
            <a:r>
              <a:rPr lang="pl-PL" dirty="0" smtClean="0">
                <a:latin typeface="Calibri" panose="020F0502020204030204" pitchFamily="34" charset="0"/>
                <a:cs typeface="Calibri" panose="020F0502020204030204" pitchFamily="34" charset="0"/>
              </a:rPr>
              <a:t>experimentu</a:t>
            </a:r>
            <a:endParaRPr lang="cs-CZ" dirty="0" smtClean="0">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3" cstate="print">
            <a:extLst>
              <a:ext uri="{BEBA8EAE-BF5A-486C-A8C5-ECC9F3942E4B}">
                <a14:imgProps xmlns:a14="http://schemas.microsoft.com/office/drawing/2010/main">
                  <a14:imgLayer r:embed="rId4">
                    <a14:imgEffect>
                      <a14:backgroundRemoval t="6643" b="92657" l="7750" r="94000">
                        <a14:foregroundMark x1="59500" y1="75699" x2="59500" y2="75699"/>
                        <a14:foregroundMark x1="62750" y1="70979" x2="62750" y2="70979"/>
                        <a14:foregroundMark x1="41625" y1="27098" x2="41625" y2="27098"/>
                        <a14:foregroundMark x1="43625" y1="26399" x2="43625" y2="26399"/>
                        <a14:foregroundMark x1="48875" y1="24476" x2="48875" y2="24476"/>
                        <a14:foregroundMark x1="53750" y1="23776" x2="53750" y2="23776"/>
                        <a14:foregroundMark x1="39125" y1="29196" x2="39125" y2="29196"/>
                        <a14:foregroundMark x1="56125" y1="79196" x2="56125" y2="79196"/>
                        <a14:foregroundMark x1="47250" y1="86014" x2="47250" y2="86014"/>
                      </a14:backgroundRemoval>
                    </a14:imgEffect>
                  </a14:imgLayer>
                </a14:imgProps>
              </a:ext>
              <a:ext uri="{28A0092B-C50C-407E-A947-70E740481C1C}">
                <a14:useLocalDpi xmlns:a14="http://schemas.microsoft.com/office/drawing/2010/main" val="0"/>
              </a:ext>
            </a:extLst>
          </a:blip>
          <a:stretch>
            <a:fillRect/>
          </a:stretch>
        </p:blipFill>
        <p:spPr>
          <a:xfrm>
            <a:off x="9486254" y="4982787"/>
            <a:ext cx="2548992" cy="1822529"/>
          </a:xfrm>
          <a:prstGeom prst="rect">
            <a:avLst/>
          </a:prstGeom>
        </p:spPr>
      </p:pic>
    </p:spTree>
    <p:extLst>
      <p:ext uri="{BB962C8B-B14F-4D97-AF65-F5344CB8AC3E}">
        <p14:creationId xmlns:p14="http://schemas.microsoft.com/office/powerpoint/2010/main" val="1011934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cs-CZ" sz="3600" dirty="0" smtClean="0"/>
              <a:t>(d) Reality </a:t>
            </a:r>
            <a:r>
              <a:rPr lang="cs-CZ" sz="3600" dirty="0" err="1" smtClean="0"/>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4" name="TextovéPole 3"/>
          <p:cNvSpPr txBox="1"/>
          <p:nvPr/>
        </p:nvSpPr>
        <p:spPr>
          <a:xfrm>
            <a:off x="967459" y="960120"/>
            <a:ext cx="8498758" cy="4524315"/>
          </a:xfrm>
          <a:prstGeom prst="rect">
            <a:avLst/>
          </a:prstGeom>
          <a:noFill/>
        </p:spPr>
        <p:txBody>
          <a:bodyPr wrap="square" rtlCol="0">
            <a:spAutoFit/>
          </a:bodyPr>
          <a:lstStyle/>
          <a:p>
            <a:pPr lvl="1"/>
            <a:r>
              <a:rPr lang="cs-CZ" b="1" dirty="0" smtClean="0">
                <a:latin typeface="Calibri" panose="020F0502020204030204" pitchFamily="34" charset="0"/>
                <a:cs typeface="Calibri" panose="020F0502020204030204" pitchFamily="34" charset="0"/>
              </a:rPr>
              <a:t>1.2. STRUKTOROVANÉ REALITY TV</a:t>
            </a:r>
          </a:p>
          <a:p>
            <a:pPr lvl="1"/>
            <a:endParaRPr lang="cs-CZ" b="1" dirty="0" smtClean="0">
              <a:latin typeface="Calibri" panose="020F0502020204030204" pitchFamily="34" charset="0"/>
              <a:cs typeface="Calibri" panose="020F0502020204030204" pitchFamily="34" charset="0"/>
            </a:endParaRPr>
          </a:p>
          <a:p>
            <a:pPr lvl="1" algn="just"/>
            <a:r>
              <a:rPr lang="pl-PL" b="1" dirty="0">
                <a:latin typeface="Calibri" panose="020F0502020204030204" pitchFamily="34" charset="0"/>
                <a:cs typeface="Calibri" panose="020F0502020204030204" pitchFamily="34" charset="0"/>
              </a:rPr>
              <a:t>1.2.6	Skryté </a:t>
            </a:r>
            <a:r>
              <a:rPr lang="pl-PL" b="1" dirty="0" smtClean="0">
                <a:latin typeface="Calibri" panose="020F0502020204030204" pitchFamily="34" charset="0"/>
                <a:cs typeface="Calibri" panose="020F0502020204030204" pitchFamily="34" charset="0"/>
              </a:rPr>
              <a:t>kamery</a:t>
            </a:r>
          </a:p>
          <a:p>
            <a:pPr lvl="1" algn="just"/>
            <a:endParaRPr lang="pl-PL"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jedním </a:t>
            </a:r>
            <a:r>
              <a:rPr lang="pl-PL" dirty="0">
                <a:latin typeface="Calibri" panose="020F0502020204030204" pitchFamily="34" charset="0"/>
                <a:cs typeface="Calibri" panose="020F0502020204030204" pitchFamily="34" charset="0"/>
              </a:rPr>
              <a:t>z nejstarších reality TV formátů jsou pořady se skrytou </a:t>
            </a:r>
            <a:r>
              <a:rPr lang="pl-PL" dirty="0" smtClean="0">
                <a:latin typeface="Calibri" panose="020F0502020204030204" pitchFamily="34" charset="0"/>
                <a:cs typeface="Calibri" panose="020F0502020204030204" pitchFamily="34" charset="0"/>
              </a:rPr>
              <a:t>kamerou, tento typ pořadů </a:t>
            </a:r>
            <a:r>
              <a:rPr lang="pl-PL" dirty="0">
                <a:latin typeface="Calibri" panose="020F0502020204030204" pitchFamily="34" charset="0"/>
                <a:cs typeface="Calibri" panose="020F0502020204030204" pitchFamily="34" charset="0"/>
              </a:rPr>
              <a:t>plných gagů a nevšedních situací snímaných optikou skryté kamery</a:t>
            </a:r>
            <a:r>
              <a:rPr lang="pl-PL" dirty="0" smtClean="0">
                <a:latin typeface="Calibri" panose="020F0502020204030204" pitchFamily="34" charset="0"/>
                <a:cs typeface="Calibri" panose="020F0502020204030204" pitchFamily="34" charset="0"/>
              </a:rPr>
              <a:t>byl populární zejména v devadesátých </a:t>
            </a:r>
            <a:r>
              <a:rPr lang="pl-PL" dirty="0">
                <a:latin typeface="Calibri" panose="020F0502020204030204" pitchFamily="34" charset="0"/>
                <a:cs typeface="Calibri" panose="020F0502020204030204" pitchFamily="34" charset="0"/>
              </a:rPr>
              <a:t>letech </a:t>
            </a:r>
            <a:endParaRPr lang="pl-PL" dirty="0" smtClean="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i="1" dirty="0" smtClean="0">
                <a:latin typeface="Calibri" panose="020F0502020204030204" pitchFamily="34" charset="0"/>
                <a:cs typeface="Calibri" panose="020F0502020204030204" pitchFamily="34" charset="0"/>
                <a:hlinkClick r:id="rId2"/>
              </a:rPr>
              <a:t>Candid </a:t>
            </a:r>
            <a:r>
              <a:rPr lang="pl-PL" i="1" dirty="0">
                <a:latin typeface="Calibri" panose="020F0502020204030204" pitchFamily="34" charset="0"/>
                <a:cs typeface="Calibri" panose="020F0502020204030204" pitchFamily="34" charset="0"/>
                <a:hlinkClick r:id="rId2"/>
              </a:rPr>
              <a:t>Camera</a:t>
            </a:r>
            <a:r>
              <a:rPr lang="pl-PL" dirty="0">
                <a:latin typeface="Calibri" panose="020F0502020204030204" pitchFamily="34" charset="0"/>
                <a:cs typeface="Calibri" panose="020F0502020204030204" pitchFamily="34" charset="0"/>
              </a:rPr>
              <a:t>, kterou poprvé americká televize vysílala v roce 1948, bývá považována za první reality TV formát </a:t>
            </a:r>
            <a:r>
              <a:rPr lang="pl-PL" dirty="0" smtClean="0">
                <a:latin typeface="Calibri" panose="020F0502020204030204" pitchFamily="34" charset="0"/>
                <a:cs typeface="Calibri" panose="020F0502020204030204" pitchFamily="34" charset="0"/>
              </a:rPr>
              <a:t>vůbec</a:t>
            </a:r>
          </a:p>
          <a:p>
            <a:pPr marL="742950" lvl="1" indent="-285750" algn="just">
              <a:buFont typeface="Arial" panose="020B0604020202020204" pitchFamily="34" charset="0"/>
              <a:buChar char="•"/>
            </a:pPr>
            <a:r>
              <a:rPr lang="pl-PL" dirty="0">
                <a:latin typeface="Calibri" panose="020F0502020204030204" pitchFamily="34" charset="0"/>
                <a:cs typeface="Calibri" panose="020F0502020204030204" pitchFamily="34" charset="0"/>
              </a:rPr>
              <a:t>m</a:t>
            </a:r>
            <a:r>
              <a:rPr lang="pl-PL" dirty="0" smtClean="0">
                <a:latin typeface="Calibri" panose="020F0502020204030204" pitchFamily="34" charset="0"/>
                <a:cs typeface="Calibri" panose="020F0502020204030204" pitchFamily="34" charset="0"/>
              </a:rPr>
              <a:t>oderní </a:t>
            </a:r>
            <a:r>
              <a:rPr lang="pl-PL" dirty="0">
                <a:latin typeface="Calibri" panose="020F0502020204030204" pitchFamily="34" charset="0"/>
                <a:cs typeface="Calibri" panose="020F0502020204030204" pitchFamily="34" charset="0"/>
              </a:rPr>
              <a:t>varianty tohoto typu produkce obletěly celý svět – snahou bylo šokovat nebo vyděsit nedobrovolné účinkující, a naopak pobavit diváky doma u </a:t>
            </a:r>
            <a:r>
              <a:rPr lang="pl-PL" dirty="0" smtClean="0">
                <a:latin typeface="Calibri" panose="020F0502020204030204" pitchFamily="34" charset="0"/>
                <a:cs typeface="Calibri" panose="020F0502020204030204" pitchFamily="34" charset="0"/>
              </a:rPr>
              <a:t>obrazovek</a:t>
            </a:r>
          </a:p>
          <a:p>
            <a:pPr marL="742950" lvl="1" indent="-285750" algn="just">
              <a:buFont typeface="Arial" panose="020B0604020202020204" pitchFamily="34" charset="0"/>
              <a:buChar char="•"/>
            </a:pPr>
            <a:r>
              <a:rPr lang="pl-PL" dirty="0">
                <a:latin typeface="Calibri" panose="020F0502020204030204" pitchFamily="34" charset="0"/>
                <a:cs typeface="Calibri" panose="020F0502020204030204" pitchFamily="34" charset="0"/>
              </a:rPr>
              <a:t>n</a:t>
            </a:r>
            <a:r>
              <a:rPr lang="pl-PL" dirty="0" smtClean="0">
                <a:latin typeface="Calibri" panose="020F0502020204030204" pitchFamily="34" charset="0"/>
                <a:cs typeface="Calibri" panose="020F0502020204030204" pitchFamily="34" charset="0"/>
              </a:rPr>
              <a:t>e </a:t>
            </a:r>
            <a:r>
              <a:rPr lang="pl-PL" dirty="0">
                <a:latin typeface="Calibri" panose="020F0502020204030204" pitchFamily="34" charset="0"/>
                <a:cs typeface="Calibri" panose="020F0502020204030204" pitchFamily="34" charset="0"/>
              </a:rPr>
              <a:t>všechny formáty však zaznamenávají jen striktně situované </a:t>
            </a:r>
            <a:r>
              <a:rPr lang="pl-PL" dirty="0" smtClean="0">
                <a:latin typeface="Calibri" panose="020F0502020204030204" pitchFamily="34" charset="0"/>
                <a:cs typeface="Calibri" panose="020F0502020204030204" pitchFamily="34" charset="0"/>
              </a:rPr>
              <a:t>situace - například </a:t>
            </a:r>
            <a:r>
              <a:rPr lang="pl-PL" dirty="0">
                <a:latin typeface="Calibri" panose="020F0502020204030204" pitchFamily="34" charset="0"/>
                <a:cs typeface="Calibri" panose="020F0502020204030204" pitchFamily="34" charset="0"/>
              </a:rPr>
              <a:t>formát </a:t>
            </a:r>
            <a:r>
              <a:rPr lang="pl-PL" i="1" dirty="0">
                <a:latin typeface="Calibri" panose="020F0502020204030204" pitchFamily="34" charset="0"/>
                <a:cs typeface="Calibri" panose="020F0502020204030204" pitchFamily="34" charset="0"/>
                <a:hlinkClick r:id="rId3"/>
              </a:rPr>
              <a:t>Cheaters</a:t>
            </a:r>
            <a:r>
              <a:rPr lang="pl-PL" dirty="0">
                <a:latin typeface="Calibri" panose="020F0502020204030204" pitchFamily="34" charset="0"/>
                <a:cs typeface="Calibri" panose="020F0502020204030204" pitchFamily="34" charset="0"/>
              </a:rPr>
              <a:t> používá skryté kamery k záznamu partnerů podezřelých z podvádění, přestože autentičnost show bývá dlouhodobě </a:t>
            </a:r>
            <a:r>
              <a:rPr lang="pl-PL" dirty="0" smtClean="0">
                <a:latin typeface="Calibri" panose="020F0502020204030204" pitchFamily="34" charset="0"/>
                <a:cs typeface="Calibri" panose="020F0502020204030204" pitchFamily="34" charset="0"/>
              </a:rPr>
              <a:t>zpochybňována (skrytá </a:t>
            </a:r>
            <a:r>
              <a:rPr lang="pl-PL" dirty="0">
                <a:latin typeface="Calibri" panose="020F0502020204030204" pitchFamily="34" charset="0"/>
                <a:cs typeface="Calibri" panose="020F0502020204030204" pitchFamily="34" charset="0"/>
              </a:rPr>
              <a:t>kamera zde má jako důkazy shromáždit tajné záběry, díky kterým účastník pak před štábem konfrontuje svého partnera a obviní ho z </a:t>
            </a:r>
            <a:r>
              <a:rPr lang="pl-PL" dirty="0" smtClean="0">
                <a:latin typeface="Calibri" panose="020F0502020204030204" pitchFamily="34" charset="0"/>
                <a:cs typeface="Calibri" panose="020F0502020204030204" pitchFamily="34" charset="0"/>
              </a:rPr>
              <a:t>podvádění)</a:t>
            </a:r>
            <a:endParaRPr lang="pl-PL" dirty="0">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4">
            <a:extLst>
              <a:ext uri="{BEBA8EAE-BF5A-486C-A8C5-ECC9F3942E4B}">
                <a14:imgProps xmlns:a14="http://schemas.microsoft.com/office/drawing/2010/main">
                  <a14:imgLayer r:embed="rId5">
                    <a14:imgEffect>
                      <a14:backgroundRemoval t="2540" b="100000" l="0" r="100000">
                        <a14:foregroundMark x1="36709" y1="15238" x2="36709" y2="15238"/>
                        <a14:foregroundMark x1="25633" y1="16825" x2="25633" y2="16825"/>
                        <a14:foregroundMark x1="60127" y1="9206" x2="60127" y2="9206"/>
                        <a14:foregroundMark x1="44937" y1="16190" x2="44937" y2="16190"/>
                        <a14:foregroundMark x1="35443" y1="25079" x2="34810" y2="25079"/>
                        <a14:foregroundMark x1="38291" y1="16190" x2="38291" y2="16190"/>
                        <a14:foregroundMark x1="32595" y1="11429" x2="32595" y2="11429"/>
                        <a14:foregroundMark x1="24051" y1="26667" x2="24051" y2="26667"/>
                        <a14:foregroundMark x1="8228" y1="33016" x2="8228" y2="33016"/>
                        <a14:foregroundMark x1="38291" y1="53968" x2="38291" y2="53968"/>
                        <a14:foregroundMark x1="61709" y1="49524" x2="61709" y2="49524"/>
                        <a14:foregroundMark x1="68671" y1="48254" x2="69937" y2="48254"/>
                        <a14:foregroundMark x1="82278" y1="46032" x2="82278" y2="46032"/>
                        <a14:foregroundMark x1="87025" y1="44127" x2="88291" y2="43492"/>
                        <a14:foregroundMark x1="72152" y1="14603" x2="72152" y2="14603"/>
                        <a14:foregroundMark x1="51266" y1="19365" x2="49684" y2="20635"/>
                        <a14:foregroundMark x1="43987" y1="25714" x2="43987" y2="25714"/>
                        <a14:foregroundMark x1="51582" y1="27302" x2="51582" y2="27302"/>
                        <a14:foregroundMark x1="68671" y1="24127" x2="68671" y2="24127"/>
                        <a14:foregroundMark x1="16772" y1="65714" x2="16772" y2="65714"/>
                        <a14:foregroundMark x1="9494" y1="60000" x2="9494" y2="60000"/>
                        <a14:foregroundMark x1="57595" y1="84127" x2="57595" y2="84127"/>
                        <a14:foregroundMark x1="67405" y1="80635" x2="68671" y2="79048"/>
                        <a14:foregroundMark x1="78797" y1="74603" x2="80063" y2="74603"/>
                        <a14:foregroundMark x1="5063" y1="39683" x2="5063" y2="39683"/>
                        <a14:foregroundMark x1="22785" y1="37460" x2="22785" y2="37460"/>
                        <a14:foregroundMark x1="37342" y1="39048" x2="37342" y2="39048"/>
                        <a14:foregroundMark x1="35443" y1="45714" x2="35443" y2="45714"/>
                        <a14:foregroundMark x1="21203" y1="51111" x2="21203" y2="51111"/>
                        <a14:foregroundMark x1="19937" y1="48889" x2="19937" y2="48889"/>
                        <a14:foregroundMark x1="20253" y1="44127" x2="20253" y2="44127"/>
                        <a14:foregroundMark x1="58544" y1="34603" x2="58544" y2="34603"/>
                        <a14:foregroundMark x1="61076" y1="29524" x2="61076" y2="29524"/>
                        <a14:foregroundMark x1="75949" y1="27937" x2="75949" y2="27937"/>
                        <a14:foregroundMark x1="76266" y1="37460" x2="76266" y2="37460"/>
                        <a14:foregroundMark x1="82595" y1="32698" x2="82595" y2="32698"/>
                        <a14:foregroundMark x1="84494" y1="24127" x2="84494" y2="24127"/>
                        <a14:foregroundMark x1="55696" y1="37778" x2="55696" y2="37778"/>
                        <a14:foregroundMark x1="93671" y1="55873" x2="93671" y2="55873"/>
                        <a14:foregroundMark x1="68987" y1="58413" x2="68987" y2="58413"/>
                        <a14:foregroundMark x1="33228" y1="68571" x2="33228" y2="68571"/>
                        <a14:foregroundMark x1="30696" y1="66349" x2="30696" y2="66349"/>
                        <a14:foregroundMark x1="34810" y1="61905" x2="34810" y2="61905"/>
                        <a14:foregroundMark x1="38291" y1="64762" x2="38291" y2="64762"/>
                        <a14:foregroundMark x1="37342" y1="67937" x2="37342" y2="67937"/>
                        <a14:foregroundMark x1="35759" y1="71429" x2="35759" y2="71429"/>
                        <a14:foregroundMark x1="32278" y1="73651" x2="32278" y2="73651"/>
                        <a14:foregroundMark x1="28797" y1="71111" x2="28797" y2="71111"/>
                        <a14:foregroundMark x1="17089" y1="77460" x2="17089" y2="77460"/>
                        <a14:foregroundMark x1="15506" y1="74603" x2="15506" y2="74603"/>
                        <a14:foregroundMark x1="16139" y1="70159" x2="16139" y2="70159"/>
                        <a14:foregroundMark x1="17722" y1="62222" x2="17722" y2="62222"/>
                        <a14:foregroundMark x1="22785" y1="56508" x2="22785" y2="56508"/>
                        <a14:foregroundMark x1="26899" y1="56825" x2="26899" y2="56825"/>
                        <a14:foregroundMark x1="43987" y1="67619" x2="43987" y2="67619"/>
                        <a14:foregroundMark x1="43987" y1="67619" x2="43987" y2="67619"/>
                        <a14:foregroundMark x1="44620" y1="64444" x2="44620" y2="64444"/>
                        <a14:foregroundMark x1="43038" y1="72381" x2="43038" y2="72381"/>
                        <a14:foregroundMark x1="43038" y1="72381" x2="43038" y2="72381"/>
                        <a14:foregroundMark x1="44620" y1="62222" x2="44620" y2="62222"/>
                        <a14:foregroundMark x1="49684" y1="59683" x2="49684" y2="59683"/>
                        <a14:foregroundMark x1="51582" y1="61905" x2="51582" y2="61905"/>
                        <a14:foregroundMark x1="50633" y1="67302" x2="50633" y2="67302"/>
                        <a14:foregroundMark x1="56646" y1="57460" x2="56646" y2="57460"/>
                        <a14:foregroundMark x1="57911" y1="61587" x2="57911" y2="61587"/>
                        <a14:foregroundMark x1="57911" y1="67937" x2="57911" y2="67937"/>
                        <a14:foregroundMark x1="64557" y1="64127" x2="64557" y2="64127"/>
                        <a14:foregroundMark x1="65190" y1="67937" x2="65190" y2="67937"/>
                        <a14:foregroundMark x1="73734" y1="64762" x2="73734" y2="64762"/>
                        <a14:foregroundMark x1="65823" y1="60952" x2="65823" y2="60952"/>
                        <a14:foregroundMark x1="70570" y1="57460" x2="70570" y2="57460"/>
                        <a14:foregroundMark x1="78481" y1="54921" x2="78481" y2="54921"/>
                        <a14:foregroundMark x1="80696" y1="61587" x2="80696" y2="61587"/>
                        <a14:foregroundMark x1="88924" y1="60635" x2="88924" y2="60635"/>
                        <a14:foregroundMark x1="88924" y1="60635" x2="88924" y2="60635"/>
                        <a14:foregroundMark x1="89241" y1="62857" x2="89241" y2="62857"/>
                        <a14:foregroundMark x1="89241" y1="55873" x2="89241" y2="55873"/>
                        <a14:foregroundMark x1="89241" y1="55238" x2="89241" y2="55238"/>
                        <a14:foregroundMark x1="94304" y1="59048" x2="94304" y2="59048"/>
                        <a14:foregroundMark x1="95886" y1="61905" x2="95886" y2="61905"/>
                        <a14:foregroundMark x1="75316" y1="34286" x2="75316" y2="34286"/>
                        <a14:foregroundMark x1="75633" y1="30159" x2="75633" y2="30159"/>
                        <a14:foregroundMark x1="80696" y1="39048" x2="80696" y2="39048"/>
                        <a14:foregroundMark x1="82278" y1="38413" x2="82278" y2="38413"/>
                        <a14:foregroundMark x1="73101" y1="38730" x2="73101" y2="38730"/>
                        <a14:foregroundMark x1="67089" y1="42222" x2="67089" y2="42222"/>
                        <a14:foregroundMark x1="67405" y1="33651" x2="67405" y2="33651"/>
                        <a14:foregroundMark x1="65823" y1="40635" x2="65823" y2="40635"/>
                        <a14:foregroundMark x1="58861" y1="40317" x2="58861" y2="40317"/>
                        <a14:foregroundMark x1="59177" y1="35556" x2="59177" y2="35556"/>
                        <a14:foregroundMark x1="60759" y1="28889" x2="60759" y2="28889"/>
                        <a14:foregroundMark x1="54747" y1="32063" x2="54747" y2="32063"/>
                        <a14:foregroundMark x1="51582" y1="40317" x2="51582" y2="40317"/>
                        <a14:foregroundMark x1="52215" y1="35873" x2="52215" y2="35873"/>
                        <a14:foregroundMark x1="42405" y1="40000" x2="42405" y2="40000"/>
                        <a14:foregroundMark x1="43354" y1="46032" x2="43354" y2="46032"/>
                        <a14:foregroundMark x1="43354" y1="34921" x2="43354" y2="34921"/>
                        <a14:foregroundMark x1="15506" y1="51111" x2="15506" y2="51111"/>
                        <a14:foregroundMark x1="7911" y1="54286" x2="7911" y2="54286"/>
                        <a14:foregroundMark x1="10127" y1="29206" x2="10127" y2="29206"/>
                        <a14:foregroundMark x1="12342" y1="29206" x2="12342" y2="29206"/>
                        <a14:foregroundMark x1="8544" y1="27302" x2="8544" y2="27302"/>
                        <a14:foregroundMark x1="7911" y1="25397" x2="7911" y2="25397"/>
                      </a14:backgroundRemoval>
                    </a14:imgEffect>
                  </a14:imgLayer>
                </a14:imgProps>
              </a:ext>
              <a:ext uri="{28A0092B-C50C-407E-A947-70E740481C1C}">
                <a14:useLocalDpi xmlns:a14="http://schemas.microsoft.com/office/drawing/2010/main" val="0"/>
              </a:ext>
            </a:extLst>
          </a:blip>
          <a:stretch>
            <a:fillRect/>
          </a:stretch>
        </p:blipFill>
        <p:spPr>
          <a:xfrm>
            <a:off x="9554936" y="-24414"/>
            <a:ext cx="1777957" cy="1772331"/>
          </a:xfrm>
          <a:prstGeom prst="rect">
            <a:avLst/>
          </a:prstGeom>
        </p:spPr>
      </p:pic>
      <p:pic>
        <p:nvPicPr>
          <p:cNvPr id="5" name="Obráze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6384" y="5073535"/>
            <a:ext cx="2231571" cy="1784465"/>
          </a:xfrm>
          <a:prstGeom prst="rect">
            <a:avLst/>
          </a:prstGeom>
        </p:spPr>
      </p:pic>
    </p:spTree>
    <p:extLst>
      <p:ext uri="{BB962C8B-B14F-4D97-AF65-F5344CB8AC3E}">
        <p14:creationId xmlns:p14="http://schemas.microsoft.com/office/powerpoint/2010/main" val="1357925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cs-CZ" sz="3600" dirty="0" smtClean="0"/>
              <a:t>(d) Reality </a:t>
            </a:r>
            <a:r>
              <a:rPr lang="cs-CZ" sz="3600" dirty="0" err="1" smtClean="0"/>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4" name="TextovéPole 3"/>
          <p:cNvSpPr txBox="1"/>
          <p:nvPr/>
        </p:nvSpPr>
        <p:spPr>
          <a:xfrm>
            <a:off x="967459" y="960120"/>
            <a:ext cx="9796334" cy="5355312"/>
          </a:xfrm>
          <a:prstGeom prst="rect">
            <a:avLst/>
          </a:prstGeom>
          <a:noFill/>
        </p:spPr>
        <p:txBody>
          <a:bodyPr wrap="square" rtlCol="0">
            <a:spAutoFit/>
          </a:bodyPr>
          <a:lstStyle/>
          <a:p>
            <a:pPr lvl="1"/>
            <a:r>
              <a:rPr lang="cs-CZ" b="1" dirty="0" smtClean="0">
                <a:latin typeface="Calibri" panose="020F0502020204030204" pitchFamily="34" charset="0"/>
                <a:cs typeface="Calibri" panose="020F0502020204030204" pitchFamily="34" charset="0"/>
              </a:rPr>
              <a:t>1.3. SOUTĚŽNÍ </a:t>
            </a:r>
            <a:r>
              <a:rPr lang="cs-CZ" b="1" dirty="0" smtClean="0">
                <a:latin typeface="Calibri" panose="020F0502020204030204" pitchFamily="34" charset="0"/>
                <a:cs typeface="Calibri" panose="020F0502020204030204" pitchFamily="34" charset="0"/>
              </a:rPr>
              <a:t>REALITY TV</a:t>
            </a:r>
          </a:p>
          <a:p>
            <a:pPr lvl="1"/>
            <a:endParaRPr lang="cs-CZ" b="1" dirty="0" smtClean="0">
              <a:latin typeface="Calibri" panose="020F0502020204030204" pitchFamily="34" charset="0"/>
              <a:cs typeface="Calibri" panose="020F0502020204030204" pitchFamily="34" charset="0"/>
            </a:endParaRPr>
          </a:p>
          <a:p>
            <a:pPr lvl="1" algn="just"/>
            <a:r>
              <a:rPr lang="pl-PL" b="1" dirty="0">
                <a:latin typeface="Calibri" panose="020F0502020204030204" pitchFamily="34" charset="0"/>
                <a:cs typeface="Calibri" panose="020F0502020204030204" pitchFamily="34" charset="0"/>
              </a:rPr>
              <a:t>1.3.1	Talentové </a:t>
            </a:r>
            <a:r>
              <a:rPr lang="pl-PL" b="1" dirty="0" smtClean="0">
                <a:latin typeface="Calibri" panose="020F0502020204030204" pitchFamily="34" charset="0"/>
                <a:cs typeface="Calibri" panose="020F0502020204030204" pitchFamily="34" charset="0"/>
              </a:rPr>
              <a:t>show</a:t>
            </a:r>
          </a:p>
          <a:p>
            <a:pPr lvl="1" algn="just"/>
            <a:endParaRPr lang="pl-PL"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a:latin typeface="Calibri" panose="020F0502020204030204" pitchFamily="34" charset="0"/>
                <a:cs typeface="Calibri" panose="020F0502020204030204" pitchFamily="34" charset="0"/>
              </a:rPr>
              <a:t>jsou založeny na vystoupeních aktérů na pódiu před porotou, publikem a televizními kamerami, kteří do té chvíle nebyli </a:t>
            </a:r>
            <a:r>
              <a:rPr lang="pl-PL" dirty="0" smtClean="0">
                <a:latin typeface="Calibri" panose="020F0502020204030204" pitchFamily="34" charset="0"/>
                <a:cs typeface="Calibri" panose="020F0502020204030204" pitchFamily="34" charset="0"/>
              </a:rPr>
              <a:t>známí, vystoupení můžou </a:t>
            </a:r>
            <a:r>
              <a:rPr lang="pl-PL" dirty="0">
                <a:latin typeface="Calibri" panose="020F0502020204030204" pitchFamily="34" charset="0"/>
                <a:cs typeface="Calibri" panose="020F0502020204030204" pitchFamily="34" charset="0"/>
              </a:rPr>
              <a:t>být pěvecká, hudební, taneční, herecká či jiná umělecká čísla, odehrávající se ve stanoveném časovém </a:t>
            </a:r>
            <a:r>
              <a:rPr lang="pl-PL" dirty="0" smtClean="0">
                <a:latin typeface="Calibri" panose="020F0502020204030204" pitchFamily="34" charset="0"/>
                <a:cs typeface="Calibri" panose="020F0502020204030204" pitchFamily="34" charset="0"/>
              </a:rPr>
              <a:t>limitu</a:t>
            </a:r>
          </a:p>
          <a:p>
            <a:pPr marL="742950" lvl="1" indent="-285750" algn="just">
              <a:buFont typeface="Arial" panose="020B0604020202020204" pitchFamily="34" charset="0"/>
              <a:buChar char="•"/>
            </a:pPr>
            <a:r>
              <a:rPr lang="pl-PL" dirty="0">
                <a:latin typeface="Calibri" panose="020F0502020204030204" pitchFamily="34" charset="0"/>
                <a:cs typeface="Calibri" panose="020F0502020204030204" pitchFamily="34" charset="0"/>
              </a:rPr>
              <a:t>j</a:t>
            </a:r>
            <a:r>
              <a:rPr lang="pl-PL" dirty="0" smtClean="0">
                <a:latin typeface="Calibri" panose="020F0502020204030204" pitchFamily="34" charset="0"/>
                <a:cs typeface="Calibri" panose="020F0502020204030204" pitchFamily="34" charset="0"/>
              </a:rPr>
              <a:t>ejich </a:t>
            </a:r>
            <a:r>
              <a:rPr lang="pl-PL" dirty="0">
                <a:latin typeface="Calibri" panose="020F0502020204030204" pitchFamily="34" charset="0"/>
                <a:cs typeface="Calibri" panose="020F0502020204030204" pitchFamily="34" charset="0"/>
              </a:rPr>
              <a:t>prostřednictvím aktéři demonstrují své schopnosti, u nichž předpokládají jistou </a:t>
            </a:r>
            <a:r>
              <a:rPr lang="pl-PL" dirty="0" smtClean="0">
                <a:latin typeface="Calibri" panose="020F0502020204030204" pitchFamily="34" charset="0"/>
                <a:cs typeface="Calibri" panose="020F0502020204030204" pitchFamily="34" charset="0"/>
              </a:rPr>
              <a:t>výjimečnost, porota </a:t>
            </a:r>
            <a:r>
              <a:rPr lang="pl-PL" dirty="0">
                <a:latin typeface="Calibri" panose="020F0502020204030204" pitchFamily="34" charset="0"/>
                <a:cs typeface="Calibri" panose="020F0502020204030204" pitchFamily="34" charset="0"/>
              </a:rPr>
              <a:t>či diváci v sále a u obrazovek následně hlasováním rozhodují o postupu účinkujících do dalšího kola, nebo naopak o jejich vyřazení ze soutěže.</a:t>
            </a: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podstatou </a:t>
            </a:r>
            <a:r>
              <a:rPr lang="pl-PL" dirty="0">
                <a:latin typeface="Calibri" panose="020F0502020204030204" pitchFamily="34" charset="0"/>
                <a:cs typeface="Calibri" panose="020F0502020204030204" pitchFamily="34" charset="0"/>
              </a:rPr>
              <a:t>je hledání talentů buď v konkrétní sféře (</a:t>
            </a:r>
            <a:r>
              <a:rPr lang="pl-PL" i="1" dirty="0">
                <a:latin typeface="Calibri" panose="020F0502020204030204" pitchFamily="34" charset="0"/>
                <a:cs typeface="Calibri" panose="020F0502020204030204" pitchFamily="34" charset="0"/>
                <a:hlinkClick r:id="rId2"/>
              </a:rPr>
              <a:t>The Voice</a:t>
            </a:r>
            <a:r>
              <a:rPr lang="pl-PL" i="1" dirty="0">
                <a:latin typeface="Calibri" panose="020F0502020204030204" pitchFamily="34" charset="0"/>
                <a:cs typeface="Calibri" panose="020F0502020204030204" pitchFamily="34" charset="0"/>
              </a:rPr>
              <a:t>, Pop Idol</a:t>
            </a:r>
            <a:r>
              <a:rPr lang="pl-PL" dirty="0">
                <a:latin typeface="Calibri" panose="020F0502020204030204" pitchFamily="34" charset="0"/>
                <a:cs typeface="Calibri" panose="020F0502020204030204" pitchFamily="34" charset="0"/>
              </a:rPr>
              <a:t>) anebo v širokém spektru (</a:t>
            </a:r>
            <a:r>
              <a:rPr lang="pl-PL" i="1" dirty="0" smtClean="0">
                <a:latin typeface="Calibri" panose="020F0502020204030204" pitchFamily="34" charset="0"/>
                <a:cs typeface="Calibri" panose="020F0502020204030204" pitchFamily="34" charset="0"/>
              </a:rPr>
              <a:t>Talentmania</a:t>
            </a:r>
            <a:r>
              <a:rPr lang="pl-PL" dirty="0" smtClean="0">
                <a:latin typeface="Calibri" panose="020F0502020204030204" pitchFamily="34" charset="0"/>
                <a:cs typeface="Calibri" panose="020F0502020204030204" pitchFamily="34" charset="0"/>
              </a:rPr>
              <a:t>)</a:t>
            </a:r>
          </a:p>
          <a:p>
            <a:pPr marL="742950" lvl="1" indent="-285750" algn="just">
              <a:buFont typeface="Arial" panose="020B0604020202020204" pitchFamily="34" charset="0"/>
              <a:buChar char="•"/>
            </a:pPr>
            <a:r>
              <a:rPr lang="pl-PL" dirty="0">
                <a:latin typeface="Calibri" panose="020F0502020204030204" pitchFamily="34" charset="0"/>
                <a:cs typeface="Calibri" panose="020F0502020204030204" pitchFamily="34" charset="0"/>
              </a:rPr>
              <a:t>d</a:t>
            </a:r>
            <a:r>
              <a:rPr lang="pl-PL" dirty="0" smtClean="0">
                <a:latin typeface="Calibri" panose="020F0502020204030204" pitchFamily="34" charset="0"/>
                <a:cs typeface="Calibri" panose="020F0502020204030204" pitchFamily="34" charset="0"/>
              </a:rPr>
              <a:t>rtivá </a:t>
            </a:r>
            <a:r>
              <a:rPr lang="pl-PL" dirty="0">
                <a:latin typeface="Calibri" panose="020F0502020204030204" pitchFamily="34" charset="0"/>
                <a:cs typeface="Calibri" panose="020F0502020204030204" pitchFamily="34" charset="0"/>
              </a:rPr>
              <a:t>většina talentových show má téměř identický princip </a:t>
            </a:r>
            <a:r>
              <a:rPr lang="pl-PL" dirty="0" smtClean="0">
                <a:latin typeface="Calibri" panose="020F0502020204030204" pitchFamily="34" charset="0"/>
                <a:cs typeface="Calibri" panose="020F0502020204030204" pitchFamily="34" charset="0"/>
              </a:rPr>
              <a:t>hlasování - sestavu </a:t>
            </a:r>
            <a:r>
              <a:rPr lang="pl-PL" dirty="0">
                <a:latin typeface="Calibri" panose="020F0502020204030204" pitchFamily="34" charset="0"/>
                <a:cs typeface="Calibri" panose="020F0502020204030204" pitchFamily="34" charset="0"/>
              </a:rPr>
              <a:t>účinkujících postupujících do užšího výběru nejprve zvolí odborná porota, následně již v živých přenosech, odehrávajících se zpravidla v týdenních intervalech, jsou účinkující vyřazováni ze soutěže na základě hlasování </a:t>
            </a:r>
            <a:r>
              <a:rPr lang="pl-PL" dirty="0" smtClean="0">
                <a:latin typeface="Calibri" panose="020F0502020204030204" pitchFamily="34" charset="0"/>
                <a:cs typeface="Calibri" panose="020F0502020204030204" pitchFamily="34" charset="0"/>
              </a:rPr>
              <a:t>diváků - vítěz</a:t>
            </a:r>
            <a:r>
              <a:rPr lang="pl-PL" dirty="0">
                <a:latin typeface="Calibri" panose="020F0502020204030204" pitchFamily="34" charset="0"/>
                <a:cs typeface="Calibri" panose="020F0502020204030204" pitchFamily="34" charset="0"/>
              </a:rPr>
              <a:t>, tedy osoba (nebo jejich seskupení, pokud to pravidla povolují), která je vnímána jako „nejvýjimečnější“, potažmo „nejtalentovanější“, ve finále série získá finanční či jinou </a:t>
            </a:r>
            <a:r>
              <a:rPr lang="pl-PL" dirty="0" smtClean="0">
                <a:latin typeface="Calibri" panose="020F0502020204030204" pitchFamily="34" charset="0"/>
                <a:cs typeface="Calibri" panose="020F0502020204030204" pitchFamily="34" charset="0"/>
              </a:rPr>
              <a:t>odměnu</a:t>
            </a:r>
          </a:p>
          <a:p>
            <a:pPr marL="742950" lvl="1" indent="-285750" algn="just">
              <a:buFont typeface="Arial" panose="020B0604020202020204" pitchFamily="34" charset="0"/>
              <a:buChar char="•"/>
            </a:pPr>
            <a:r>
              <a:rPr lang="pl-PL" dirty="0">
                <a:latin typeface="Calibri" panose="020F0502020204030204" pitchFamily="34" charset="0"/>
                <a:cs typeface="Calibri" panose="020F0502020204030204" pitchFamily="34" charset="0"/>
              </a:rPr>
              <a:t>p</a:t>
            </a:r>
            <a:r>
              <a:rPr lang="pl-PL" dirty="0" smtClean="0">
                <a:latin typeface="Calibri" panose="020F0502020204030204" pitchFamily="34" charset="0"/>
                <a:cs typeface="Calibri" panose="020F0502020204030204" pitchFamily="34" charset="0"/>
              </a:rPr>
              <a:t>odobně </a:t>
            </a:r>
            <a:r>
              <a:rPr lang="pl-PL" dirty="0">
                <a:latin typeface="Calibri" panose="020F0502020204030204" pitchFamily="34" charset="0"/>
                <a:cs typeface="Calibri" panose="020F0502020204030204" pitchFamily="34" charset="0"/>
              </a:rPr>
              <a:t>jako například gamedocy i talentové pořady mají celebritizační </a:t>
            </a:r>
            <a:r>
              <a:rPr lang="pl-PL" dirty="0" smtClean="0">
                <a:latin typeface="Calibri" panose="020F0502020204030204" pitchFamily="34" charset="0"/>
                <a:cs typeface="Calibri" panose="020F0502020204030204" pitchFamily="34" charset="0"/>
              </a:rPr>
              <a:t>potenciál</a:t>
            </a:r>
            <a:endParaRPr lang="pl-PL" dirty="0">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5476" y1="34575" x2="65476" y2="34575"/>
                        <a14:foregroundMark x1="61786" y1="6868" x2="61786" y2="6868"/>
                        <a14:foregroundMark x1="38690" y1="16647" x2="38690" y2="16647"/>
                        <a14:foregroundMark x1="39167" y1="30384" x2="39167" y2="30384"/>
                        <a14:foregroundMark x1="34881" y1="37369" x2="34881" y2="37369"/>
                        <a14:foregroundMark x1="28810" y1="47031" x2="28810" y2="47031"/>
                        <a14:foregroundMark x1="51905" y1="39581" x2="51905" y2="39581"/>
                        <a14:foregroundMark x1="53214" y1="34575" x2="53214" y2="34575"/>
                        <a14:foregroundMark x1="43810" y1="36438" x2="43810" y2="36438"/>
                        <a14:foregroundMark x1="39643" y1="42375" x2="39643" y2="42375"/>
                        <a14:foregroundMark x1="40595" y1="42375" x2="40595" y2="42375"/>
                        <a14:foregroundMark x1="36310" y1="45169" x2="36310" y2="45169"/>
                        <a14:foregroundMark x1="40595" y1="16182" x2="40595" y2="16182"/>
                        <a14:foregroundMark x1="75000" y1="24447" x2="75000" y2="24447"/>
                        <a14:foregroundMark x1="72619" y1="61234" x2="72619" y2="61234"/>
                        <a14:foregroundMark x1="39167" y1="74622" x2="39167" y2="74622"/>
                        <a14:foregroundMark x1="84405" y1="56228" x2="84405" y2="56228"/>
                        <a14:foregroundMark x1="49048" y1="37835" x2="49048" y2="37835"/>
                      </a14:backgroundRemoval>
                    </a14:imgEffect>
                  </a14:imgLayer>
                </a14:imgProps>
              </a:ext>
              <a:ext uri="{28A0092B-C50C-407E-A947-70E740481C1C}">
                <a14:useLocalDpi xmlns:a14="http://schemas.microsoft.com/office/drawing/2010/main" val="0"/>
              </a:ext>
            </a:extLst>
          </a:blip>
          <a:stretch>
            <a:fillRect/>
          </a:stretch>
        </p:blipFill>
        <p:spPr>
          <a:xfrm>
            <a:off x="9866258" y="145617"/>
            <a:ext cx="1847961" cy="1889760"/>
          </a:xfrm>
          <a:prstGeom prst="rect">
            <a:avLst/>
          </a:prstGeom>
        </p:spPr>
      </p:pic>
      <p:pic>
        <p:nvPicPr>
          <p:cNvPr id="5" name="Obráze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6254" y="5855152"/>
            <a:ext cx="1627967" cy="1038015"/>
          </a:xfrm>
          <a:prstGeom prst="rect">
            <a:avLst/>
          </a:prstGeom>
        </p:spPr>
      </p:pic>
    </p:spTree>
    <p:extLst>
      <p:ext uri="{BB962C8B-B14F-4D97-AF65-F5344CB8AC3E}">
        <p14:creationId xmlns:p14="http://schemas.microsoft.com/office/powerpoint/2010/main" val="845349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cs-CZ" sz="3600" dirty="0" smtClean="0"/>
              <a:t>(d) Reality </a:t>
            </a:r>
            <a:r>
              <a:rPr lang="cs-CZ" sz="3600" dirty="0" err="1" smtClean="0"/>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4" name="TextovéPole 3"/>
          <p:cNvSpPr txBox="1"/>
          <p:nvPr/>
        </p:nvSpPr>
        <p:spPr>
          <a:xfrm>
            <a:off x="967459" y="960120"/>
            <a:ext cx="9796334" cy="5078313"/>
          </a:xfrm>
          <a:prstGeom prst="rect">
            <a:avLst/>
          </a:prstGeom>
          <a:noFill/>
        </p:spPr>
        <p:txBody>
          <a:bodyPr wrap="square" rtlCol="0">
            <a:spAutoFit/>
          </a:bodyPr>
          <a:lstStyle/>
          <a:p>
            <a:pPr lvl="1"/>
            <a:r>
              <a:rPr lang="cs-CZ" b="1" dirty="0" smtClean="0">
                <a:latin typeface="Calibri" panose="020F0502020204030204" pitchFamily="34" charset="0"/>
                <a:cs typeface="Calibri" panose="020F0502020204030204" pitchFamily="34" charset="0"/>
              </a:rPr>
              <a:t>1.3. SOUTĚŽNÍ </a:t>
            </a:r>
            <a:r>
              <a:rPr lang="cs-CZ" b="1" dirty="0" smtClean="0">
                <a:latin typeface="Calibri" panose="020F0502020204030204" pitchFamily="34" charset="0"/>
                <a:cs typeface="Calibri" panose="020F0502020204030204" pitchFamily="34" charset="0"/>
              </a:rPr>
              <a:t>REALITY TV</a:t>
            </a:r>
          </a:p>
          <a:p>
            <a:pPr lvl="1"/>
            <a:endParaRPr lang="cs-CZ" b="1" dirty="0" smtClean="0">
              <a:latin typeface="Calibri" panose="020F0502020204030204" pitchFamily="34" charset="0"/>
              <a:cs typeface="Calibri" panose="020F0502020204030204" pitchFamily="34" charset="0"/>
            </a:endParaRPr>
          </a:p>
          <a:p>
            <a:pPr lvl="1" algn="just"/>
            <a:r>
              <a:rPr lang="pl-PL" b="1" dirty="0">
                <a:latin typeface="Calibri" panose="020F0502020204030204" pitchFamily="34" charset="0"/>
                <a:cs typeface="Calibri" panose="020F0502020204030204" pitchFamily="34" charset="0"/>
              </a:rPr>
              <a:t>1.3.2	Profesní </a:t>
            </a:r>
            <a:r>
              <a:rPr lang="pl-PL" b="1" dirty="0" smtClean="0">
                <a:latin typeface="Calibri" panose="020F0502020204030204" pitchFamily="34" charset="0"/>
                <a:cs typeface="Calibri" panose="020F0502020204030204" pitchFamily="34" charset="0"/>
              </a:rPr>
              <a:t>soutěže</a:t>
            </a:r>
          </a:p>
          <a:p>
            <a:pPr lvl="1" algn="just"/>
            <a:endParaRPr lang="pl-PL"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soutěž se soustřeďuje </a:t>
            </a:r>
            <a:r>
              <a:rPr lang="pl-PL" dirty="0">
                <a:latin typeface="Calibri" panose="020F0502020204030204" pitchFamily="34" charset="0"/>
                <a:cs typeface="Calibri" panose="020F0502020204030204" pitchFamily="34" charset="0"/>
              </a:rPr>
              <a:t>na jednu dovednost, na kterou se soutěžící specializují, plní řadu úkolů založených na této dovednosti, jsou posuzováni odbornou porotou a poté jsou buď vyřazeni nebo postupují do dalšího </a:t>
            </a:r>
            <a:r>
              <a:rPr lang="pl-PL" dirty="0" smtClean="0">
                <a:latin typeface="Calibri" panose="020F0502020204030204" pitchFamily="34" charset="0"/>
                <a:cs typeface="Calibri" panose="020F0502020204030204" pitchFamily="34" charset="0"/>
              </a:rPr>
              <a:t>kola, cena </a:t>
            </a:r>
            <a:r>
              <a:rPr lang="pl-PL" dirty="0">
                <a:latin typeface="Calibri" panose="020F0502020204030204" pitchFamily="34" charset="0"/>
                <a:cs typeface="Calibri" panose="020F0502020204030204" pitchFamily="34" charset="0"/>
              </a:rPr>
              <a:t>pro vítěze obvykle zahrnuje smlouvu o provedení takového druhu práce a nezveřejněný </a:t>
            </a:r>
            <a:r>
              <a:rPr lang="pl-PL" dirty="0" smtClean="0">
                <a:latin typeface="Calibri" panose="020F0502020204030204" pitchFamily="34" charset="0"/>
                <a:cs typeface="Calibri" panose="020F0502020204030204" pitchFamily="34" charset="0"/>
              </a:rPr>
              <a:t>honorář</a:t>
            </a:r>
          </a:p>
          <a:p>
            <a:pPr marL="742950" lvl="1" indent="-285750" algn="just">
              <a:buFont typeface="Arial" panose="020B0604020202020204" pitchFamily="34" charset="0"/>
              <a:buChar char="•"/>
            </a:pPr>
            <a:r>
              <a:rPr lang="pl-PL" dirty="0">
                <a:latin typeface="Calibri" panose="020F0502020204030204" pitchFamily="34" charset="0"/>
                <a:cs typeface="Calibri" panose="020F0502020204030204" pitchFamily="34" charset="0"/>
              </a:rPr>
              <a:t>s</a:t>
            </a:r>
            <a:r>
              <a:rPr lang="pl-PL" dirty="0" smtClean="0">
                <a:latin typeface="Calibri" panose="020F0502020204030204" pitchFamily="34" charset="0"/>
                <a:cs typeface="Calibri" panose="020F0502020204030204" pitchFamily="34" charset="0"/>
              </a:rPr>
              <a:t>oučástí </a:t>
            </a:r>
            <a:r>
              <a:rPr lang="pl-PL" dirty="0">
                <a:latin typeface="Calibri" panose="020F0502020204030204" pitchFamily="34" charset="0"/>
                <a:cs typeface="Calibri" panose="020F0502020204030204" pitchFamily="34" charset="0"/>
              </a:rPr>
              <a:t>soutěže bývají porotci, kteří působí jako poradci, mediátoři a někdy i mentorové, kteří pomáhají soutěžícím rozvíjet své dovednosti </a:t>
            </a:r>
            <a:r>
              <a:rPr lang="pl-PL" dirty="0" smtClean="0">
                <a:latin typeface="Calibri" panose="020F0502020204030204" pitchFamily="34" charset="0"/>
                <a:cs typeface="Calibri" panose="020F0502020204030204" pitchFamily="34" charset="0"/>
              </a:rPr>
              <a:t>dále</a:t>
            </a: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Např. </a:t>
            </a:r>
            <a:r>
              <a:rPr lang="pl-PL" i="1" dirty="0" smtClean="0">
                <a:latin typeface="Calibri" panose="020F0502020204030204" pitchFamily="34" charset="0"/>
                <a:cs typeface="Calibri" panose="020F0502020204030204" pitchFamily="34" charset="0"/>
              </a:rPr>
              <a:t>Hell's </a:t>
            </a:r>
            <a:r>
              <a:rPr lang="pl-PL" i="1" dirty="0">
                <a:latin typeface="Calibri" panose="020F0502020204030204" pitchFamily="34" charset="0"/>
                <a:cs typeface="Calibri" panose="020F0502020204030204" pitchFamily="34" charset="0"/>
              </a:rPr>
              <a:t>Kitchen, </a:t>
            </a:r>
            <a:r>
              <a:rPr lang="pl-PL" i="1" dirty="0">
                <a:latin typeface="Calibri" panose="020F0502020204030204" pitchFamily="34" charset="0"/>
                <a:cs typeface="Calibri" panose="020F0502020204030204" pitchFamily="34" charset="0"/>
                <a:hlinkClick r:id="rId2"/>
              </a:rPr>
              <a:t>MasterChef</a:t>
            </a:r>
            <a:r>
              <a:rPr lang="pl-PL" i="1"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a</a:t>
            </a:r>
            <a:r>
              <a:rPr lang="pl-PL" i="1" dirty="0">
                <a:latin typeface="Calibri" panose="020F0502020204030204" pitchFamily="34" charset="0"/>
                <a:cs typeface="Calibri" panose="020F0502020204030204" pitchFamily="34" charset="0"/>
              </a:rPr>
              <a:t> Top Chef </a:t>
            </a:r>
            <a:r>
              <a:rPr lang="pl-PL" dirty="0">
                <a:latin typeface="Calibri" panose="020F0502020204030204" pitchFamily="34" charset="0"/>
                <a:cs typeface="Calibri" panose="020F0502020204030204" pitchFamily="34" charset="0"/>
              </a:rPr>
              <a:t>(pro kuchaře); </a:t>
            </a:r>
            <a:r>
              <a:rPr lang="pl-PL" i="1" dirty="0">
                <a:latin typeface="Calibri" panose="020F0502020204030204" pitchFamily="34" charset="0"/>
                <a:cs typeface="Calibri" panose="020F0502020204030204" pitchFamily="34" charset="0"/>
                <a:hlinkClick r:id="rId3"/>
              </a:rPr>
              <a:t>Great British Bake Off </a:t>
            </a:r>
            <a:r>
              <a:rPr lang="pl-PL" dirty="0">
                <a:latin typeface="Calibri" panose="020F0502020204030204" pitchFamily="34" charset="0"/>
                <a:cs typeface="Calibri" panose="020F0502020204030204" pitchFamily="34" charset="0"/>
              </a:rPr>
              <a:t>(pro </a:t>
            </a:r>
            <a:r>
              <a:rPr lang="pl-PL" dirty="0" smtClean="0">
                <a:latin typeface="Calibri" panose="020F0502020204030204" pitchFamily="34" charset="0"/>
                <a:cs typeface="Calibri" panose="020F0502020204030204" pitchFamily="34" charset="0"/>
              </a:rPr>
              <a:t>pekaře), </a:t>
            </a:r>
            <a:r>
              <a:rPr lang="pl-PL" i="1" dirty="0">
                <a:latin typeface="Calibri" panose="020F0502020204030204" pitchFamily="34" charset="0"/>
                <a:cs typeface="Calibri" panose="020F0502020204030204" pitchFamily="34" charset="0"/>
              </a:rPr>
              <a:t>Stylista</a:t>
            </a:r>
            <a:r>
              <a:rPr lang="pl-PL" dirty="0">
                <a:latin typeface="Calibri" panose="020F0502020204030204" pitchFamily="34" charset="0"/>
                <a:cs typeface="Calibri" panose="020F0502020204030204" pitchFamily="34" charset="0"/>
              </a:rPr>
              <a:t> (pro módní redaktory), </a:t>
            </a:r>
            <a:r>
              <a:rPr lang="pl-PL" i="1" dirty="0">
                <a:latin typeface="Calibri" panose="020F0502020204030204" pitchFamily="34" charset="0"/>
                <a:cs typeface="Calibri" panose="020F0502020204030204" pitchFamily="34" charset="0"/>
                <a:hlinkClick r:id="rId4"/>
              </a:rPr>
              <a:t>Last Comic Standing </a:t>
            </a:r>
            <a:r>
              <a:rPr lang="pl-PL" dirty="0">
                <a:latin typeface="Calibri" panose="020F0502020204030204" pitchFamily="34" charset="0"/>
                <a:cs typeface="Calibri" panose="020F0502020204030204" pitchFamily="34" charset="0"/>
              </a:rPr>
              <a:t>(pro komiky), </a:t>
            </a:r>
            <a:r>
              <a:rPr lang="pl-PL" i="1" dirty="0">
                <a:latin typeface="Calibri" panose="020F0502020204030204" pitchFamily="34" charset="0"/>
                <a:cs typeface="Calibri" panose="020F0502020204030204" pitchFamily="34" charset="0"/>
              </a:rPr>
              <a:t>Know My Kid's </a:t>
            </a:r>
            <a:r>
              <a:rPr lang="pl-PL" dirty="0">
                <a:latin typeface="Calibri" panose="020F0502020204030204" pitchFamily="34" charset="0"/>
                <a:cs typeface="Calibri" panose="020F0502020204030204" pitchFamily="34" charset="0"/>
              </a:rPr>
              <a:t>(pro talentované děti), </a:t>
            </a:r>
            <a:r>
              <a:rPr lang="pl-PL" i="1" dirty="0">
                <a:latin typeface="Calibri" panose="020F0502020204030204" pitchFamily="34" charset="0"/>
                <a:cs typeface="Calibri" panose="020F0502020204030204" pitchFamily="34" charset="0"/>
              </a:rPr>
              <a:t>The Shot </a:t>
            </a:r>
            <a:r>
              <a:rPr lang="pl-PL" dirty="0">
                <a:latin typeface="Calibri" panose="020F0502020204030204" pitchFamily="34" charset="0"/>
                <a:cs typeface="Calibri" panose="020F0502020204030204" pitchFamily="34" charset="0"/>
              </a:rPr>
              <a:t>(pro módní fotografy), </a:t>
            </a:r>
            <a:r>
              <a:rPr lang="pl-PL" i="1" dirty="0">
                <a:latin typeface="Calibri" panose="020F0502020204030204" pitchFamily="34" charset="0"/>
                <a:cs typeface="Calibri" panose="020F0502020204030204" pitchFamily="34" charset="0"/>
              </a:rPr>
              <a:t>So You Think You Can </a:t>
            </a:r>
            <a:r>
              <a:rPr lang="pl-PL" i="1" dirty="0" smtClean="0">
                <a:latin typeface="Calibri" panose="020F0502020204030204" pitchFamily="34" charset="0"/>
                <a:cs typeface="Calibri" panose="020F0502020204030204" pitchFamily="34" charset="0"/>
              </a:rPr>
              <a:t>Dance </a:t>
            </a:r>
            <a:r>
              <a:rPr lang="pl-PL" dirty="0">
                <a:latin typeface="Calibri" panose="020F0502020204030204" pitchFamily="34" charset="0"/>
                <a:cs typeface="Calibri" panose="020F0502020204030204" pitchFamily="34" charset="0"/>
              </a:rPr>
              <a:t>(pro tanečníky), </a:t>
            </a:r>
            <a:r>
              <a:rPr lang="pl-PL" i="1" dirty="0">
                <a:latin typeface="Calibri" panose="020F0502020204030204" pitchFamily="34" charset="0"/>
                <a:cs typeface="Calibri" panose="020F0502020204030204" pitchFamily="34" charset="0"/>
                <a:hlinkClick r:id="rId5"/>
              </a:rPr>
              <a:t>Ink Master </a:t>
            </a:r>
            <a:r>
              <a:rPr lang="pl-PL" dirty="0">
                <a:latin typeface="Calibri" panose="020F0502020204030204" pitchFamily="34" charset="0"/>
                <a:cs typeface="Calibri" panose="020F0502020204030204" pitchFamily="34" charset="0"/>
              </a:rPr>
              <a:t>a</a:t>
            </a:r>
            <a:r>
              <a:rPr lang="pl-PL" i="1" dirty="0">
                <a:latin typeface="Calibri" panose="020F0502020204030204" pitchFamily="34" charset="0"/>
                <a:cs typeface="Calibri" panose="020F0502020204030204" pitchFamily="34" charset="0"/>
              </a:rPr>
              <a:t> Best Ink </a:t>
            </a:r>
            <a:r>
              <a:rPr lang="pl-PL" dirty="0">
                <a:latin typeface="Calibri" panose="020F0502020204030204" pitchFamily="34" charset="0"/>
                <a:cs typeface="Calibri" panose="020F0502020204030204" pitchFamily="34" charset="0"/>
              </a:rPr>
              <a:t>(pro tatéry) atd. </a:t>
            </a: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jednou </a:t>
            </a:r>
            <a:r>
              <a:rPr lang="pl-PL" dirty="0">
                <a:latin typeface="Calibri" panose="020F0502020204030204" pitchFamily="34" charset="0"/>
                <a:cs typeface="Calibri" panose="020F0502020204030204" pitchFamily="34" charset="0"/>
              </a:rPr>
              <a:t>z pozoruhodných podskupin, populárních přibližně od roku 2005 do roku 2012, se stala vlna formátů, v nichž vítěz získá specifickou roli ve známém filmu, televizním pořadu, či hudební nebo performační </a:t>
            </a:r>
            <a:r>
              <a:rPr lang="pl-PL" dirty="0" smtClean="0">
                <a:latin typeface="Calibri" panose="020F0502020204030204" pitchFamily="34" charset="0"/>
                <a:cs typeface="Calibri" panose="020F0502020204030204" pitchFamily="34" charset="0"/>
              </a:rPr>
              <a:t>skupině - mezi </a:t>
            </a:r>
            <a:r>
              <a:rPr lang="pl-PL" dirty="0">
                <a:latin typeface="Calibri" panose="020F0502020204030204" pitchFamily="34" charset="0"/>
                <a:cs typeface="Calibri" panose="020F0502020204030204" pitchFamily="34" charset="0"/>
              </a:rPr>
              <a:t>příklady patří </a:t>
            </a:r>
            <a:r>
              <a:rPr lang="pl-PL" i="1" dirty="0">
                <a:latin typeface="Calibri" panose="020F0502020204030204" pitchFamily="34" charset="0"/>
                <a:cs typeface="Calibri" panose="020F0502020204030204" pitchFamily="34" charset="0"/>
              </a:rPr>
              <a:t>Scream Queens </a:t>
            </a:r>
            <a:r>
              <a:rPr lang="pl-PL" dirty="0">
                <a:latin typeface="Calibri" panose="020F0502020204030204" pitchFamily="34" charset="0"/>
                <a:cs typeface="Calibri" panose="020F0502020204030204" pitchFamily="34" charset="0"/>
              </a:rPr>
              <a:t>(kde byla cenou role ve filmu Saw), </a:t>
            </a:r>
            <a:r>
              <a:rPr lang="pl-PL" i="1" dirty="0">
                <a:latin typeface="Calibri" panose="020F0502020204030204" pitchFamily="34" charset="0"/>
                <a:cs typeface="Calibri" panose="020F0502020204030204" pitchFamily="34" charset="0"/>
              </a:rPr>
              <a:t>Projekt Glee </a:t>
            </a:r>
            <a:r>
              <a:rPr lang="pl-PL" dirty="0">
                <a:latin typeface="Calibri" panose="020F0502020204030204" pitchFamily="34" charset="0"/>
                <a:cs typeface="Calibri" panose="020F0502020204030204" pitchFamily="34" charset="0"/>
              </a:rPr>
              <a:t>(vítěz získal roli v televizní show Glee) </a:t>
            </a:r>
            <a:r>
              <a:rPr lang="pl-PL" dirty="0" smtClean="0">
                <a:latin typeface="Calibri" panose="020F0502020204030204" pitchFamily="34" charset="0"/>
                <a:cs typeface="Calibri" panose="020F0502020204030204" pitchFamily="34" charset="0"/>
              </a:rPr>
              <a:t>atd.</a:t>
            </a:r>
            <a:endParaRPr lang="pl-PL" dirty="0">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2101" y="382385"/>
            <a:ext cx="2857899" cy="1533739"/>
          </a:xfrm>
          <a:prstGeom prst="rect">
            <a:avLst/>
          </a:prstGeom>
        </p:spPr>
      </p:pic>
    </p:spTree>
    <p:extLst>
      <p:ext uri="{BB962C8B-B14F-4D97-AF65-F5344CB8AC3E}">
        <p14:creationId xmlns:p14="http://schemas.microsoft.com/office/powerpoint/2010/main" val="2655437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cs-CZ" sz="3600" dirty="0" smtClean="0"/>
              <a:t>(d) Reality </a:t>
            </a:r>
            <a:r>
              <a:rPr lang="cs-CZ" sz="3600" dirty="0" err="1" smtClean="0"/>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4" name="TextovéPole 3"/>
          <p:cNvSpPr txBox="1"/>
          <p:nvPr/>
        </p:nvSpPr>
        <p:spPr>
          <a:xfrm>
            <a:off x="967459" y="960120"/>
            <a:ext cx="9796334" cy="5078313"/>
          </a:xfrm>
          <a:prstGeom prst="rect">
            <a:avLst/>
          </a:prstGeom>
          <a:noFill/>
        </p:spPr>
        <p:txBody>
          <a:bodyPr wrap="square" rtlCol="0">
            <a:spAutoFit/>
          </a:bodyPr>
          <a:lstStyle/>
          <a:p>
            <a:pPr lvl="1"/>
            <a:r>
              <a:rPr lang="cs-CZ" b="1" dirty="0" smtClean="0">
                <a:latin typeface="Calibri" panose="020F0502020204030204" pitchFamily="34" charset="0"/>
                <a:cs typeface="Calibri" panose="020F0502020204030204" pitchFamily="34" charset="0"/>
              </a:rPr>
              <a:t>1.3. SOUTĚŽNÍ </a:t>
            </a:r>
            <a:r>
              <a:rPr lang="cs-CZ" b="1" dirty="0" smtClean="0">
                <a:latin typeface="Calibri" panose="020F0502020204030204" pitchFamily="34" charset="0"/>
                <a:cs typeface="Calibri" panose="020F0502020204030204" pitchFamily="34" charset="0"/>
              </a:rPr>
              <a:t>REALITY TV</a:t>
            </a:r>
          </a:p>
          <a:p>
            <a:pPr lvl="1"/>
            <a:endParaRPr lang="cs-CZ" b="1" dirty="0" smtClean="0">
              <a:latin typeface="Calibri" panose="020F0502020204030204" pitchFamily="34" charset="0"/>
              <a:cs typeface="Calibri" panose="020F0502020204030204" pitchFamily="34" charset="0"/>
            </a:endParaRPr>
          </a:p>
          <a:p>
            <a:pPr lvl="1" algn="just"/>
            <a:r>
              <a:rPr lang="pl-PL" b="1" dirty="0">
                <a:latin typeface="Calibri" panose="020F0502020204030204" pitchFamily="34" charset="0"/>
                <a:cs typeface="Calibri" panose="020F0502020204030204" pitchFamily="34" charset="0"/>
              </a:rPr>
              <a:t>1.3.2	Profesní </a:t>
            </a:r>
            <a:r>
              <a:rPr lang="pl-PL" b="1" dirty="0" smtClean="0">
                <a:latin typeface="Calibri" panose="020F0502020204030204" pitchFamily="34" charset="0"/>
                <a:cs typeface="Calibri" panose="020F0502020204030204" pitchFamily="34" charset="0"/>
              </a:rPr>
              <a:t>soutěže – Sport Edition</a:t>
            </a:r>
          </a:p>
          <a:p>
            <a:pPr lvl="1" algn="just"/>
            <a:endParaRPr lang="pl-PL"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na </a:t>
            </a:r>
            <a:r>
              <a:rPr lang="pl-PL" dirty="0">
                <a:latin typeface="Calibri" panose="020F0502020204030204" pitchFamily="34" charset="0"/>
                <a:cs typeface="Calibri" panose="020F0502020204030204" pitchFamily="34" charset="0"/>
              </a:rPr>
              <a:t>stejném principu fungují i sportovní soutěže, ve kterých se amatérští sportovci pod dozorem kamer pokouší probojovat na významné závody či vyhrát nějaké </a:t>
            </a:r>
            <a:r>
              <a:rPr lang="pl-PL" dirty="0" smtClean="0">
                <a:latin typeface="Calibri" panose="020F0502020204030204" pitchFamily="34" charset="0"/>
                <a:cs typeface="Calibri" panose="020F0502020204030204" pitchFamily="34" charset="0"/>
              </a:rPr>
              <a:t>klání</a:t>
            </a:r>
          </a:p>
          <a:p>
            <a:pPr marL="742950" lvl="1" indent="-285750" algn="just">
              <a:buFont typeface="Arial" panose="020B0604020202020204" pitchFamily="34" charset="0"/>
              <a:buChar char="•"/>
            </a:pPr>
            <a:r>
              <a:rPr lang="pl-PL" dirty="0">
                <a:latin typeface="Calibri" panose="020F0502020204030204" pitchFamily="34" charset="0"/>
                <a:cs typeface="Calibri" panose="020F0502020204030204" pitchFamily="34" charset="0"/>
              </a:rPr>
              <a:t>n</a:t>
            </a:r>
            <a:r>
              <a:rPr lang="pl-PL" dirty="0" smtClean="0">
                <a:latin typeface="Calibri" panose="020F0502020204030204" pitchFamily="34" charset="0"/>
                <a:cs typeface="Calibri" panose="020F0502020204030204" pitchFamily="34" charset="0"/>
              </a:rPr>
              <a:t>ěkdy </a:t>
            </a:r>
            <a:r>
              <a:rPr lang="pl-PL" dirty="0">
                <a:latin typeface="Calibri" panose="020F0502020204030204" pitchFamily="34" charset="0"/>
                <a:cs typeface="Calibri" panose="020F0502020204030204" pitchFamily="34" charset="0"/>
              </a:rPr>
              <a:t>může být také cílem získat sponzory pro svůj </a:t>
            </a:r>
            <a:r>
              <a:rPr lang="pl-PL" dirty="0" smtClean="0">
                <a:latin typeface="Calibri" panose="020F0502020204030204" pitchFamily="34" charset="0"/>
                <a:cs typeface="Calibri" panose="020F0502020204030204" pitchFamily="34" charset="0"/>
              </a:rPr>
              <a:t>tým, případně </a:t>
            </a:r>
            <a:r>
              <a:rPr lang="pl-PL" dirty="0">
                <a:latin typeface="Calibri" panose="020F0502020204030204" pitchFamily="34" charset="0"/>
                <a:cs typeface="Calibri" panose="020F0502020204030204" pitchFamily="34" charset="0"/>
              </a:rPr>
              <a:t>se může jednat o částečný experiment, kdy profesionální trenérské eso dostane na starost amatérský tým, který má dovést k lepším </a:t>
            </a:r>
            <a:r>
              <a:rPr lang="pl-PL" dirty="0" smtClean="0">
                <a:latin typeface="Calibri" panose="020F0502020204030204" pitchFamily="34" charset="0"/>
                <a:cs typeface="Calibri" panose="020F0502020204030204" pitchFamily="34" charset="0"/>
              </a:rPr>
              <a:t>výsledkům</a:t>
            </a:r>
            <a:endParaRPr lang="pl-PL"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o </a:t>
            </a:r>
            <a:r>
              <a:rPr lang="pl-PL" dirty="0">
                <a:latin typeface="Calibri" panose="020F0502020204030204" pitchFamily="34" charset="0"/>
                <a:cs typeface="Calibri" panose="020F0502020204030204" pitchFamily="34" charset="0"/>
              </a:rPr>
              <a:t>podobný typ formátu se pokusila Česká televize s pořadem </a:t>
            </a:r>
            <a:r>
              <a:rPr lang="pl-PL" i="1" dirty="0">
                <a:latin typeface="Calibri" panose="020F0502020204030204" pitchFamily="34" charset="0"/>
                <a:cs typeface="Calibri" panose="020F0502020204030204" pitchFamily="34" charset="0"/>
                <a:hlinkClick r:id="rId2"/>
              </a:rPr>
              <a:t>Parta maraton</a:t>
            </a:r>
            <a:r>
              <a:rPr lang="pl-PL" dirty="0">
                <a:latin typeface="Calibri" panose="020F0502020204030204" pitchFamily="34" charset="0"/>
                <a:cs typeface="Calibri" panose="020F0502020204030204" pitchFamily="34" charset="0"/>
              </a:rPr>
              <a:t>, kde se šéfkuchař, studentka, manželský pár policistů, spisovatel a nezaměstnaná žena z různých koutů Česka, kteří by se v normálním životě nejspíš nikdy nepotkali, spojili díky běžeckému guru Miloši </a:t>
            </a:r>
            <a:r>
              <a:rPr lang="pl-PL" dirty="0" smtClean="0">
                <a:latin typeface="Calibri" panose="020F0502020204030204" pitchFamily="34" charset="0"/>
                <a:cs typeface="Calibri" panose="020F0502020204030204" pitchFamily="34" charset="0"/>
              </a:rPr>
              <a:t>Škorpilovi - ten </a:t>
            </a:r>
            <a:r>
              <a:rPr lang="pl-PL" dirty="0">
                <a:latin typeface="Calibri" panose="020F0502020204030204" pitchFamily="34" charset="0"/>
                <a:cs typeface="Calibri" panose="020F0502020204030204" pitchFamily="34" charset="0"/>
              </a:rPr>
              <a:t>je měl zvednout z gauče a pomoci jim do osmi měsíců uběhnout </a:t>
            </a:r>
            <a:r>
              <a:rPr lang="pl-PL" dirty="0" smtClean="0">
                <a:latin typeface="Calibri" panose="020F0502020204030204" pitchFamily="34" charset="0"/>
                <a:cs typeface="Calibri" panose="020F0502020204030204" pitchFamily="34" charset="0"/>
              </a:rPr>
              <a:t>maraton</a:t>
            </a:r>
          </a:p>
          <a:p>
            <a:pPr marL="742950" lvl="1" indent="-285750" algn="just">
              <a:buFont typeface="Arial" panose="020B0604020202020204" pitchFamily="34" charset="0"/>
              <a:buChar char="•"/>
            </a:pPr>
            <a:endParaRPr lang="pl-PL"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některé </a:t>
            </a:r>
            <a:r>
              <a:rPr lang="pl-PL" dirty="0">
                <a:latin typeface="Calibri" panose="020F0502020204030204" pitchFamily="34" charset="0"/>
                <a:cs typeface="Calibri" panose="020F0502020204030204" pitchFamily="34" charset="0"/>
              </a:rPr>
              <a:t>formáty používají podobný formát profesní soutěže ale se známými osobnostmi: v tomto případě není očekáváno, že vítěz bude pokračovat v této práci a výhra jde často na </a:t>
            </a:r>
            <a:r>
              <a:rPr lang="pl-PL" dirty="0" smtClean="0">
                <a:latin typeface="Calibri" panose="020F0502020204030204" pitchFamily="34" charset="0"/>
                <a:cs typeface="Calibri" panose="020F0502020204030204" pitchFamily="34" charset="0"/>
              </a:rPr>
              <a:t>charitu - mezi </a:t>
            </a:r>
            <a:r>
              <a:rPr lang="pl-PL" dirty="0">
                <a:latin typeface="Calibri" panose="020F0502020204030204" pitchFamily="34" charset="0"/>
                <a:cs typeface="Calibri" panose="020F0502020204030204" pitchFamily="34" charset="0"/>
              </a:rPr>
              <a:t>nejoblíbenější formáty patří </a:t>
            </a:r>
            <a:r>
              <a:rPr lang="pl-PL" i="1" dirty="0">
                <a:latin typeface="Calibri" panose="020F0502020204030204" pitchFamily="34" charset="0"/>
                <a:cs typeface="Calibri" panose="020F0502020204030204" pitchFamily="34" charset="0"/>
              </a:rPr>
              <a:t>Dancing with the Stars </a:t>
            </a:r>
            <a:r>
              <a:rPr lang="pl-PL" dirty="0">
                <a:latin typeface="Calibri" panose="020F0502020204030204" pitchFamily="34" charset="0"/>
                <a:cs typeface="Calibri" panose="020F0502020204030204" pitchFamily="34" charset="0"/>
              </a:rPr>
              <a:t>a </a:t>
            </a:r>
            <a:r>
              <a:rPr lang="pl-PL" i="1" dirty="0">
                <a:latin typeface="Calibri" panose="020F0502020204030204" pitchFamily="34" charset="0"/>
                <a:cs typeface="Calibri" panose="020F0502020204030204" pitchFamily="34" charset="0"/>
              </a:rPr>
              <a:t>Dancing on </a:t>
            </a:r>
            <a:r>
              <a:rPr lang="pl-PL" i="1" dirty="0" smtClean="0">
                <a:latin typeface="Calibri" panose="020F0502020204030204" pitchFamily="34" charset="0"/>
                <a:cs typeface="Calibri" panose="020F0502020204030204" pitchFamily="34" charset="0"/>
              </a:rPr>
              <a:t>Ice</a:t>
            </a:r>
            <a:endParaRPr lang="pl-PL" dirty="0" smtClean="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u nás  na obrazovkách České telvize jako </a:t>
            </a:r>
            <a:r>
              <a:rPr lang="pl-PL" i="1" dirty="0" smtClean="0">
                <a:latin typeface="Calibri" panose="020F0502020204030204" pitchFamily="34" charset="0"/>
                <a:cs typeface="Calibri" panose="020F0502020204030204" pitchFamily="34" charset="0"/>
                <a:hlinkClick r:id="rId3"/>
              </a:rPr>
              <a:t>StarDance – když hvězdy tančí</a:t>
            </a:r>
            <a:r>
              <a:rPr lang="pl-PL" dirty="0" smtClean="0">
                <a:latin typeface="Calibri" panose="020F0502020204030204" pitchFamily="34" charset="0"/>
                <a:cs typeface="Calibri" panose="020F0502020204030204" pitchFamily="34" charset="0"/>
              </a:rPr>
              <a:t>, které se dočkalo 10 řad</a:t>
            </a:r>
            <a:endParaRPr lang="pl-PL" dirty="0">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269" y="215265"/>
            <a:ext cx="3298371" cy="1905478"/>
          </a:xfrm>
          <a:prstGeom prst="rect">
            <a:avLst/>
          </a:prstGeom>
        </p:spPr>
      </p:pic>
    </p:spTree>
    <p:extLst>
      <p:ext uri="{BB962C8B-B14F-4D97-AF65-F5344CB8AC3E}">
        <p14:creationId xmlns:p14="http://schemas.microsoft.com/office/powerpoint/2010/main" val="3314530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cs-CZ" sz="3600" dirty="0" smtClean="0"/>
              <a:t>(d) Reality </a:t>
            </a:r>
            <a:r>
              <a:rPr lang="cs-CZ" sz="3600" dirty="0" err="1" smtClean="0"/>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4" name="TextovéPole 3"/>
          <p:cNvSpPr txBox="1"/>
          <p:nvPr/>
        </p:nvSpPr>
        <p:spPr>
          <a:xfrm>
            <a:off x="967459" y="960120"/>
            <a:ext cx="9796334" cy="6186309"/>
          </a:xfrm>
          <a:prstGeom prst="rect">
            <a:avLst/>
          </a:prstGeom>
          <a:noFill/>
        </p:spPr>
        <p:txBody>
          <a:bodyPr wrap="square" rtlCol="0">
            <a:spAutoFit/>
          </a:bodyPr>
          <a:lstStyle/>
          <a:p>
            <a:pPr lvl="1"/>
            <a:r>
              <a:rPr lang="cs-CZ" b="1" dirty="0" smtClean="0">
                <a:latin typeface="Calibri" panose="020F0502020204030204" pitchFamily="34" charset="0"/>
                <a:cs typeface="Calibri" panose="020F0502020204030204" pitchFamily="34" charset="0"/>
              </a:rPr>
              <a:t>1.3. SOUTĚŽNÍ </a:t>
            </a:r>
            <a:r>
              <a:rPr lang="cs-CZ" b="1" dirty="0" smtClean="0">
                <a:latin typeface="Calibri" panose="020F0502020204030204" pitchFamily="34" charset="0"/>
                <a:cs typeface="Calibri" panose="020F0502020204030204" pitchFamily="34" charset="0"/>
              </a:rPr>
              <a:t>REALITY TV</a:t>
            </a:r>
          </a:p>
          <a:p>
            <a:pPr lvl="1"/>
            <a:endParaRPr lang="cs-CZ" b="1" dirty="0" smtClean="0">
              <a:latin typeface="Calibri" panose="020F0502020204030204" pitchFamily="34" charset="0"/>
              <a:cs typeface="Calibri" panose="020F0502020204030204" pitchFamily="34" charset="0"/>
            </a:endParaRPr>
          </a:p>
          <a:p>
            <a:pPr lvl="1" algn="just"/>
            <a:r>
              <a:rPr lang="pl-PL" b="1" dirty="0">
                <a:latin typeface="Calibri" panose="020F0502020204030204" pitchFamily="34" charset="0"/>
                <a:cs typeface="Calibri" panose="020F0502020204030204" pitchFamily="34" charset="0"/>
              </a:rPr>
              <a:t>1.3.3	Vědomostní </a:t>
            </a:r>
            <a:r>
              <a:rPr lang="pl-PL" b="1" dirty="0" smtClean="0">
                <a:latin typeface="Calibri" panose="020F0502020204030204" pitchFamily="34" charset="0"/>
                <a:cs typeface="Calibri" panose="020F0502020204030204" pitchFamily="34" charset="0"/>
              </a:rPr>
              <a:t>soutěže</a:t>
            </a:r>
          </a:p>
          <a:p>
            <a:pPr lvl="1" algn="just"/>
            <a:endParaRPr lang="pl-PL"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a:latin typeface="Calibri" panose="020F0502020204030204" pitchFamily="34" charset="0"/>
                <a:cs typeface="Calibri" panose="020F0502020204030204" pitchFamily="34" charset="0"/>
              </a:rPr>
              <a:t>s</a:t>
            </a:r>
            <a:r>
              <a:rPr lang="pl-PL" dirty="0" smtClean="0">
                <a:latin typeface="Calibri" panose="020F0502020204030204" pitchFamily="34" charset="0"/>
                <a:cs typeface="Calibri" panose="020F0502020204030204" pitchFamily="34" charset="0"/>
              </a:rPr>
              <a:t>outěžící z řad obyčejných smrtelníků, vysoce nákladná produkce – výroba, kulisy, komparz, vysoké výhry, důraz na emoce, snaha poznat soutěžícího v křesle</a:t>
            </a: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nejznámějším </a:t>
            </a:r>
            <a:r>
              <a:rPr lang="pl-PL" dirty="0">
                <a:latin typeface="Calibri" panose="020F0502020204030204" pitchFamily="34" charset="0"/>
                <a:cs typeface="Calibri" panose="020F0502020204030204" pitchFamily="34" charset="0"/>
              </a:rPr>
              <a:t>zástupcem </a:t>
            </a:r>
            <a:r>
              <a:rPr lang="pl-PL" i="1" dirty="0">
                <a:latin typeface="Calibri" panose="020F0502020204030204" pitchFamily="34" charset="0"/>
                <a:cs typeface="Calibri" panose="020F0502020204030204" pitchFamily="34" charset="0"/>
                <a:hlinkClick r:id="rId2"/>
              </a:rPr>
              <a:t>Chcete být </a:t>
            </a:r>
            <a:r>
              <a:rPr lang="pl-PL" i="1" dirty="0" smtClean="0">
                <a:latin typeface="Calibri" panose="020F0502020204030204" pitchFamily="34" charset="0"/>
                <a:cs typeface="Calibri" panose="020F0502020204030204" pitchFamily="34" charset="0"/>
                <a:hlinkClick r:id="rId2"/>
              </a:rPr>
              <a:t>milionářem? </a:t>
            </a:r>
            <a:endParaRPr lang="pl-PL" i="1" dirty="0" smtClean="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existuje </a:t>
            </a:r>
            <a:r>
              <a:rPr lang="pl-PL" dirty="0">
                <a:latin typeface="Calibri" panose="020F0502020204030204" pitchFamily="34" charset="0"/>
                <a:cs typeface="Calibri" panose="020F0502020204030204" pitchFamily="34" charset="0"/>
              </a:rPr>
              <a:t>až 100 různých mezinárodních verzí této soutěže – a když se některé z podmínek napříč státy nepatrně lišily (počet záchytných bodů, počet a druh nápověd), některé věci byly natolik ikonické – dekorace, znělka – že se staly </a:t>
            </a:r>
            <a:r>
              <a:rPr lang="pl-PL" dirty="0" smtClean="0">
                <a:latin typeface="Calibri" panose="020F0502020204030204" pitchFamily="34" charset="0"/>
                <a:cs typeface="Calibri" panose="020F0502020204030204" pitchFamily="34" charset="0"/>
              </a:rPr>
              <a:t>nezaměnitelnými</a:t>
            </a:r>
          </a:p>
          <a:p>
            <a:pPr lvl="1" algn="just"/>
            <a:endParaRPr lang="pl-PL" dirty="0">
              <a:latin typeface="Calibri" panose="020F0502020204030204" pitchFamily="34" charset="0"/>
              <a:cs typeface="Calibri" panose="020F0502020204030204" pitchFamily="34" charset="0"/>
            </a:endParaRPr>
          </a:p>
          <a:p>
            <a:pPr lvl="1" algn="just"/>
            <a:r>
              <a:rPr lang="pl-PL" b="1" dirty="0" smtClean="0">
                <a:latin typeface="Calibri" panose="020F0502020204030204" pitchFamily="34" charset="0"/>
                <a:cs typeface="Calibri" panose="020F0502020204030204" pitchFamily="34" charset="0"/>
              </a:rPr>
              <a:t>1.3.4</a:t>
            </a:r>
            <a:r>
              <a:rPr lang="pl-PL" b="1" dirty="0">
                <a:latin typeface="Calibri" panose="020F0502020204030204" pitchFamily="34" charset="0"/>
                <a:cs typeface="Calibri" panose="020F0502020204030204" pitchFamily="34" charset="0"/>
              </a:rPr>
              <a:t>	Seznamovací </a:t>
            </a:r>
            <a:r>
              <a:rPr lang="pl-PL" b="1" dirty="0" smtClean="0">
                <a:latin typeface="Calibri" panose="020F0502020204030204" pitchFamily="34" charset="0"/>
                <a:cs typeface="Calibri" panose="020F0502020204030204" pitchFamily="34" charset="0"/>
              </a:rPr>
              <a:t>soutěže</a:t>
            </a:r>
          </a:p>
          <a:p>
            <a:pPr lvl="1" algn="just"/>
            <a:endParaRPr lang="pl-PL" b="1" dirty="0" smtClean="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smtClean="0">
                <a:latin typeface="Calibri" panose="020F0502020204030204" pitchFamily="34" charset="0"/>
                <a:cs typeface="Calibri" panose="020F0502020204030204" pitchFamily="34" charset="0"/>
              </a:rPr>
              <a:t>seznamovací </a:t>
            </a:r>
            <a:r>
              <a:rPr lang="pl-PL" dirty="0">
                <a:latin typeface="Calibri" panose="020F0502020204030204" pitchFamily="34" charset="0"/>
                <a:cs typeface="Calibri" panose="020F0502020204030204" pitchFamily="34" charset="0"/>
              </a:rPr>
              <a:t>pořady zachycují proces seznamování jedné osoby s několika soutěžícími opačného </a:t>
            </a:r>
            <a:r>
              <a:rPr lang="pl-PL" dirty="0" smtClean="0">
                <a:latin typeface="Calibri" panose="020F0502020204030204" pitchFamily="34" charset="0"/>
                <a:cs typeface="Calibri" panose="020F0502020204030204" pitchFamily="34" charset="0"/>
              </a:rPr>
              <a:t>pohlaví, tento </a:t>
            </a:r>
            <a:r>
              <a:rPr lang="pl-PL" dirty="0">
                <a:latin typeface="Calibri" panose="020F0502020204030204" pitchFamily="34" charset="0"/>
                <a:cs typeface="Calibri" panose="020F0502020204030204" pitchFamily="34" charset="0"/>
              </a:rPr>
              <a:t>proces trvá několik týdnů a pravidelně z něj bývají soutěžící vyřazováni, dokud ve finále není zvolen </a:t>
            </a:r>
            <a:r>
              <a:rPr lang="pl-PL" dirty="0" smtClean="0">
                <a:latin typeface="Calibri" panose="020F0502020204030204" pitchFamily="34" charset="0"/>
                <a:cs typeface="Calibri" panose="020F0502020204030204" pitchFamily="34" charset="0"/>
              </a:rPr>
              <a:t>vítěz/vítězka</a:t>
            </a:r>
            <a:endParaRPr lang="pl-PL"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pl-PL" dirty="0">
                <a:latin typeface="Calibri" panose="020F0502020204030204" pitchFamily="34" charset="0"/>
                <a:cs typeface="Calibri" panose="020F0502020204030204" pitchFamily="34" charset="0"/>
              </a:rPr>
              <a:t>t</a:t>
            </a:r>
            <a:r>
              <a:rPr lang="pl-PL" dirty="0" smtClean="0">
                <a:latin typeface="Calibri" panose="020F0502020204030204" pitchFamily="34" charset="0"/>
                <a:cs typeface="Calibri" panose="020F0502020204030204" pitchFamily="34" charset="0"/>
              </a:rPr>
              <a:t>ypickými </a:t>
            </a:r>
            <a:r>
              <a:rPr lang="pl-PL" dirty="0">
                <a:latin typeface="Calibri" panose="020F0502020204030204" pitchFamily="34" charset="0"/>
                <a:cs typeface="Calibri" panose="020F0502020204030204" pitchFamily="34" charset="0"/>
              </a:rPr>
              <a:t>zástupci tohoto žánru jsou například americké série </a:t>
            </a:r>
            <a:r>
              <a:rPr lang="pl-PL" i="1" dirty="0">
                <a:latin typeface="Calibri" panose="020F0502020204030204" pitchFamily="34" charset="0"/>
                <a:cs typeface="Calibri" panose="020F0502020204030204" pitchFamily="34" charset="0"/>
                <a:hlinkClick r:id="rId3"/>
              </a:rPr>
              <a:t>The Bachelor </a:t>
            </a:r>
            <a:r>
              <a:rPr lang="pl-PL" dirty="0">
                <a:latin typeface="Calibri" panose="020F0502020204030204" pitchFamily="34" charset="0"/>
                <a:cs typeface="Calibri" panose="020F0502020204030204" pitchFamily="34" charset="0"/>
              </a:rPr>
              <a:t>z roku 2002, v němž se jeden svobodný muž seznamuje s dívkami, </a:t>
            </a:r>
            <a:r>
              <a:rPr lang="pl-PL" dirty="0" smtClean="0">
                <a:latin typeface="Calibri" panose="020F0502020204030204" pitchFamily="34" charset="0"/>
                <a:cs typeface="Calibri" panose="020F0502020204030204" pitchFamily="34" charset="0"/>
              </a:rPr>
              <a:t>či formát </a:t>
            </a:r>
            <a:r>
              <a:rPr lang="pl-PL" i="1" dirty="0">
                <a:latin typeface="Calibri" panose="020F0502020204030204" pitchFamily="34" charset="0"/>
                <a:cs typeface="Calibri" panose="020F0502020204030204" pitchFamily="34" charset="0"/>
              </a:rPr>
              <a:t>Joe Millionaire </a:t>
            </a:r>
            <a:r>
              <a:rPr lang="pl-PL" dirty="0">
                <a:latin typeface="Calibri" panose="020F0502020204030204" pitchFamily="34" charset="0"/>
                <a:cs typeface="Calibri" panose="020F0502020204030204" pitchFamily="34" charset="0"/>
              </a:rPr>
              <a:t>z roku 2003, v </a:t>
            </a:r>
            <a:r>
              <a:rPr lang="pl-PL" dirty="0" smtClean="0">
                <a:latin typeface="Calibri" panose="020F0502020204030204" pitchFamily="34" charset="0"/>
                <a:cs typeface="Calibri" panose="020F0502020204030204" pitchFamily="34" charset="0"/>
              </a:rPr>
              <a:t>němž ženám </a:t>
            </a:r>
            <a:r>
              <a:rPr lang="pl-PL" dirty="0">
                <a:latin typeface="Calibri" panose="020F0502020204030204" pitchFamily="34" charset="0"/>
                <a:cs typeface="Calibri" panose="020F0502020204030204" pitchFamily="34" charset="0"/>
              </a:rPr>
              <a:t>bylo sděleno, že se jedná o svobodného mladíka, který zdědil několik milionů dolarů a nyní hledá vodnou </a:t>
            </a:r>
            <a:r>
              <a:rPr lang="pl-PL" dirty="0" smtClean="0">
                <a:latin typeface="Calibri" panose="020F0502020204030204" pitchFamily="34" charset="0"/>
                <a:cs typeface="Calibri" panose="020F0502020204030204" pitchFamily="34" charset="0"/>
              </a:rPr>
              <a:t>nevěstu, ve </a:t>
            </a:r>
            <a:r>
              <a:rPr lang="pl-PL" dirty="0">
                <a:latin typeface="Calibri" panose="020F0502020204030204" pitchFamily="34" charset="0"/>
                <a:cs typeface="Calibri" panose="020F0502020204030204" pitchFamily="34" charset="0"/>
              </a:rPr>
              <a:t>skutečnosti ale milionáře hrál obyčejný stavební dělník, což se vítězka dozvěděla až v posledním díle </a:t>
            </a:r>
            <a:r>
              <a:rPr lang="pl-PL" dirty="0" smtClean="0">
                <a:latin typeface="Calibri" panose="020F0502020204030204" pitchFamily="34" charset="0"/>
                <a:cs typeface="Calibri" panose="020F0502020204030204" pitchFamily="34" charset="0"/>
              </a:rPr>
              <a:t>show</a:t>
            </a:r>
            <a:endParaRPr lang="pl-PL"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endParaRPr lang="pl-PL" b="1" dirty="0">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799203" y="198162"/>
            <a:ext cx="3021874" cy="1955824"/>
          </a:xfrm>
          <a:prstGeom prst="rect">
            <a:avLst/>
          </a:prstGeom>
        </p:spPr>
      </p:pic>
    </p:spTree>
    <p:extLst>
      <p:ext uri="{BB962C8B-B14F-4D97-AF65-F5344CB8AC3E}">
        <p14:creationId xmlns:p14="http://schemas.microsoft.com/office/powerpoint/2010/main" val="1136501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pl-PL" sz="3600" dirty="0" smtClean="0"/>
              <a:t> </a:t>
            </a:r>
            <a:r>
              <a:rPr lang="cs-CZ" sz="3600" dirty="0"/>
              <a:t>Faktuální televizní žánry</a:t>
            </a:r>
          </a:p>
        </p:txBody>
      </p:sp>
      <p:sp>
        <p:nvSpPr>
          <p:cNvPr id="3" name="TextovéPole 2"/>
          <p:cNvSpPr txBox="1"/>
          <p:nvPr/>
        </p:nvSpPr>
        <p:spPr>
          <a:xfrm>
            <a:off x="1358537" y="1654627"/>
            <a:ext cx="10485120" cy="4093428"/>
          </a:xfrm>
          <a:prstGeom prst="rect">
            <a:avLst/>
          </a:prstGeom>
          <a:noFill/>
        </p:spPr>
        <p:txBody>
          <a:bodyPr wrap="square" rtlCol="0">
            <a:spAutoFit/>
          </a:bodyPr>
          <a:lstStyle/>
          <a:p>
            <a:r>
              <a:rPr lang="cs-CZ" sz="2000" dirty="0">
                <a:latin typeface="Calibri" panose="020F0502020204030204" pitchFamily="34" charset="0"/>
                <a:cs typeface="Calibri" panose="020F0502020204030204" pitchFamily="34" charset="0"/>
              </a:rPr>
              <a:t>Televizi jako celek můžeme rozdělit do tří hlavních „</a:t>
            </a:r>
            <a:r>
              <a:rPr lang="cs-CZ" sz="2000" dirty="0" err="1">
                <a:latin typeface="Calibri" panose="020F0502020204030204" pitchFamily="34" charset="0"/>
                <a:cs typeface="Calibri" panose="020F0502020204030204" pitchFamily="34" charset="0"/>
              </a:rPr>
              <a:t>superkategorií</a:t>
            </a:r>
            <a:r>
              <a:rPr lang="cs-CZ" sz="2000" dirty="0">
                <a:latin typeface="Calibri" panose="020F0502020204030204" pitchFamily="34" charset="0"/>
                <a:cs typeface="Calibri" panose="020F0502020204030204" pitchFamily="34" charset="0"/>
              </a:rPr>
              <a:t>“, jakkoli je </a:t>
            </a:r>
            <a:r>
              <a:rPr lang="cs-CZ" sz="2000" dirty="0" smtClean="0">
                <a:latin typeface="Calibri" panose="020F0502020204030204" pitchFamily="34" charset="0"/>
                <a:cs typeface="Calibri" panose="020F0502020204030204" pitchFamily="34" charset="0"/>
              </a:rPr>
              <a:t>někdy jejich </a:t>
            </a:r>
            <a:r>
              <a:rPr lang="cs-CZ" sz="2000" dirty="0">
                <a:latin typeface="Calibri" panose="020F0502020204030204" pitchFamily="34" charset="0"/>
                <a:cs typeface="Calibri" panose="020F0502020204030204" pitchFamily="34" charset="0"/>
              </a:rPr>
              <a:t>hranice problematická a dochází k migraci některých příznačných prvků. Za </a:t>
            </a:r>
            <a:r>
              <a:rPr lang="cs-CZ" sz="2000" dirty="0" smtClean="0">
                <a:latin typeface="Calibri" panose="020F0502020204030204" pitchFamily="34" charset="0"/>
                <a:cs typeface="Calibri" panose="020F0502020204030204" pitchFamily="34" charset="0"/>
              </a:rPr>
              <a:t>tyto tři </a:t>
            </a:r>
            <a:r>
              <a:rPr lang="cs-CZ" sz="2000" dirty="0">
                <a:latin typeface="Calibri" panose="020F0502020204030204" pitchFamily="34" charset="0"/>
                <a:cs typeface="Calibri" panose="020F0502020204030204" pitchFamily="34" charset="0"/>
              </a:rPr>
              <a:t>hlavní skupiny lze považovat</a:t>
            </a:r>
            <a:r>
              <a:rPr lang="cs-CZ" sz="2000" dirty="0" smtClean="0">
                <a:latin typeface="Calibri" panose="020F0502020204030204" pitchFamily="34" charset="0"/>
                <a:cs typeface="Calibri" panose="020F0502020204030204" pitchFamily="34" charset="0"/>
              </a:rPr>
              <a:t>:</a:t>
            </a:r>
          </a:p>
          <a:p>
            <a:endParaRPr lang="cs-CZ"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cs-CZ" sz="2000" b="1" dirty="0">
                <a:latin typeface="Calibri" panose="020F0502020204030204" pitchFamily="34" charset="0"/>
                <a:cs typeface="Calibri" panose="020F0502020204030204" pitchFamily="34" charset="0"/>
              </a:rPr>
              <a:t>1. Fikční žánry (drama, komedie, melodrama</a:t>
            </a:r>
            <a:r>
              <a:rPr lang="cs-CZ" sz="2000" b="1" dirty="0" smtClean="0">
                <a:latin typeface="Calibri" panose="020F0502020204030204" pitchFamily="34" charset="0"/>
                <a:cs typeface="Calibri" panose="020F0502020204030204" pitchFamily="34" charset="0"/>
              </a:rPr>
              <a:t>).</a:t>
            </a:r>
            <a:r>
              <a:rPr lang="cs-CZ" sz="2000" b="1" dirty="0">
                <a:latin typeface="Calibri" panose="020F0502020204030204" pitchFamily="34" charset="0"/>
                <a:cs typeface="Calibri" panose="020F0502020204030204" pitchFamily="34" charset="0"/>
              </a:rPr>
              <a:t> </a:t>
            </a:r>
            <a:endParaRPr lang="cs-CZ" sz="2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cs-CZ" sz="2000" b="1" dirty="0">
                <a:latin typeface="Calibri" panose="020F0502020204030204" pitchFamily="34" charset="0"/>
                <a:cs typeface="Calibri" panose="020F0502020204030204" pitchFamily="34" charset="0"/>
              </a:rPr>
              <a:t>2</a:t>
            </a:r>
            <a:r>
              <a:rPr lang="cs-CZ" sz="2000" b="1" dirty="0" smtClean="0">
                <a:latin typeface="Calibri" panose="020F0502020204030204" pitchFamily="34" charset="0"/>
                <a:cs typeface="Calibri" panose="020F0502020204030204" pitchFamily="34" charset="0"/>
              </a:rPr>
              <a:t>. </a:t>
            </a:r>
            <a:r>
              <a:rPr lang="cs-CZ" sz="2000" b="1" dirty="0" err="1">
                <a:latin typeface="Calibri" panose="020F0502020204030204" pitchFamily="34" charset="0"/>
                <a:cs typeface="Calibri" panose="020F0502020204030204" pitchFamily="34" charset="0"/>
              </a:rPr>
              <a:t>Persuazivní</a:t>
            </a:r>
            <a:r>
              <a:rPr lang="cs-CZ" sz="2000" b="1" dirty="0">
                <a:latin typeface="Calibri" panose="020F0502020204030204" pitchFamily="34" charset="0"/>
                <a:cs typeface="Calibri" panose="020F0502020204030204" pitchFamily="34" charset="0"/>
              </a:rPr>
              <a:t> žánry (komerční reklama, sociální reklama, teleshopping</a:t>
            </a:r>
            <a:r>
              <a:rPr lang="cs-CZ" sz="2000" b="1" dirty="0" smtClean="0">
                <a:latin typeface="Calibri" panose="020F0502020204030204" pitchFamily="34" charset="0"/>
                <a:cs typeface="Calibri" panose="020F0502020204030204" pitchFamily="34" charset="0"/>
              </a:rPr>
              <a:t>).</a:t>
            </a:r>
          </a:p>
          <a:p>
            <a:endParaRPr lang="cs-CZ" sz="2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cs-CZ" sz="2000" b="1" dirty="0">
                <a:latin typeface="Calibri" panose="020F0502020204030204" pitchFamily="34" charset="0"/>
                <a:cs typeface="Calibri" panose="020F0502020204030204" pitchFamily="34" charset="0"/>
              </a:rPr>
              <a:t>3</a:t>
            </a:r>
            <a:r>
              <a:rPr lang="cs-CZ" sz="2000" b="1" dirty="0" smtClean="0">
                <a:latin typeface="Calibri" panose="020F0502020204030204" pitchFamily="34" charset="0"/>
                <a:cs typeface="Calibri" panose="020F0502020204030204" pitchFamily="34" charset="0"/>
              </a:rPr>
              <a:t>. </a:t>
            </a:r>
            <a:r>
              <a:rPr lang="cs-CZ" sz="2000" b="1" dirty="0">
                <a:latin typeface="Calibri" panose="020F0502020204030204" pitchFamily="34" charset="0"/>
                <a:cs typeface="Calibri" panose="020F0502020204030204" pitchFamily="34" charset="0"/>
              </a:rPr>
              <a:t>Faktuální žánry (zpravodajství, dokument, populárně-zábavné pořady, reality TV).</a:t>
            </a:r>
          </a:p>
          <a:p>
            <a:pPr marL="742950" lvl="1" indent="-285750">
              <a:buFont typeface="Arial" panose="020B0604020202020204" pitchFamily="34" charset="0"/>
              <a:buChar char="•"/>
            </a:pPr>
            <a:r>
              <a:rPr lang="cs-CZ" sz="2000" b="1" dirty="0" smtClean="0">
                <a:latin typeface="Calibri" panose="020F0502020204030204" pitchFamily="34" charset="0"/>
                <a:cs typeface="Calibri" panose="020F0502020204030204" pitchFamily="34" charset="0"/>
              </a:rPr>
              <a:t>(a</a:t>
            </a:r>
            <a:r>
              <a:rPr lang="cs-CZ" sz="2000" b="1" dirty="0">
                <a:latin typeface="Calibri" panose="020F0502020204030204" pitchFamily="34" charset="0"/>
                <a:cs typeface="Calibri" panose="020F0502020204030204" pitchFamily="34" charset="0"/>
              </a:rPr>
              <a:t>) </a:t>
            </a:r>
            <a:r>
              <a:rPr lang="cs-CZ" sz="2000" b="1" dirty="0" smtClean="0">
                <a:latin typeface="Calibri" panose="020F0502020204030204" pitchFamily="34" charset="0"/>
                <a:cs typeface="Calibri" panose="020F0502020204030204" pitchFamily="34" charset="0"/>
              </a:rPr>
              <a:t>Zpravodajství</a:t>
            </a:r>
            <a:r>
              <a:rPr lang="cs-CZ" sz="2000" b="1" dirty="0">
                <a:latin typeface="Calibri" panose="020F0502020204030204" pitchFamily="34" charset="0"/>
                <a:cs typeface="Calibri" panose="020F0502020204030204" pitchFamily="34" charset="0"/>
              </a:rPr>
              <a:t>, </a:t>
            </a:r>
            <a:r>
              <a:rPr lang="cs-CZ" sz="2000" b="1" dirty="0" smtClean="0">
                <a:latin typeface="Calibri" panose="020F0502020204030204" pitchFamily="34" charset="0"/>
                <a:cs typeface="Calibri" panose="020F0502020204030204" pitchFamily="34" charset="0"/>
              </a:rPr>
              <a:t>publicistika</a:t>
            </a:r>
          </a:p>
          <a:p>
            <a:pPr marL="742950" lvl="1" indent="-285750">
              <a:buFont typeface="Arial" panose="020B0604020202020204" pitchFamily="34" charset="0"/>
              <a:buChar char="•"/>
            </a:pPr>
            <a:r>
              <a:rPr lang="cs-CZ" sz="2000" b="1" dirty="0" smtClean="0">
                <a:latin typeface="Calibri" panose="020F0502020204030204" pitchFamily="34" charset="0"/>
                <a:cs typeface="Calibri" panose="020F0502020204030204" pitchFamily="34" charset="0"/>
              </a:rPr>
              <a:t>(b) Populárně-zábavné </a:t>
            </a:r>
            <a:r>
              <a:rPr lang="cs-CZ" sz="2000" b="1" dirty="0">
                <a:latin typeface="Calibri" panose="020F0502020204030204" pitchFamily="34" charset="0"/>
                <a:cs typeface="Calibri" panose="020F0502020204030204" pitchFamily="34" charset="0"/>
              </a:rPr>
              <a:t>pořady (kvízy, talk show, sport, hudba, zájmové magazíny ad</a:t>
            </a:r>
            <a:r>
              <a:rPr lang="cs-CZ" sz="2000" b="1" dirty="0" smtClean="0">
                <a:latin typeface="Calibri" panose="020F0502020204030204" pitchFamily="34" charset="0"/>
                <a:cs typeface="Calibri" panose="020F0502020204030204" pitchFamily="34" charset="0"/>
              </a:rPr>
              <a:t>.)</a:t>
            </a:r>
            <a:endParaRPr lang="cs-CZ" sz="2000" b="1"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cs-CZ" sz="2000" b="1" dirty="0" smtClean="0">
                <a:latin typeface="Calibri" panose="020F0502020204030204" pitchFamily="34" charset="0"/>
                <a:cs typeface="Calibri" panose="020F0502020204030204" pitchFamily="34" charset="0"/>
              </a:rPr>
              <a:t>(c) </a:t>
            </a:r>
            <a:r>
              <a:rPr lang="cs-CZ" sz="2000" b="1" dirty="0">
                <a:latin typeface="Calibri" panose="020F0502020204030204" pitchFamily="34" charset="0"/>
                <a:cs typeface="Calibri" panose="020F0502020204030204" pitchFamily="34" charset="0"/>
              </a:rPr>
              <a:t>Televizní dokument, populárně-vědecký dokument</a:t>
            </a:r>
          </a:p>
          <a:p>
            <a:pPr marL="742950" lvl="1" indent="-285750">
              <a:buFont typeface="Arial" panose="020B0604020202020204" pitchFamily="34" charset="0"/>
              <a:buChar char="•"/>
            </a:pPr>
            <a:r>
              <a:rPr lang="cs-CZ" sz="2000" b="1" dirty="0" smtClean="0">
                <a:solidFill>
                  <a:schemeClr val="tx2">
                    <a:lumMod val="50000"/>
                    <a:lumOff val="50000"/>
                  </a:schemeClr>
                </a:solidFill>
                <a:latin typeface="Calibri" panose="020F0502020204030204" pitchFamily="34" charset="0"/>
                <a:cs typeface="Calibri" panose="020F0502020204030204" pitchFamily="34" charset="0"/>
              </a:rPr>
              <a:t>(d) </a:t>
            </a:r>
            <a:r>
              <a:rPr lang="cs-CZ" sz="2000" b="1" dirty="0">
                <a:solidFill>
                  <a:schemeClr val="tx2">
                    <a:lumMod val="50000"/>
                    <a:lumOff val="50000"/>
                  </a:schemeClr>
                </a:solidFill>
                <a:latin typeface="Calibri" panose="020F0502020204030204" pitchFamily="34" charset="0"/>
                <a:cs typeface="Calibri" panose="020F0502020204030204" pitchFamily="34" charset="0"/>
              </a:rPr>
              <a:t>Reality TV/reality show (talentové soutěže, docusoap, sociální experimenty...)</a:t>
            </a:r>
            <a:endParaRPr lang="cs-CZ" sz="2000" b="1" dirty="0" smtClean="0">
              <a:solidFill>
                <a:schemeClr val="tx2">
                  <a:lumMod val="50000"/>
                  <a:lumOff val="50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6238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06839" y="382385"/>
            <a:ext cx="10178322" cy="958735"/>
          </a:xfrm>
        </p:spPr>
        <p:txBody>
          <a:bodyPr>
            <a:normAutofit/>
          </a:bodyPr>
          <a:lstStyle/>
          <a:p>
            <a:pPr algn="ctr"/>
            <a:r>
              <a:rPr lang="cs-CZ" sz="3600" dirty="0"/>
              <a:t>(d) Reality </a:t>
            </a:r>
            <a:r>
              <a:rPr lang="cs-CZ" sz="3600" dirty="0" err="1"/>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3" name="TextovéPole 2"/>
          <p:cNvSpPr txBox="1"/>
          <p:nvPr/>
        </p:nvSpPr>
        <p:spPr>
          <a:xfrm>
            <a:off x="1506584" y="1628503"/>
            <a:ext cx="9178833" cy="3970318"/>
          </a:xfrm>
          <a:prstGeom prst="rect">
            <a:avLst/>
          </a:prstGeom>
          <a:noFill/>
        </p:spPr>
        <p:txBody>
          <a:bodyPr wrap="square" rtlCol="0">
            <a:spAutoFit/>
          </a:bodyPr>
          <a:lstStyle/>
          <a:p>
            <a:pPr algn="ctr"/>
            <a:r>
              <a:rPr lang="cs-CZ" sz="2000" dirty="0">
                <a:latin typeface="Calibri" panose="020F0502020204030204" pitchFamily="34" charset="0"/>
                <a:cs typeface="Calibri" panose="020F0502020204030204" pitchFamily="34" charset="0"/>
              </a:rPr>
              <a:t>V roce 2010 na otázku, zda by ČT měla vyvíjet nové televizní formáty, Milan Kruml odpovídá: </a:t>
            </a:r>
            <a:endParaRPr lang="cs-CZ" sz="2000" dirty="0" smtClean="0">
              <a:latin typeface="Calibri" panose="020F0502020204030204" pitchFamily="34" charset="0"/>
              <a:cs typeface="Calibri" panose="020F0502020204030204" pitchFamily="34" charset="0"/>
            </a:endParaRPr>
          </a:p>
          <a:p>
            <a:pPr algn="ctr"/>
            <a:endParaRPr lang="cs-CZ" sz="2000" dirty="0">
              <a:latin typeface="Calibri" panose="020F0502020204030204" pitchFamily="34" charset="0"/>
              <a:cs typeface="Calibri" panose="020F0502020204030204" pitchFamily="34" charset="0"/>
            </a:endParaRPr>
          </a:p>
          <a:p>
            <a:pPr algn="ctr"/>
            <a:r>
              <a:rPr lang="cs-CZ" sz="2400" i="1" dirty="0" smtClean="0">
                <a:latin typeface="Calibri" panose="020F0502020204030204" pitchFamily="34" charset="0"/>
                <a:cs typeface="Calibri" panose="020F0502020204030204" pitchFamily="34" charset="0"/>
              </a:rPr>
              <a:t>„</a:t>
            </a:r>
            <a:r>
              <a:rPr lang="cs-CZ" sz="2400" i="1" dirty="0">
                <a:latin typeface="Calibri" panose="020F0502020204030204" pitchFamily="34" charset="0"/>
                <a:cs typeface="Calibri" panose="020F0502020204030204" pitchFamily="34" charset="0"/>
              </a:rPr>
              <a:t>Nova nebo Prima nemohou tolik riskovat, protože každý risk je stojí moc peněz a ohrožuje jejich existenci. U veřejné televize se risk předpokládá. Je součástí její činnosti, protože veřejnoprávní televize posouvá dál celou branži. Má přicházet s novými nápady, protože má peníze, čas a prostředky na to, aby riskovala. Potíž je, když zjistíte, že veřejná televize není schopná ničeho jiného než dělat podobné věci, jaké dělají komerční stanice. To je problém. Veřejnoprávní televize má přemýšlet o alternativě. Očekává se, že je tou laboratoří, která zkouší nové věci.“ </a:t>
            </a:r>
          </a:p>
        </p:txBody>
      </p:sp>
    </p:spTree>
    <p:extLst>
      <p:ext uri="{BB962C8B-B14F-4D97-AF65-F5344CB8AC3E}">
        <p14:creationId xmlns:p14="http://schemas.microsoft.com/office/powerpoint/2010/main" val="2172435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06839" y="382385"/>
            <a:ext cx="10178322" cy="958735"/>
          </a:xfrm>
        </p:spPr>
        <p:txBody>
          <a:bodyPr>
            <a:normAutofit/>
          </a:bodyPr>
          <a:lstStyle/>
          <a:p>
            <a:pPr algn="ctr"/>
            <a:r>
              <a:rPr lang="cs-CZ" sz="3600" dirty="0" smtClean="0"/>
              <a:t>ÚKOLY K PŘEDNÁŠCE</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3" name="TextovéPole 2"/>
          <p:cNvSpPr txBox="1"/>
          <p:nvPr/>
        </p:nvSpPr>
        <p:spPr>
          <a:xfrm>
            <a:off x="1506584" y="1628503"/>
            <a:ext cx="9178833" cy="1938992"/>
          </a:xfrm>
          <a:prstGeom prst="rect">
            <a:avLst/>
          </a:prstGeom>
          <a:noFill/>
        </p:spPr>
        <p:txBody>
          <a:bodyPr wrap="square" rtlCol="0">
            <a:spAutoFit/>
          </a:bodyPr>
          <a:lstStyle/>
          <a:p>
            <a:pPr marL="457200" indent="-457200" algn="just">
              <a:buAutoNum type="alphaLcParenBoth"/>
            </a:pPr>
            <a:r>
              <a:rPr lang="cs-CZ" sz="2000" b="1" dirty="0" err="1" smtClean="0">
                <a:latin typeface="Calibri" panose="020F0502020204030204" pitchFamily="34" charset="0"/>
                <a:cs typeface="Calibri" panose="020F0502020204030204" pitchFamily="34" charset="0"/>
              </a:rPr>
              <a:t>p</a:t>
            </a:r>
            <a:r>
              <a:rPr lang="cs-CZ" sz="2000" b="1" dirty="0" err="1" smtClean="0">
                <a:latin typeface="Calibri" panose="020F0502020204030204" pitchFamily="34" charset="0"/>
                <a:cs typeface="Calibri" panose="020F0502020204030204" pitchFamily="34" charset="0"/>
              </a:rPr>
              <a:t>roklikat</a:t>
            </a:r>
            <a:r>
              <a:rPr lang="cs-CZ" sz="2000" b="1" dirty="0" smtClean="0">
                <a:latin typeface="Calibri" panose="020F0502020204030204" pitchFamily="34" charset="0"/>
                <a:cs typeface="Calibri" panose="020F0502020204030204" pitchFamily="34" charset="0"/>
              </a:rPr>
              <a:t> se ukázkami formátů v prezentaci</a:t>
            </a:r>
          </a:p>
          <a:p>
            <a:pPr marL="457200" indent="-457200" algn="just">
              <a:buAutoNum type="alphaLcParenBoth"/>
            </a:pPr>
            <a:endParaRPr lang="cs-CZ" sz="2000" dirty="0">
              <a:latin typeface="Calibri" panose="020F0502020204030204" pitchFamily="34" charset="0"/>
              <a:cs typeface="Calibri" panose="020F0502020204030204" pitchFamily="34" charset="0"/>
            </a:endParaRPr>
          </a:p>
          <a:p>
            <a:pPr marL="457200" indent="-457200" algn="just">
              <a:buAutoNum type="alphaLcParenBoth"/>
            </a:pPr>
            <a:r>
              <a:rPr lang="cs-CZ" sz="2000" b="1" dirty="0" smtClean="0">
                <a:latin typeface="Calibri" panose="020F0502020204030204" pitchFamily="34" charset="0"/>
                <a:cs typeface="Calibri" panose="020F0502020204030204" pitchFamily="34" charset="0"/>
              </a:rPr>
              <a:t> četba</a:t>
            </a:r>
          </a:p>
          <a:p>
            <a:pPr marL="457200" indent="-457200" algn="just">
              <a:buAutoNum type="alphaLcParenBoth"/>
            </a:pPr>
            <a:endParaRPr lang="cs-CZ" sz="2000" dirty="0" smtClean="0">
              <a:latin typeface="Calibri" panose="020F0502020204030204" pitchFamily="34" charset="0"/>
              <a:cs typeface="Calibri" panose="020F0502020204030204" pitchFamily="34" charset="0"/>
            </a:endParaRPr>
          </a:p>
          <a:p>
            <a:pPr algn="just"/>
            <a:r>
              <a:rPr lang="cs-CZ" sz="2000" dirty="0">
                <a:latin typeface="Calibri" panose="020F0502020204030204" pitchFamily="34" charset="0"/>
                <a:cs typeface="Calibri" panose="020F0502020204030204" pitchFamily="34" charset="0"/>
              </a:rPr>
              <a:t>ŠARDICKÁ, Kateřina. Jak veřejnoprávní televize experimentuje s reality TV. Iluminace, Praha: Národní filmový archiv, 2019, roč. 31, č. 2, s. 67-87. ISSN 0862-397X.</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585" y="4217805"/>
            <a:ext cx="6000750" cy="2219325"/>
          </a:xfrm>
          <a:prstGeom prst="rect">
            <a:avLst/>
          </a:prstGeom>
        </p:spPr>
      </p:pic>
    </p:spTree>
    <p:extLst>
      <p:ext uri="{BB962C8B-B14F-4D97-AF65-F5344CB8AC3E}">
        <p14:creationId xmlns:p14="http://schemas.microsoft.com/office/powerpoint/2010/main" val="2715739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cs-CZ" sz="3600" dirty="0" smtClean="0"/>
              <a:t>(d) Reality </a:t>
            </a:r>
            <a:r>
              <a:rPr lang="cs-CZ" sz="3600" dirty="0" err="1" smtClean="0"/>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4" name="TextovéPole 3"/>
          <p:cNvSpPr txBox="1"/>
          <p:nvPr/>
        </p:nvSpPr>
        <p:spPr>
          <a:xfrm>
            <a:off x="1633666" y="1341120"/>
            <a:ext cx="9796334" cy="5016758"/>
          </a:xfrm>
          <a:prstGeom prst="rect">
            <a:avLst/>
          </a:prstGeom>
          <a:noFill/>
        </p:spPr>
        <p:txBody>
          <a:bodyPr wrap="square" rtlCol="0">
            <a:spAutoFit/>
          </a:bodyPr>
          <a:lstStyle/>
          <a:p>
            <a:pPr algn="just"/>
            <a:r>
              <a:rPr lang="cs-CZ" sz="2000" dirty="0">
                <a:latin typeface="Calibri" panose="020F0502020204030204" pitchFamily="34" charset="0"/>
                <a:cs typeface="Calibri" panose="020F0502020204030204" pitchFamily="34" charset="0"/>
              </a:rPr>
              <a:t>Užití termínů </a:t>
            </a:r>
            <a:r>
              <a:rPr lang="cs-CZ" sz="2000" i="1" dirty="0">
                <a:latin typeface="Calibri" panose="020F0502020204030204" pitchFamily="34" charset="0"/>
                <a:cs typeface="Calibri" panose="020F0502020204030204" pitchFamily="34" charset="0"/>
              </a:rPr>
              <a:t>reality TV </a:t>
            </a:r>
            <a:r>
              <a:rPr lang="cs-CZ" sz="2000" dirty="0">
                <a:latin typeface="Calibri" panose="020F0502020204030204" pitchFamily="34" charset="0"/>
                <a:cs typeface="Calibri" panose="020F0502020204030204" pitchFamily="34" charset="0"/>
              </a:rPr>
              <a:t>a </a:t>
            </a:r>
            <a:r>
              <a:rPr lang="cs-CZ" sz="2000" i="1" dirty="0">
                <a:latin typeface="Calibri" panose="020F0502020204030204" pitchFamily="34" charset="0"/>
                <a:cs typeface="Calibri" panose="020F0502020204030204" pitchFamily="34" charset="0"/>
              </a:rPr>
              <a:t>reality show </a:t>
            </a:r>
            <a:r>
              <a:rPr lang="cs-CZ" sz="2000" dirty="0">
                <a:latin typeface="Calibri" panose="020F0502020204030204" pitchFamily="34" charset="0"/>
                <a:cs typeface="Calibri" panose="020F0502020204030204" pitchFamily="34" charset="0"/>
              </a:rPr>
              <a:t>lze považovat za poněkud problematické. </a:t>
            </a:r>
            <a:r>
              <a:rPr lang="cs-CZ" sz="2000" dirty="0" smtClean="0">
                <a:latin typeface="Calibri" panose="020F0502020204030204" pitchFamily="34" charset="0"/>
                <a:cs typeface="Calibri" panose="020F0502020204030204" pitchFamily="34" charset="0"/>
              </a:rPr>
              <a:t>Jak v </a:t>
            </a:r>
            <a:r>
              <a:rPr lang="cs-CZ" sz="2000" dirty="0">
                <a:latin typeface="Calibri" panose="020F0502020204030204" pitchFamily="34" charset="0"/>
                <a:cs typeface="Calibri" panose="020F0502020204030204" pitchFamily="34" charset="0"/>
              </a:rPr>
              <a:t>anglicky psané literatuře, tak v českém prostředí není jejich užívání zcela </a:t>
            </a:r>
            <a:r>
              <a:rPr lang="cs-CZ" sz="2000" dirty="0" smtClean="0">
                <a:latin typeface="Calibri" panose="020F0502020204030204" pitchFamily="34" charset="0"/>
                <a:cs typeface="Calibri" panose="020F0502020204030204" pitchFamily="34" charset="0"/>
              </a:rPr>
              <a:t>konzistentní. Zahraniční </a:t>
            </a:r>
            <a:r>
              <a:rPr lang="cs-CZ" sz="2000" dirty="0">
                <a:latin typeface="Calibri" panose="020F0502020204030204" pitchFamily="34" charset="0"/>
                <a:cs typeface="Calibri" panose="020F0502020204030204" pitchFamily="34" charset="0"/>
              </a:rPr>
              <a:t>studie pracují zcela minimálně s termínem reality show. </a:t>
            </a:r>
            <a:endParaRPr lang="cs-CZ" sz="2000" dirty="0" smtClean="0">
              <a:latin typeface="Calibri" panose="020F0502020204030204" pitchFamily="34" charset="0"/>
              <a:cs typeface="Calibri" panose="020F0502020204030204" pitchFamily="34" charset="0"/>
            </a:endParaRPr>
          </a:p>
          <a:p>
            <a:pPr algn="just"/>
            <a:endParaRPr lang="cs-CZ" sz="2000" dirty="0" smtClean="0">
              <a:latin typeface="Calibri" panose="020F0502020204030204" pitchFamily="34" charset="0"/>
              <a:cs typeface="Calibri" panose="020F0502020204030204" pitchFamily="34" charset="0"/>
            </a:endParaRPr>
          </a:p>
          <a:p>
            <a:pPr algn="just"/>
            <a:r>
              <a:rPr lang="cs-CZ" sz="2000" dirty="0" smtClean="0">
                <a:latin typeface="Calibri" panose="020F0502020204030204" pitchFamily="34" charset="0"/>
                <a:cs typeface="Calibri" panose="020F0502020204030204" pitchFamily="34" charset="0"/>
              </a:rPr>
              <a:t>Jako </a:t>
            </a:r>
            <a:r>
              <a:rPr lang="cs-CZ" sz="2000" dirty="0">
                <a:latin typeface="Calibri" panose="020F0502020204030204" pitchFamily="34" charset="0"/>
                <a:cs typeface="Calibri" panose="020F0502020204030204" pitchFamily="34" charset="0"/>
              </a:rPr>
              <a:t>reality TV </a:t>
            </a:r>
            <a:r>
              <a:rPr lang="cs-CZ" sz="2000" dirty="0" smtClean="0">
                <a:latin typeface="Calibri" panose="020F0502020204030204" pitchFamily="34" charset="0"/>
                <a:cs typeface="Calibri" panose="020F0502020204030204" pitchFamily="34" charset="0"/>
              </a:rPr>
              <a:t>jsou pak </a:t>
            </a:r>
            <a:r>
              <a:rPr lang="cs-CZ" sz="2000" dirty="0">
                <a:latin typeface="Calibri" panose="020F0502020204030204" pitchFamily="34" charset="0"/>
                <a:cs typeface="Calibri" panose="020F0502020204030204" pitchFamily="34" charset="0"/>
              </a:rPr>
              <a:t>zpravidla označovány pořady, které:</a:t>
            </a:r>
          </a:p>
          <a:p>
            <a:pPr marL="285750" indent="-285750" algn="just">
              <a:buFont typeface="Arial" panose="020B0604020202020204" pitchFamily="34" charset="0"/>
              <a:buChar char="•"/>
            </a:pPr>
            <a:r>
              <a:rPr lang="cs-CZ" sz="2000" dirty="0" smtClean="0">
                <a:latin typeface="Calibri" panose="020F0502020204030204" pitchFamily="34" charset="0"/>
                <a:cs typeface="Calibri" panose="020F0502020204030204" pitchFamily="34" charset="0"/>
              </a:rPr>
              <a:t>vykazují </a:t>
            </a:r>
            <a:r>
              <a:rPr lang="cs-CZ" sz="2000" b="1" dirty="0">
                <a:latin typeface="Calibri" panose="020F0502020204030204" pitchFamily="34" charset="0"/>
                <a:cs typeface="Calibri" panose="020F0502020204030204" pitchFamily="34" charset="0"/>
              </a:rPr>
              <a:t>minimum scénáristické přípravy</a:t>
            </a:r>
            <a:r>
              <a:rPr lang="cs-CZ" sz="2000" dirty="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cs-CZ" sz="2000" dirty="0" smtClean="0">
                <a:latin typeface="Calibri" panose="020F0502020204030204" pitchFamily="34" charset="0"/>
                <a:cs typeface="Calibri" panose="020F0502020204030204" pitchFamily="34" charset="0"/>
              </a:rPr>
              <a:t>zapojují </a:t>
            </a:r>
            <a:r>
              <a:rPr lang="cs-CZ" sz="2000" b="1" dirty="0">
                <a:latin typeface="Calibri" panose="020F0502020204030204" pitchFamily="34" charset="0"/>
                <a:cs typeface="Calibri" panose="020F0502020204030204" pitchFamily="34" charset="0"/>
              </a:rPr>
              <a:t>sociální aktéry</a:t>
            </a:r>
            <a:r>
              <a:rPr lang="cs-CZ" sz="2000" dirty="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cs-CZ" sz="2000" dirty="0" smtClean="0">
                <a:latin typeface="Calibri" panose="020F0502020204030204" pitchFamily="34" charset="0"/>
                <a:cs typeface="Calibri" panose="020F0502020204030204" pitchFamily="34" charset="0"/>
              </a:rPr>
              <a:t>z </a:t>
            </a:r>
            <a:r>
              <a:rPr lang="cs-CZ" sz="2000" dirty="0">
                <a:latin typeface="Calibri" panose="020F0502020204030204" pitchFamily="34" charset="0"/>
                <a:cs typeface="Calibri" panose="020F0502020204030204" pitchFamily="34" charset="0"/>
              </a:rPr>
              <a:t>hlediska televizního </a:t>
            </a:r>
            <a:r>
              <a:rPr lang="cs-CZ" sz="2000" b="1" dirty="0">
                <a:latin typeface="Calibri" panose="020F0502020204030204" pitchFamily="34" charset="0"/>
                <a:cs typeface="Calibri" panose="020F0502020204030204" pitchFamily="34" charset="0"/>
              </a:rPr>
              <a:t>stylu </a:t>
            </a:r>
            <a:r>
              <a:rPr lang="cs-CZ" sz="2000" dirty="0">
                <a:latin typeface="Calibri" panose="020F0502020204030204" pitchFamily="34" charset="0"/>
                <a:cs typeface="Calibri" panose="020F0502020204030204" pitchFamily="34" charset="0"/>
              </a:rPr>
              <a:t>(zvukových a obrazových prvků) </a:t>
            </a:r>
            <a:r>
              <a:rPr lang="cs-CZ" sz="2000" b="1" dirty="0">
                <a:latin typeface="Calibri" panose="020F0502020204030204" pitchFamily="34" charset="0"/>
                <a:cs typeface="Calibri" panose="020F0502020204030204" pitchFamily="34" charset="0"/>
              </a:rPr>
              <a:t>navazují na </a:t>
            </a:r>
            <a:r>
              <a:rPr lang="cs-CZ" sz="2000" b="1" dirty="0" smtClean="0">
                <a:latin typeface="Calibri" panose="020F0502020204030204" pitchFamily="34" charset="0"/>
                <a:cs typeface="Calibri" panose="020F0502020204030204" pitchFamily="34" charset="0"/>
              </a:rPr>
              <a:t>tradici dokumentu</a:t>
            </a:r>
            <a:r>
              <a:rPr lang="cs-CZ" sz="2000" dirty="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cs-CZ" sz="2000" dirty="0" smtClean="0">
                <a:latin typeface="Calibri" panose="020F0502020204030204" pitchFamily="34" charset="0"/>
                <a:cs typeface="Calibri" panose="020F0502020204030204" pitchFamily="34" charset="0"/>
              </a:rPr>
              <a:t>akcentují </a:t>
            </a:r>
            <a:r>
              <a:rPr lang="cs-CZ" sz="2000" b="1" dirty="0">
                <a:latin typeface="Calibri" panose="020F0502020204030204" pitchFamily="34" charset="0"/>
                <a:cs typeface="Calibri" panose="020F0502020204030204" pitchFamily="34" charset="0"/>
              </a:rPr>
              <a:t>zábavné či dramatické funkce </a:t>
            </a:r>
            <a:r>
              <a:rPr lang="cs-CZ" sz="2000" dirty="0">
                <a:latin typeface="Calibri" panose="020F0502020204030204" pitchFamily="34" charset="0"/>
                <a:cs typeface="Calibri" panose="020F0502020204030204" pitchFamily="34" charset="0"/>
              </a:rPr>
              <a:t>pořadu</a:t>
            </a:r>
            <a:r>
              <a:rPr lang="cs-CZ" sz="2000" dirty="0" smtClean="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endParaRPr lang="cs-CZ" sz="2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cs-CZ" sz="2000"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cs-CZ" sz="2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cs-CZ" sz="2000" dirty="0" smtClean="0">
              <a:latin typeface="Calibri" panose="020F0502020204030204" pitchFamily="34" charset="0"/>
              <a:cs typeface="Calibri" panose="020F0502020204030204" pitchFamily="34" charset="0"/>
            </a:endParaRPr>
          </a:p>
          <a:p>
            <a:pPr algn="ctr"/>
            <a:r>
              <a:rPr lang="cs-CZ" sz="2000" b="1" dirty="0">
                <a:latin typeface="Calibri" panose="020F0502020204030204" pitchFamily="34" charset="0"/>
                <a:cs typeface="Calibri" panose="020F0502020204030204" pitchFamily="34" charset="0"/>
              </a:rPr>
              <a:t>Reality TV je komplexní označení žánru, který zahrnuje širokou škálu zábavných pořadů využívajících participace reálných aktérů reprezentujících sebe sama. </a:t>
            </a:r>
          </a:p>
        </p:txBody>
      </p:sp>
    </p:spTree>
    <p:extLst>
      <p:ext uri="{BB962C8B-B14F-4D97-AF65-F5344CB8AC3E}">
        <p14:creationId xmlns:p14="http://schemas.microsoft.com/office/powerpoint/2010/main" val="3303708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cs-CZ" sz="3600" dirty="0" smtClean="0"/>
              <a:t>(d) Reality </a:t>
            </a:r>
            <a:r>
              <a:rPr lang="cs-CZ" sz="3600" dirty="0" err="1" smtClean="0"/>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4" name="TextovéPole 3"/>
          <p:cNvSpPr txBox="1"/>
          <p:nvPr/>
        </p:nvSpPr>
        <p:spPr>
          <a:xfrm>
            <a:off x="967459" y="1036320"/>
            <a:ext cx="9796334" cy="5693866"/>
          </a:xfrm>
          <a:prstGeom prst="rect">
            <a:avLst/>
          </a:prstGeom>
          <a:noFill/>
        </p:spPr>
        <p:txBody>
          <a:bodyPr wrap="square" rtlCol="0">
            <a:spAutoFit/>
          </a:bodyPr>
          <a:lstStyle/>
          <a:p>
            <a:pPr lvl="1"/>
            <a:r>
              <a:rPr lang="cs-CZ" sz="2000" b="1" dirty="0" smtClean="0">
                <a:latin typeface="Calibri" panose="020F0502020204030204" pitchFamily="34" charset="0"/>
                <a:cs typeface="Calibri" panose="020F0502020204030204" pitchFamily="34" charset="0"/>
              </a:rPr>
              <a:t>1.1. NESTRUKTOROVANÉ REALITY TV</a:t>
            </a:r>
          </a:p>
          <a:p>
            <a:pPr lvl="1"/>
            <a:endParaRPr lang="cs-CZ" sz="2000" b="1" dirty="0">
              <a:latin typeface="Calibri" panose="020F0502020204030204" pitchFamily="34" charset="0"/>
              <a:cs typeface="Calibri" panose="020F0502020204030204" pitchFamily="34" charset="0"/>
            </a:endParaRPr>
          </a:p>
          <a:p>
            <a:pPr lvl="1"/>
            <a:r>
              <a:rPr lang="cs-CZ" b="1" dirty="0">
                <a:latin typeface="Calibri" panose="020F0502020204030204" pitchFamily="34" charset="0"/>
                <a:cs typeface="Calibri" panose="020F0502020204030204" pitchFamily="34" charset="0"/>
              </a:rPr>
              <a:t>1.1.1	</a:t>
            </a:r>
            <a:r>
              <a:rPr lang="cs-CZ" b="1" dirty="0" err="1">
                <a:latin typeface="Calibri" panose="020F0502020204030204" pitchFamily="34" charset="0"/>
                <a:cs typeface="Calibri" panose="020F0502020204030204" pitchFamily="34" charset="0"/>
              </a:rPr>
              <a:t>Docusoaps</a:t>
            </a:r>
            <a:r>
              <a:rPr lang="cs-CZ" b="1" dirty="0">
                <a:latin typeface="Calibri" panose="020F0502020204030204" pitchFamily="34" charset="0"/>
                <a:cs typeface="Calibri" panose="020F0502020204030204" pitchFamily="34" charset="0"/>
              </a:rPr>
              <a:t> </a:t>
            </a:r>
            <a:r>
              <a:rPr lang="cs-CZ" b="1" dirty="0" smtClean="0">
                <a:latin typeface="Calibri" panose="020F0502020204030204" pitchFamily="34" charset="0"/>
                <a:cs typeface="Calibri" panose="020F0502020204030204" pitchFamily="34" charset="0"/>
              </a:rPr>
              <a:t>formáty</a:t>
            </a:r>
          </a:p>
          <a:p>
            <a:pPr lvl="1"/>
            <a:endParaRPr lang="cs-CZ"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cs-CZ" dirty="0">
                <a:latin typeface="Calibri" panose="020F0502020204030204" pitchFamily="34" charset="0"/>
                <a:cs typeface="Calibri" panose="020F0502020204030204" pitchFamily="34" charset="0"/>
              </a:rPr>
              <a:t>k</a:t>
            </a:r>
            <a:r>
              <a:rPr lang="cs-CZ" dirty="0" smtClean="0">
                <a:latin typeface="Calibri" panose="020F0502020204030204" pitchFamily="34" charset="0"/>
                <a:cs typeface="Calibri" panose="020F0502020204030204" pitchFamily="34" charset="0"/>
              </a:rPr>
              <a:t>ombinují </a:t>
            </a:r>
            <a:r>
              <a:rPr lang="cs-CZ" dirty="0">
                <a:latin typeface="Calibri" panose="020F0502020204030204" pitchFamily="34" charset="0"/>
                <a:cs typeface="Calibri" panose="020F0502020204030204" pitchFamily="34" charset="0"/>
              </a:rPr>
              <a:t>pozorování a interpretaci reality, jež používá dokument, s kontinuálním </a:t>
            </a:r>
            <a:r>
              <a:rPr lang="cs-CZ" dirty="0" err="1">
                <a:latin typeface="Calibri" panose="020F0502020204030204" pitchFamily="34" charset="0"/>
                <a:cs typeface="Calibri" panose="020F0502020204030204" pitchFamily="34" charset="0"/>
              </a:rPr>
              <a:t>narativem</a:t>
            </a:r>
            <a:r>
              <a:rPr lang="cs-CZ" dirty="0">
                <a:latin typeface="Calibri" panose="020F0502020204030204" pitchFamily="34" charset="0"/>
                <a:cs typeface="Calibri" panose="020F0502020204030204" pitchFamily="34" charset="0"/>
              </a:rPr>
              <a:t> zaměřeným na skupinu </a:t>
            </a:r>
            <a:r>
              <a:rPr lang="cs-CZ" dirty="0" smtClean="0">
                <a:latin typeface="Calibri" panose="020F0502020204030204" pitchFamily="34" charset="0"/>
                <a:cs typeface="Calibri" panose="020F0502020204030204" pitchFamily="34" charset="0"/>
              </a:rPr>
              <a:t>postav</a:t>
            </a:r>
          </a:p>
          <a:p>
            <a:pPr marL="742950" lvl="1" indent="-285750">
              <a:buFont typeface="Arial" panose="020B0604020202020204" pitchFamily="34" charset="0"/>
              <a:buChar char="•"/>
            </a:pPr>
            <a:r>
              <a:rPr lang="cs-CZ" dirty="0" smtClean="0">
                <a:latin typeface="Calibri" panose="020F0502020204030204" pitchFamily="34" charset="0"/>
                <a:cs typeface="Calibri" panose="020F0502020204030204" pitchFamily="34" charset="0"/>
              </a:rPr>
              <a:t>dokáží </a:t>
            </a:r>
            <a:r>
              <a:rPr lang="cs-CZ" dirty="0">
                <a:latin typeface="Calibri" panose="020F0502020204030204" pitchFamily="34" charset="0"/>
                <a:cs typeface="Calibri" panose="020F0502020204030204" pitchFamily="34" charset="0"/>
              </a:rPr>
              <a:t>vytvářet narativní napětí a </a:t>
            </a:r>
            <a:r>
              <a:rPr lang="cs-CZ" dirty="0" smtClean="0">
                <a:latin typeface="Calibri" panose="020F0502020204030204" pitchFamily="34" charset="0"/>
                <a:cs typeface="Calibri" panose="020F0502020204030204" pitchFamily="34" charset="0"/>
              </a:rPr>
              <a:t>vzrušení</a:t>
            </a:r>
          </a:p>
          <a:p>
            <a:pPr marL="742950" lvl="1" indent="-285750">
              <a:buFont typeface="Arial" panose="020B0604020202020204" pitchFamily="34" charset="0"/>
              <a:buChar char="•"/>
            </a:pPr>
            <a:r>
              <a:rPr lang="cs-CZ" dirty="0">
                <a:latin typeface="Calibri" panose="020F0502020204030204" pitchFamily="34" charset="0"/>
                <a:cs typeface="Calibri" panose="020F0502020204030204" pitchFamily="34" charset="0"/>
              </a:rPr>
              <a:t>zaznamenává situace dokumentární formou a zpracovává je (stříhá) jako </a:t>
            </a:r>
            <a:r>
              <a:rPr lang="cs-CZ" dirty="0" smtClean="0">
                <a:latin typeface="Calibri" panose="020F0502020204030204" pitchFamily="34" charset="0"/>
                <a:cs typeface="Calibri" panose="020F0502020204030204" pitchFamily="34" charset="0"/>
              </a:rPr>
              <a:t>seriál</a:t>
            </a:r>
          </a:p>
          <a:p>
            <a:pPr marL="742950" lvl="1" indent="-285750">
              <a:buFont typeface="Arial" panose="020B0604020202020204" pitchFamily="34" charset="0"/>
              <a:buChar char="•"/>
            </a:pPr>
            <a:r>
              <a:rPr lang="cs-CZ" dirty="0">
                <a:latin typeface="Calibri" panose="020F0502020204030204" pitchFamily="34" charset="0"/>
                <a:cs typeface="Calibri" panose="020F0502020204030204" pitchFamily="34" charset="0"/>
              </a:rPr>
              <a:t>sleduje příběh lidí, které spojuje určité prostředí (rodina, komunita) a vykresluje proměnu jejich vztahů (cílem je drama a emoce</a:t>
            </a:r>
            <a:r>
              <a:rPr lang="cs-CZ" dirty="0" smtClean="0">
                <a:latin typeface="Calibri" panose="020F0502020204030204" pitchFamily="34" charset="0"/>
                <a:cs typeface="Calibri" panose="020F0502020204030204" pitchFamily="34" charset="0"/>
              </a:rPr>
              <a:t>)</a:t>
            </a:r>
          </a:p>
          <a:p>
            <a:pPr marL="742950" lvl="1" indent="-285750">
              <a:buFont typeface="Arial" panose="020B0604020202020204" pitchFamily="34" charset="0"/>
              <a:buChar char="•"/>
            </a:pPr>
            <a:endParaRPr lang="cs-CZ" dirty="0">
              <a:latin typeface="Calibri" panose="020F0502020204030204" pitchFamily="34" charset="0"/>
              <a:cs typeface="Calibri" panose="020F0502020204030204" pitchFamily="34" charset="0"/>
            </a:endParaRPr>
          </a:p>
          <a:p>
            <a:pPr lvl="1"/>
            <a:r>
              <a:rPr lang="cs-CZ" b="1" dirty="0">
                <a:latin typeface="Calibri" panose="020F0502020204030204" pitchFamily="34" charset="0"/>
                <a:cs typeface="Calibri" panose="020F0502020204030204" pitchFamily="34" charset="0"/>
              </a:rPr>
              <a:t>Dělí se na tři podkategorie:</a:t>
            </a:r>
          </a:p>
          <a:p>
            <a:pPr lvl="1"/>
            <a:r>
              <a:rPr lang="cs-CZ" i="1" dirty="0" smtClean="0">
                <a:latin typeface="Calibri" panose="020F0502020204030204" pitchFamily="34" charset="0"/>
                <a:cs typeface="Calibri" panose="020F0502020204030204" pitchFamily="34" charset="0"/>
                <a:hlinkClick r:id="rId2"/>
              </a:rPr>
              <a:t>1) </a:t>
            </a:r>
            <a:r>
              <a:rPr lang="cs-CZ" i="1" dirty="0" err="1" smtClean="0">
                <a:latin typeface="Calibri" panose="020F0502020204030204" pitchFamily="34" charset="0"/>
                <a:cs typeface="Calibri" panose="020F0502020204030204" pitchFamily="34" charset="0"/>
                <a:hlinkClick r:id="rId2"/>
              </a:rPr>
              <a:t>unscripted</a:t>
            </a:r>
            <a:r>
              <a:rPr lang="cs-CZ" i="1" dirty="0" smtClean="0">
                <a:latin typeface="Calibri" panose="020F0502020204030204" pitchFamily="34" charset="0"/>
                <a:cs typeface="Calibri" panose="020F0502020204030204" pitchFamily="34" charset="0"/>
                <a:hlinkClick r:id="rId2"/>
              </a:rPr>
              <a:t> docusoap </a:t>
            </a:r>
            <a:r>
              <a:rPr lang="cs-CZ" dirty="0" smtClean="0">
                <a:latin typeface="Calibri" panose="020F0502020204030204" pitchFamily="34" charset="0"/>
                <a:cs typeface="Calibri" panose="020F0502020204030204" pitchFamily="34" charset="0"/>
              </a:rPr>
              <a:t>– několik hlavních protagonistů v dané lokalitě, jejichž život sledujeme, každý je doprovázen v daném časovém období štábem a jednotlivé příběhy jsou posléze ve střižně propojeny</a:t>
            </a:r>
          </a:p>
          <a:p>
            <a:pPr lvl="1"/>
            <a:r>
              <a:rPr lang="cs-CZ" i="1" dirty="0" smtClean="0">
                <a:latin typeface="Calibri" panose="020F0502020204030204" pitchFamily="34" charset="0"/>
                <a:cs typeface="Calibri" panose="020F0502020204030204" pitchFamily="34" charset="0"/>
                <a:hlinkClick r:id="rId3"/>
              </a:rPr>
              <a:t>2) </a:t>
            </a:r>
            <a:r>
              <a:rPr lang="cs-CZ" i="1" dirty="0" err="1" smtClean="0">
                <a:latin typeface="Calibri" panose="020F0502020204030204" pitchFamily="34" charset="0"/>
                <a:cs typeface="Calibri" panose="020F0502020204030204" pitchFamily="34" charset="0"/>
                <a:hlinkClick r:id="rId3"/>
              </a:rPr>
              <a:t>partly</a:t>
            </a:r>
            <a:r>
              <a:rPr lang="cs-CZ" i="1" dirty="0" smtClean="0">
                <a:latin typeface="Calibri" panose="020F0502020204030204" pitchFamily="34" charset="0"/>
                <a:cs typeface="Calibri" panose="020F0502020204030204" pitchFamily="34" charset="0"/>
                <a:hlinkClick r:id="rId3"/>
              </a:rPr>
              <a:t> </a:t>
            </a:r>
            <a:r>
              <a:rPr lang="cs-CZ" i="1" dirty="0" err="1" smtClean="0">
                <a:latin typeface="Calibri" panose="020F0502020204030204" pitchFamily="34" charset="0"/>
                <a:cs typeface="Calibri" panose="020F0502020204030204" pitchFamily="34" charset="0"/>
                <a:hlinkClick r:id="rId3"/>
              </a:rPr>
              <a:t>scripted</a:t>
            </a:r>
            <a:r>
              <a:rPr lang="cs-CZ" i="1" dirty="0" smtClean="0">
                <a:latin typeface="Calibri" panose="020F0502020204030204" pitchFamily="34" charset="0"/>
                <a:cs typeface="Calibri" panose="020F0502020204030204" pitchFamily="34" charset="0"/>
                <a:hlinkClick r:id="rId3"/>
              </a:rPr>
              <a:t> docusoap </a:t>
            </a:r>
            <a:r>
              <a:rPr lang="cs-CZ" dirty="0" smtClean="0">
                <a:latin typeface="Calibri" panose="020F0502020204030204" pitchFamily="34" charset="0"/>
                <a:cs typeface="Calibri" panose="020F0502020204030204" pitchFamily="34" charset="0"/>
              </a:rPr>
              <a:t>- vytvoří situaci, umístí do ní protagonisty a sleduje je, nicméně ještě přidává nějaký cíl, který má být splněn</a:t>
            </a:r>
          </a:p>
          <a:p>
            <a:pPr lvl="1"/>
            <a:r>
              <a:rPr lang="cs-CZ" i="1" dirty="0" smtClean="0">
                <a:latin typeface="Calibri" panose="020F0502020204030204" pitchFamily="34" charset="0"/>
                <a:cs typeface="Calibri" panose="020F0502020204030204" pitchFamily="34" charset="0"/>
                <a:hlinkClick r:id="rId4"/>
              </a:rPr>
              <a:t>3) full </a:t>
            </a:r>
            <a:r>
              <a:rPr lang="cs-CZ" i="1" dirty="0" err="1" smtClean="0">
                <a:latin typeface="Calibri" panose="020F0502020204030204" pitchFamily="34" charset="0"/>
                <a:cs typeface="Calibri" panose="020F0502020204030204" pitchFamily="34" charset="0"/>
                <a:hlinkClick r:id="rId4"/>
              </a:rPr>
              <a:t>scripted</a:t>
            </a:r>
            <a:r>
              <a:rPr lang="cs-CZ" i="1" dirty="0" smtClean="0">
                <a:latin typeface="Calibri" panose="020F0502020204030204" pitchFamily="34" charset="0"/>
                <a:cs typeface="Calibri" panose="020F0502020204030204" pitchFamily="34" charset="0"/>
                <a:hlinkClick r:id="rId4"/>
              </a:rPr>
              <a:t> docusoap </a:t>
            </a:r>
            <a:r>
              <a:rPr lang="cs-CZ" dirty="0" smtClean="0">
                <a:latin typeface="Calibri" panose="020F0502020204030204" pitchFamily="34" charset="0"/>
                <a:cs typeface="Calibri" panose="020F0502020204030204" pitchFamily="34" charset="0"/>
              </a:rPr>
              <a:t>- vytvářejí například modelové situace, které odpovídají reálným, ale diváka upoutají mnohem víc, protože v nich modelové charaktery ztvárňují herci (a ti přináší víc emocí)</a:t>
            </a:r>
            <a:endParaRPr lang="cs-CZ" dirty="0">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0195" y="382385"/>
            <a:ext cx="2943497" cy="1655717"/>
          </a:xfrm>
          <a:prstGeom prst="rect">
            <a:avLst/>
          </a:prstGeom>
        </p:spPr>
      </p:pic>
    </p:spTree>
    <p:extLst>
      <p:ext uri="{BB962C8B-B14F-4D97-AF65-F5344CB8AC3E}">
        <p14:creationId xmlns:p14="http://schemas.microsoft.com/office/powerpoint/2010/main" val="505981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cs-CZ" sz="3600" dirty="0" smtClean="0"/>
              <a:t>(d) Reality </a:t>
            </a:r>
            <a:r>
              <a:rPr lang="cs-CZ" sz="3600" dirty="0" err="1" smtClean="0"/>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4" name="TextovéPole 3"/>
          <p:cNvSpPr txBox="1"/>
          <p:nvPr/>
        </p:nvSpPr>
        <p:spPr>
          <a:xfrm>
            <a:off x="967459" y="1036320"/>
            <a:ext cx="9796334" cy="2862322"/>
          </a:xfrm>
          <a:prstGeom prst="rect">
            <a:avLst/>
          </a:prstGeom>
          <a:noFill/>
        </p:spPr>
        <p:txBody>
          <a:bodyPr wrap="square" rtlCol="0">
            <a:spAutoFit/>
          </a:bodyPr>
          <a:lstStyle/>
          <a:p>
            <a:pPr lvl="1"/>
            <a:r>
              <a:rPr lang="cs-CZ" b="1" dirty="0" smtClean="0">
                <a:latin typeface="Calibri" panose="020F0502020204030204" pitchFamily="34" charset="0"/>
                <a:cs typeface="Calibri" panose="020F0502020204030204" pitchFamily="34" charset="0"/>
              </a:rPr>
              <a:t>1.1. NESTRUKTOROVANÉ REALITY TV</a:t>
            </a:r>
          </a:p>
          <a:p>
            <a:pPr lvl="1"/>
            <a:endParaRPr lang="cs-CZ" b="1" dirty="0">
              <a:latin typeface="Calibri" panose="020F0502020204030204" pitchFamily="34" charset="0"/>
              <a:cs typeface="Calibri" panose="020F0502020204030204" pitchFamily="34" charset="0"/>
            </a:endParaRPr>
          </a:p>
          <a:p>
            <a:pPr lvl="1"/>
            <a:r>
              <a:rPr lang="cs-CZ" b="1" dirty="0" smtClean="0">
                <a:latin typeface="Calibri" panose="020F0502020204030204" pitchFamily="34" charset="0"/>
                <a:cs typeface="Calibri" panose="020F0502020204030204" pitchFamily="34" charset="0"/>
              </a:rPr>
              <a:t>1.1.1.1.</a:t>
            </a:r>
            <a:r>
              <a:rPr lang="cs-CZ" b="1" dirty="0">
                <a:latin typeface="Calibri" panose="020F0502020204030204" pitchFamily="34" charset="0"/>
                <a:cs typeface="Calibri" panose="020F0502020204030204" pitchFamily="34" charset="0"/>
              </a:rPr>
              <a:t>	 </a:t>
            </a:r>
            <a:r>
              <a:rPr lang="cs-CZ" b="1" dirty="0" err="1" smtClean="0">
                <a:latin typeface="Calibri" panose="020F0502020204030204" pitchFamily="34" charset="0"/>
                <a:cs typeface="Calibri" panose="020F0502020204030204" pitchFamily="34" charset="0"/>
              </a:rPr>
              <a:t>Celebreality</a:t>
            </a:r>
            <a:endParaRPr lang="cs-CZ" b="1" dirty="0" smtClean="0">
              <a:latin typeface="Calibri" panose="020F0502020204030204" pitchFamily="34" charset="0"/>
              <a:cs typeface="Calibri" panose="020F0502020204030204" pitchFamily="34" charset="0"/>
            </a:endParaRPr>
          </a:p>
          <a:p>
            <a:pPr lvl="1"/>
            <a:endParaRPr lang="cs-CZ" b="1"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cs-CZ" dirty="0">
                <a:latin typeface="Calibri" panose="020F0502020204030204" pitchFamily="34" charset="0"/>
                <a:cs typeface="Calibri" panose="020F0502020204030204" pitchFamily="34" charset="0"/>
              </a:rPr>
              <a:t>docusoap zachycující každodenní život veřejně známé </a:t>
            </a:r>
            <a:r>
              <a:rPr lang="cs-CZ" dirty="0" smtClean="0">
                <a:latin typeface="Calibri" panose="020F0502020204030204" pitchFamily="34" charset="0"/>
                <a:cs typeface="Calibri" panose="020F0502020204030204" pitchFamily="34" charset="0"/>
              </a:rPr>
              <a:t>rodiny</a:t>
            </a:r>
          </a:p>
          <a:p>
            <a:pPr marL="742950" lvl="1" indent="-285750">
              <a:buFont typeface="Arial" panose="020B0604020202020204" pitchFamily="34" charset="0"/>
              <a:buChar char="•"/>
            </a:pPr>
            <a:r>
              <a:rPr lang="cs-CZ" dirty="0" smtClean="0">
                <a:latin typeface="Calibri" panose="020F0502020204030204" pitchFamily="34" charset="0"/>
                <a:cs typeface="Calibri" panose="020F0502020204030204" pitchFamily="34" charset="0"/>
              </a:rPr>
              <a:t>která prostřednictvím </a:t>
            </a:r>
            <a:r>
              <a:rPr lang="cs-CZ" dirty="0">
                <a:latin typeface="Calibri" panose="020F0502020204030204" pitchFamily="34" charset="0"/>
                <a:cs typeface="Calibri" panose="020F0502020204030204" pitchFamily="34" charset="0"/>
              </a:rPr>
              <a:t>kamer nechává nahlédnout fanoušky do svého </a:t>
            </a:r>
            <a:r>
              <a:rPr lang="cs-CZ" dirty="0" smtClean="0">
                <a:latin typeface="Calibri" panose="020F0502020204030204" pitchFamily="34" charset="0"/>
                <a:cs typeface="Calibri" panose="020F0502020204030204" pitchFamily="34" charset="0"/>
              </a:rPr>
              <a:t>soukromí</a:t>
            </a:r>
          </a:p>
          <a:p>
            <a:pPr marL="742950" lvl="1" indent="-285750">
              <a:buFont typeface="Arial" panose="020B0604020202020204" pitchFamily="34" charset="0"/>
              <a:buChar char="•"/>
            </a:pPr>
            <a:r>
              <a:rPr lang="cs-CZ" dirty="0">
                <a:latin typeface="Calibri" panose="020F0502020204030204" pitchFamily="34" charset="0"/>
                <a:cs typeface="Calibri" panose="020F0502020204030204" pitchFamily="34" charset="0"/>
              </a:rPr>
              <a:t>f</a:t>
            </a:r>
            <a:r>
              <a:rPr lang="cs-CZ" dirty="0" smtClean="0">
                <a:latin typeface="Calibri" panose="020F0502020204030204" pitchFamily="34" charset="0"/>
                <a:cs typeface="Calibri" panose="020F0502020204030204" pitchFamily="34" charset="0"/>
              </a:rPr>
              <a:t>ormát </a:t>
            </a:r>
            <a:r>
              <a:rPr lang="cs-CZ" dirty="0">
                <a:latin typeface="Calibri" panose="020F0502020204030204" pitchFamily="34" charset="0"/>
                <a:cs typeface="Calibri" panose="020F0502020204030204" pitchFamily="34" charset="0"/>
              </a:rPr>
              <a:t>je nejvíce rozšířen v </a:t>
            </a:r>
            <a:r>
              <a:rPr lang="cs-CZ" dirty="0" smtClean="0">
                <a:latin typeface="Calibri" panose="020F0502020204030204" pitchFamily="34" charset="0"/>
                <a:cs typeface="Calibri" panose="020F0502020204030204" pitchFamily="34" charset="0"/>
              </a:rPr>
              <a:t>USA</a:t>
            </a:r>
          </a:p>
          <a:p>
            <a:pPr marL="742950" lvl="1" indent="-285750">
              <a:buFont typeface="Arial" panose="020B0604020202020204" pitchFamily="34" charset="0"/>
              <a:buChar char="•"/>
            </a:pPr>
            <a:r>
              <a:rPr lang="cs-CZ" dirty="0" smtClean="0">
                <a:latin typeface="Calibri" panose="020F0502020204030204" pitchFamily="34" charset="0"/>
                <a:cs typeface="Calibri" panose="020F0502020204030204" pitchFamily="34" charset="0"/>
              </a:rPr>
              <a:t>mezi </a:t>
            </a:r>
            <a:r>
              <a:rPr lang="cs-CZ" dirty="0">
                <a:latin typeface="Calibri" panose="020F0502020204030204" pitchFamily="34" charset="0"/>
                <a:cs typeface="Calibri" panose="020F0502020204030204" pitchFamily="34" charset="0"/>
              </a:rPr>
              <a:t>nejznámější zástupce patří </a:t>
            </a:r>
            <a:r>
              <a:rPr lang="cs-CZ" i="1" dirty="0" err="1">
                <a:latin typeface="Calibri" panose="020F0502020204030204" pitchFamily="34" charset="0"/>
                <a:cs typeface="Calibri" panose="020F0502020204030204" pitchFamily="34" charset="0"/>
                <a:hlinkClick r:id="rId2"/>
              </a:rPr>
              <a:t>The</a:t>
            </a:r>
            <a:r>
              <a:rPr lang="cs-CZ" i="1" dirty="0">
                <a:latin typeface="Calibri" panose="020F0502020204030204" pitchFamily="34" charset="0"/>
                <a:cs typeface="Calibri" panose="020F0502020204030204" pitchFamily="34" charset="0"/>
                <a:hlinkClick r:id="rId2"/>
              </a:rPr>
              <a:t> </a:t>
            </a:r>
            <a:r>
              <a:rPr lang="cs-CZ" i="1" dirty="0" err="1">
                <a:latin typeface="Calibri" panose="020F0502020204030204" pitchFamily="34" charset="0"/>
                <a:cs typeface="Calibri" panose="020F0502020204030204" pitchFamily="34" charset="0"/>
                <a:hlinkClick r:id="rId2"/>
              </a:rPr>
              <a:t>Osbournes</a:t>
            </a:r>
            <a:r>
              <a:rPr lang="cs-CZ" dirty="0">
                <a:latin typeface="Calibri" panose="020F0502020204030204" pitchFamily="34" charset="0"/>
                <a:cs typeface="Calibri" panose="020F0502020204030204" pitchFamily="34" charset="0"/>
                <a:hlinkClick r:id="rId2"/>
              </a:rPr>
              <a:t> </a:t>
            </a:r>
            <a:r>
              <a:rPr lang="cs-CZ" dirty="0">
                <a:latin typeface="Calibri" panose="020F0502020204030204" pitchFamily="34" charset="0"/>
                <a:cs typeface="Calibri" panose="020F0502020204030204" pitchFamily="34" charset="0"/>
              </a:rPr>
              <a:t>nebo </a:t>
            </a:r>
            <a:r>
              <a:rPr lang="cs-CZ" i="1" dirty="0" err="1">
                <a:latin typeface="Calibri" panose="020F0502020204030204" pitchFamily="34" charset="0"/>
                <a:cs typeface="Calibri" panose="020F0502020204030204" pitchFamily="34" charset="0"/>
                <a:hlinkClick r:id="rId3"/>
              </a:rPr>
              <a:t>Keeping</a:t>
            </a:r>
            <a:r>
              <a:rPr lang="cs-CZ" i="1" dirty="0">
                <a:latin typeface="Calibri" panose="020F0502020204030204" pitchFamily="34" charset="0"/>
                <a:cs typeface="Calibri" panose="020F0502020204030204" pitchFamily="34" charset="0"/>
                <a:hlinkClick r:id="rId3"/>
              </a:rPr>
              <a:t> Up </a:t>
            </a:r>
            <a:r>
              <a:rPr lang="cs-CZ" i="1" dirty="0" err="1">
                <a:latin typeface="Calibri" panose="020F0502020204030204" pitchFamily="34" charset="0"/>
                <a:cs typeface="Calibri" panose="020F0502020204030204" pitchFamily="34" charset="0"/>
                <a:hlinkClick r:id="rId3"/>
              </a:rPr>
              <a:t>with</a:t>
            </a:r>
            <a:r>
              <a:rPr lang="cs-CZ" i="1" dirty="0">
                <a:latin typeface="Calibri" panose="020F0502020204030204" pitchFamily="34" charset="0"/>
                <a:cs typeface="Calibri" panose="020F0502020204030204" pitchFamily="34" charset="0"/>
                <a:hlinkClick r:id="rId3"/>
              </a:rPr>
              <a:t> </a:t>
            </a:r>
            <a:r>
              <a:rPr lang="cs-CZ" i="1" dirty="0" err="1">
                <a:latin typeface="Calibri" panose="020F0502020204030204" pitchFamily="34" charset="0"/>
                <a:cs typeface="Calibri" panose="020F0502020204030204" pitchFamily="34" charset="0"/>
                <a:hlinkClick r:id="rId3"/>
              </a:rPr>
              <a:t>the</a:t>
            </a:r>
            <a:r>
              <a:rPr lang="cs-CZ" i="1" dirty="0">
                <a:latin typeface="Calibri" panose="020F0502020204030204" pitchFamily="34" charset="0"/>
                <a:cs typeface="Calibri" panose="020F0502020204030204" pitchFamily="34" charset="0"/>
                <a:hlinkClick r:id="rId3"/>
              </a:rPr>
              <a:t> </a:t>
            </a:r>
            <a:r>
              <a:rPr lang="cs-CZ" i="1" dirty="0" err="1">
                <a:latin typeface="Calibri" panose="020F0502020204030204" pitchFamily="34" charset="0"/>
                <a:cs typeface="Calibri" panose="020F0502020204030204" pitchFamily="34" charset="0"/>
                <a:hlinkClick r:id="rId3"/>
              </a:rPr>
              <a:t>Kardashians</a:t>
            </a:r>
            <a:r>
              <a:rPr lang="cs-CZ" dirty="0">
                <a:latin typeface="Calibri" panose="020F0502020204030204" pitchFamily="34" charset="0"/>
                <a:cs typeface="Calibri" panose="020F0502020204030204" pitchFamily="34" charset="0"/>
                <a:hlinkClick r:id="rId3"/>
              </a:rPr>
              <a:t>.</a:t>
            </a:r>
            <a:endParaRPr lang="cs-CZ" dirty="0">
              <a:latin typeface="Calibri" panose="020F0502020204030204" pitchFamily="34" charset="0"/>
              <a:cs typeface="Calibri" panose="020F0502020204030204" pitchFamily="34" charset="0"/>
            </a:endParaRPr>
          </a:p>
          <a:p>
            <a:pPr lvl="1"/>
            <a:endParaRPr lang="cs-CZ" dirty="0"/>
          </a:p>
          <a:p>
            <a:pPr lvl="1"/>
            <a:endParaRPr lang="cs-CZ" dirty="0">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534" y="3451569"/>
            <a:ext cx="2090057" cy="3246818"/>
          </a:xfrm>
          <a:prstGeom prst="rect">
            <a:avLst/>
          </a:prstGeom>
        </p:spPr>
      </p:pic>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1591" y="3451569"/>
            <a:ext cx="1704579" cy="3246818"/>
          </a:xfrm>
          <a:prstGeom prst="rect">
            <a:avLst/>
          </a:prstGeom>
        </p:spPr>
      </p:pic>
    </p:spTree>
    <p:extLst>
      <p:ext uri="{BB962C8B-B14F-4D97-AF65-F5344CB8AC3E}">
        <p14:creationId xmlns:p14="http://schemas.microsoft.com/office/powerpoint/2010/main" val="3118267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cs-CZ" sz="3600" dirty="0" smtClean="0"/>
              <a:t>(d) Reality </a:t>
            </a:r>
            <a:r>
              <a:rPr lang="cs-CZ" sz="3600" dirty="0" err="1" smtClean="0"/>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4" name="TextovéPole 3"/>
          <p:cNvSpPr txBox="1"/>
          <p:nvPr/>
        </p:nvSpPr>
        <p:spPr>
          <a:xfrm>
            <a:off x="967459" y="1036320"/>
            <a:ext cx="9796334" cy="6463308"/>
          </a:xfrm>
          <a:prstGeom prst="rect">
            <a:avLst/>
          </a:prstGeom>
          <a:noFill/>
        </p:spPr>
        <p:txBody>
          <a:bodyPr wrap="square" rtlCol="0">
            <a:spAutoFit/>
          </a:bodyPr>
          <a:lstStyle/>
          <a:p>
            <a:pPr lvl="1"/>
            <a:r>
              <a:rPr lang="cs-CZ" b="1" dirty="0" smtClean="0">
                <a:latin typeface="Calibri" panose="020F0502020204030204" pitchFamily="34" charset="0"/>
                <a:cs typeface="Calibri" panose="020F0502020204030204" pitchFamily="34" charset="0"/>
              </a:rPr>
              <a:t>1.1. NESTRUKTOROVANÉ REALITY TV</a:t>
            </a:r>
          </a:p>
          <a:p>
            <a:pPr lvl="1"/>
            <a:endParaRPr lang="cs-CZ" b="1" dirty="0">
              <a:latin typeface="Calibri" panose="020F0502020204030204" pitchFamily="34" charset="0"/>
              <a:cs typeface="Calibri" panose="020F0502020204030204" pitchFamily="34" charset="0"/>
            </a:endParaRPr>
          </a:p>
          <a:p>
            <a:pPr lvl="1" algn="just"/>
            <a:r>
              <a:rPr lang="cs-CZ" b="1" dirty="0">
                <a:latin typeface="Calibri" panose="020F0502020204030204" pitchFamily="34" charset="0"/>
                <a:cs typeface="Calibri" panose="020F0502020204030204" pitchFamily="34" charset="0"/>
              </a:rPr>
              <a:t>1.1.2	</a:t>
            </a:r>
            <a:r>
              <a:rPr lang="cs-CZ" b="1" dirty="0" err="1">
                <a:latin typeface="Calibri" panose="020F0502020204030204" pitchFamily="34" charset="0"/>
                <a:cs typeface="Calibri" panose="020F0502020204030204" pitchFamily="34" charset="0"/>
              </a:rPr>
              <a:t>Docu</a:t>
            </a:r>
            <a:r>
              <a:rPr lang="cs-CZ" b="1" dirty="0">
                <a:latin typeface="Calibri" panose="020F0502020204030204" pitchFamily="34" charset="0"/>
                <a:cs typeface="Calibri" panose="020F0502020204030204" pitchFamily="34" charset="0"/>
              </a:rPr>
              <a:t>-reality </a:t>
            </a:r>
            <a:r>
              <a:rPr lang="cs-CZ" b="1" dirty="0" smtClean="0">
                <a:latin typeface="Calibri" panose="020F0502020204030204" pitchFamily="34" charset="0"/>
                <a:cs typeface="Calibri" panose="020F0502020204030204" pitchFamily="34" charset="0"/>
              </a:rPr>
              <a:t>formáty</a:t>
            </a:r>
          </a:p>
          <a:p>
            <a:pPr lvl="1" algn="just"/>
            <a:endParaRPr lang="cs-CZ"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cs-CZ" dirty="0" err="1" smtClean="0">
                <a:latin typeface="Calibri" panose="020F0502020204030204" pitchFamily="34" charset="0"/>
                <a:cs typeface="Calibri" panose="020F0502020204030204" pitchFamily="34" charset="0"/>
              </a:rPr>
              <a:t>docu</a:t>
            </a:r>
            <a:r>
              <a:rPr lang="cs-CZ" dirty="0" smtClean="0">
                <a:latin typeface="Calibri" panose="020F0502020204030204" pitchFamily="34" charset="0"/>
                <a:cs typeface="Calibri" panose="020F0502020204030204" pitchFamily="34" charset="0"/>
              </a:rPr>
              <a:t>-reality </a:t>
            </a:r>
            <a:r>
              <a:rPr lang="cs-CZ" dirty="0">
                <a:latin typeface="Calibri" panose="020F0502020204030204" pitchFamily="34" charset="0"/>
                <a:cs typeface="Calibri" panose="020F0502020204030204" pitchFamily="34" charset="0"/>
              </a:rPr>
              <a:t>formát není časosběrný </a:t>
            </a:r>
            <a:r>
              <a:rPr lang="cs-CZ" dirty="0" smtClean="0">
                <a:latin typeface="Calibri" panose="020F0502020204030204" pitchFamily="34" charset="0"/>
                <a:cs typeface="Calibri" panose="020F0502020204030204" pitchFamily="34" charset="0"/>
              </a:rPr>
              <a:t>dokument, vše </a:t>
            </a:r>
            <a:r>
              <a:rPr lang="cs-CZ" dirty="0">
                <a:latin typeface="Calibri" panose="020F0502020204030204" pitchFamily="34" charset="0"/>
                <a:cs typeface="Calibri" panose="020F0502020204030204" pitchFamily="34" charset="0"/>
              </a:rPr>
              <a:t>se v něm musí odehrát v sevřenějším čase v situacích přímo před </a:t>
            </a:r>
            <a:r>
              <a:rPr lang="cs-CZ" dirty="0" smtClean="0">
                <a:latin typeface="Calibri" panose="020F0502020204030204" pitchFamily="34" charset="0"/>
                <a:cs typeface="Calibri" panose="020F0502020204030204" pitchFamily="34" charset="0"/>
              </a:rPr>
              <a:t>kamerou</a:t>
            </a:r>
          </a:p>
          <a:p>
            <a:pPr marL="742950" lvl="1"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zjednodušeně řečeno se jedná o formáty, které spojí několik aktérů a nutí je (na rozdíl od docusoap, kde je sledujeme „v přirozeném prostředí“) žít podle pravidel, které určuje scénář, avšak cílem není žádná finanční výhra (jako v případě </a:t>
            </a:r>
            <a:r>
              <a:rPr lang="cs-CZ" dirty="0" err="1">
                <a:latin typeface="Calibri" panose="020F0502020204030204" pitchFamily="34" charset="0"/>
                <a:cs typeface="Calibri" panose="020F0502020204030204" pitchFamily="34" charset="0"/>
              </a:rPr>
              <a:t>gamedoc</a:t>
            </a:r>
            <a:r>
              <a:rPr lang="cs-CZ" dirty="0">
                <a:latin typeface="Calibri" panose="020F0502020204030204" pitchFamily="34" charset="0"/>
                <a:cs typeface="Calibri" panose="020F0502020204030204" pitchFamily="34" charset="0"/>
              </a:rPr>
              <a:t> reality formátů</a:t>
            </a:r>
            <a:r>
              <a:rPr lang="cs-CZ" dirty="0" smtClean="0">
                <a:latin typeface="Calibri" panose="020F0502020204030204" pitchFamily="34" charset="0"/>
                <a:cs typeface="Calibri" panose="020F0502020204030204" pitchFamily="34" charset="0"/>
              </a:rPr>
              <a:t>)</a:t>
            </a:r>
          </a:p>
          <a:p>
            <a:pPr marL="742950" lvl="1" indent="-285750" algn="just">
              <a:buFont typeface="Arial" panose="020B0604020202020204" pitchFamily="34" charset="0"/>
              <a:buChar char="•"/>
            </a:pPr>
            <a:r>
              <a:rPr lang="cs-CZ" dirty="0" smtClean="0">
                <a:latin typeface="Calibri" panose="020F0502020204030204" pitchFamily="34" charset="0"/>
                <a:cs typeface="Calibri" panose="020F0502020204030204" pitchFamily="34" charset="0"/>
              </a:rPr>
              <a:t>Př. </a:t>
            </a:r>
            <a:r>
              <a:rPr lang="cs-CZ" dirty="0" smtClean="0">
                <a:latin typeface="Calibri" panose="020F0502020204030204" pitchFamily="34" charset="0"/>
                <a:cs typeface="Calibri" panose="020F0502020204030204" pitchFamily="34" charset="0"/>
                <a:hlinkClick r:id="rId2"/>
              </a:rPr>
              <a:t>Zlatá mládež</a:t>
            </a:r>
            <a:endParaRPr lang="cs-CZ" dirty="0" smtClean="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endParaRPr lang="cs-CZ" dirty="0">
              <a:latin typeface="Calibri" panose="020F0502020204030204" pitchFamily="34" charset="0"/>
              <a:cs typeface="Calibri" panose="020F0502020204030204" pitchFamily="34" charset="0"/>
            </a:endParaRPr>
          </a:p>
          <a:p>
            <a:pPr lvl="1" algn="just"/>
            <a:r>
              <a:rPr lang="cs-CZ" b="1" dirty="0">
                <a:latin typeface="Calibri" panose="020F0502020204030204" pitchFamily="34" charset="0"/>
                <a:cs typeface="Calibri" panose="020F0502020204030204" pitchFamily="34" charset="0"/>
              </a:rPr>
              <a:t>1.1.2.1 </a:t>
            </a:r>
            <a:r>
              <a:rPr lang="cs-CZ" b="1" dirty="0" smtClean="0">
                <a:latin typeface="Calibri" panose="020F0502020204030204" pitchFamily="34" charset="0"/>
                <a:cs typeface="Calibri" panose="020F0502020204030204" pitchFamily="34" charset="0"/>
              </a:rPr>
              <a:t> Living </a:t>
            </a:r>
            <a:r>
              <a:rPr lang="cs-CZ" b="1" dirty="0" smtClean="0">
                <a:latin typeface="Calibri" panose="020F0502020204030204" pitchFamily="34" charset="0"/>
                <a:cs typeface="Calibri" panose="020F0502020204030204" pitchFamily="34" charset="0"/>
              </a:rPr>
              <a:t>history</a:t>
            </a:r>
          </a:p>
          <a:p>
            <a:pPr lvl="1" algn="just"/>
            <a:endParaRPr lang="cs-CZ"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cs-CZ" dirty="0"/>
              <a:t>p</a:t>
            </a:r>
            <a:r>
              <a:rPr lang="cs-CZ" dirty="0" smtClean="0"/>
              <a:t>odstatou je </a:t>
            </a:r>
            <a:r>
              <a:rPr lang="cs-CZ" dirty="0"/>
              <a:t>přemístění skupiny vybraných lidí (často rodiny, přátel) do určité historické situace, v níž mají obstát s prostředky, které měli tehdy lidé k </a:t>
            </a:r>
            <a:r>
              <a:rPr lang="cs-CZ" dirty="0" smtClean="0"/>
              <a:t>dispozici</a:t>
            </a:r>
          </a:p>
          <a:p>
            <a:pPr marL="742950" lvl="1" indent="-285750" algn="just">
              <a:buFont typeface="Arial" panose="020B0604020202020204" pitchFamily="34" charset="0"/>
              <a:buChar char="•"/>
            </a:pPr>
            <a:r>
              <a:rPr lang="cs-CZ" dirty="0"/>
              <a:t>s</a:t>
            </a:r>
            <a:r>
              <a:rPr lang="cs-CZ" dirty="0" smtClean="0"/>
              <a:t>oučasně </a:t>
            </a:r>
            <a:r>
              <a:rPr lang="cs-CZ" dirty="0"/>
              <a:t>jde ale i o sociologický experiment – je možné u současníků, kteří vědí, že jde jen o simulaci, vyvolat podobné pocity jaké prožívali lidé v dané době? </a:t>
            </a:r>
            <a:endParaRPr lang="cs-CZ" dirty="0" smtClean="0"/>
          </a:p>
          <a:p>
            <a:pPr marL="742950" lvl="1" indent="-285750" algn="just">
              <a:buFont typeface="Arial" panose="020B0604020202020204" pitchFamily="34" charset="0"/>
              <a:buChar char="•"/>
            </a:pPr>
            <a:r>
              <a:rPr lang="cs-CZ" dirty="0" smtClean="0"/>
              <a:t>pořady </a:t>
            </a:r>
            <a:r>
              <a:rPr lang="cs-CZ" dirty="0"/>
              <a:t>se skládají v podstatě ze tří základních prvků – z precizní rekonstrukce dobových reálií, ze simulací pro danou dobu typických situací, a nechybí ani soutěžní </a:t>
            </a:r>
            <a:r>
              <a:rPr lang="cs-CZ" dirty="0" smtClean="0"/>
              <a:t>princip</a:t>
            </a:r>
          </a:p>
          <a:p>
            <a:pPr marL="742950" lvl="1" indent="-285750" algn="just">
              <a:buFont typeface="Arial" panose="020B0604020202020204" pitchFamily="34" charset="0"/>
              <a:buChar char="•"/>
            </a:pPr>
            <a:r>
              <a:rPr lang="cs-CZ" i="1" dirty="0" smtClean="0">
                <a:latin typeface="Calibri" panose="020F0502020204030204" pitchFamily="34" charset="0"/>
                <a:cs typeface="Calibri" panose="020F0502020204030204" pitchFamily="34" charset="0"/>
              </a:rPr>
              <a:t>Př. </a:t>
            </a:r>
            <a:r>
              <a:rPr lang="cs-CZ" i="1" dirty="0" smtClean="0">
                <a:latin typeface="Calibri" panose="020F0502020204030204" pitchFamily="34" charset="0"/>
                <a:cs typeface="Calibri" panose="020F0502020204030204" pitchFamily="34" charset="0"/>
                <a:hlinkClick r:id="rId3"/>
              </a:rPr>
              <a:t>Dovolená v protektorátu</a:t>
            </a:r>
            <a:r>
              <a:rPr lang="cs-CZ" i="1" dirty="0" smtClean="0">
                <a:latin typeface="Calibri" panose="020F0502020204030204" pitchFamily="34" charset="0"/>
                <a:cs typeface="Calibri" panose="020F0502020204030204" pitchFamily="34" charset="0"/>
              </a:rPr>
              <a:t>, </a:t>
            </a:r>
            <a:r>
              <a:rPr lang="cs-CZ" i="1" dirty="0" smtClean="0">
                <a:latin typeface="Calibri" panose="020F0502020204030204" pitchFamily="34" charset="0"/>
                <a:cs typeface="Calibri" panose="020F0502020204030204" pitchFamily="34" charset="0"/>
                <a:hlinkClick r:id="rId4"/>
              </a:rPr>
              <a:t>Dovolená v éře páry</a:t>
            </a:r>
            <a:endParaRPr lang="cs-CZ" i="1"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cs-CZ"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cs-CZ" dirty="0">
              <a:latin typeface="Calibri" panose="020F0502020204030204" pitchFamily="34" charset="0"/>
              <a:cs typeface="Calibri" panose="020F0502020204030204" pitchFamily="34" charset="0"/>
            </a:endParaRPr>
          </a:p>
          <a:p>
            <a:pPr lvl="1"/>
            <a:endParaRPr lang="cs-CZ" dirty="0">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7561" y="599829"/>
            <a:ext cx="1710451" cy="1063509"/>
          </a:xfrm>
          <a:prstGeom prst="rect">
            <a:avLst/>
          </a:prstGeom>
        </p:spPr>
      </p:pic>
    </p:spTree>
    <p:extLst>
      <p:ext uri="{BB962C8B-B14F-4D97-AF65-F5344CB8AC3E}">
        <p14:creationId xmlns:p14="http://schemas.microsoft.com/office/powerpoint/2010/main" val="2213685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cs-CZ" sz="3600" dirty="0" smtClean="0"/>
              <a:t>(d) Reality </a:t>
            </a:r>
            <a:r>
              <a:rPr lang="cs-CZ" sz="3600" dirty="0" err="1" smtClean="0"/>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4" name="TextovéPole 3"/>
          <p:cNvSpPr txBox="1"/>
          <p:nvPr/>
        </p:nvSpPr>
        <p:spPr>
          <a:xfrm>
            <a:off x="967459" y="931817"/>
            <a:ext cx="8803558" cy="7294305"/>
          </a:xfrm>
          <a:prstGeom prst="rect">
            <a:avLst/>
          </a:prstGeom>
          <a:noFill/>
        </p:spPr>
        <p:txBody>
          <a:bodyPr wrap="square" rtlCol="0">
            <a:spAutoFit/>
          </a:bodyPr>
          <a:lstStyle/>
          <a:p>
            <a:pPr lvl="1"/>
            <a:r>
              <a:rPr lang="cs-CZ" b="1" dirty="0" smtClean="0">
                <a:latin typeface="Calibri" panose="020F0502020204030204" pitchFamily="34" charset="0"/>
                <a:cs typeface="Calibri" panose="020F0502020204030204" pitchFamily="34" charset="0"/>
              </a:rPr>
              <a:t>1.1. NESTRUKTOROVANÉ REALITY TV</a:t>
            </a:r>
          </a:p>
          <a:p>
            <a:pPr lvl="1"/>
            <a:endParaRPr lang="cs-CZ" b="1" dirty="0">
              <a:latin typeface="Calibri" panose="020F0502020204030204" pitchFamily="34" charset="0"/>
              <a:cs typeface="Calibri" panose="020F0502020204030204" pitchFamily="34" charset="0"/>
            </a:endParaRPr>
          </a:p>
          <a:p>
            <a:pPr lvl="1" algn="just"/>
            <a:r>
              <a:rPr lang="cs-CZ" b="1" dirty="0" smtClean="0">
                <a:latin typeface="Calibri" panose="020F0502020204030204" pitchFamily="34" charset="0"/>
                <a:cs typeface="Calibri" panose="020F0502020204030204" pitchFamily="34" charset="0"/>
              </a:rPr>
              <a:t>1.1.3 	Formáty </a:t>
            </a:r>
            <a:r>
              <a:rPr lang="cs-CZ" b="1" dirty="0">
                <a:latin typeface="Calibri" panose="020F0502020204030204" pitchFamily="34" charset="0"/>
                <a:cs typeface="Calibri" panose="020F0502020204030204" pitchFamily="34" charset="0"/>
              </a:rPr>
              <a:t>zaměřené na uzavřenou </a:t>
            </a:r>
            <a:r>
              <a:rPr lang="cs-CZ" b="1" dirty="0" smtClean="0">
                <a:latin typeface="Calibri" panose="020F0502020204030204" pitchFamily="34" charset="0"/>
                <a:cs typeface="Calibri" panose="020F0502020204030204" pitchFamily="34" charset="0"/>
              </a:rPr>
              <a:t>skupinu</a:t>
            </a:r>
          </a:p>
          <a:p>
            <a:pPr lvl="1" algn="just"/>
            <a:endParaRPr lang="cs-CZ"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cs-CZ" dirty="0" smtClean="0">
                <a:latin typeface="Calibri" panose="020F0502020204030204" pitchFamily="34" charset="0"/>
                <a:cs typeface="Calibri" panose="020F0502020204030204" pitchFamily="34" charset="0"/>
              </a:rPr>
              <a:t>formáty přibližující </a:t>
            </a:r>
            <a:r>
              <a:rPr lang="cs-CZ" dirty="0">
                <a:latin typeface="Calibri" panose="020F0502020204030204" pitchFamily="34" charset="0"/>
                <a:cs typeface="Calibri" panose="020F0502020204030204" pitchFamily="34" charset="0"/>
              </a:rPr>
              <a:t>kulturu a životní styl, který většina diváků nemá možnost vidět nebo zažít na vlastní kůži, jedná se o protagonisty z uzavřených skupin, subkultur, menšin a jiných sociálních </a:t>
            </a:r>
            <a:r>
              <a:rPr lang="cs-CZ" dirty="0" smtClean="0">
                <a:latin typeface="Calibri" panose="020F0502020204030204" pitchFamily="34" charset="0"/>
                <a:cs typeface="Calibri" panose="020F0502020204030204" pitchFamily="34" charset="0"/>
              </a:rPr>
              <a:t>skupin</a:t>
            </a:r>
          </a:p>
          <a:p>
            <a:pPr marL="742950" lvl="1"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j</a:t>
            </a:r>
            <a:r>
              <a:rPr lang="cs-CZ" dirty="0" smtClean="0">
                <a:latin typeface="Calibri" panose="020F0502020204030204" pitchFamily="34" charset="0"/>
                <a:cs typeface="Calibri" panose="020F0502020204030204" pitchFamily="34" charset="0"/>
              </a:rPr>
              <a:t>edním </a:t>
            </a:r>
            <a:r>
              <a:rPr lang="cs-CZ" dirty="0">
                <a:latin typeface="Calibri" panose="020F0502020204030204" pitchFamily="34" charset="0"/>
                <a:cs typeface="Calibri" panose="020F0502020204030204" pitchFamily="34" charset="0"/>
              </a:rPr>
              <a:t>z příkladů jsou osoby se zdravotním postižením nebo lidé s neobvyklými fyzickými okolnostmi, jako jsou britské programy </a:t>
            </a:r>
            <a:r>
              <a:rPr lang="cs-CZ" i="1" dirty="0" err="1">
                <a:latin typeface="Calibri" panose="020F0502020204030204" pitchFamily="34" charset="0"/>
                <a:cs typeface="Calibri" panose="020F0502020204030204" pitchFamily="34" charset="0"/>
              </a:rPr>
              <a:t>Beyond</a:t>
            </a:r>
            <a:r>
              <a:rPr lang="cs-CZ" i="1" dirty="0">
                <a:latin typeface="Calibri" panose="020F0502020204030204" pitchFamily="34" charset="0"/>
                <a:cs typeface="Calibri" panose="020F0502020204030204" pitchFamily="34" charset="0"/>
              </a:rPr>
              <a:t> </a:t>
            </a:r>
            <a:r>
              <a:rPr lang="cs-CZ" i="1" dirty="0" err="1">
                <a:latin typeface="Calibri" panose="020F0502020204030204" pitchFamily="34" charset="0"/>
                <a:cs typeface="Calibri" panose="020F0502020204030204" pitchFamily="34" charset="0"/>
              </a:rPr>
              <a:t>Boundaries</a:t>
            </a:r>
            <a:r>
              <a:rPr lang="cs-CZ" dirty="0">
                <a:latin typeface="Calibri" panose="020F0502020204030204" pitchFamily="34" charset="0"/>
                <a:cs typeface="Calibri" panose="020F0502020204030204" pitchFamily="34" charset="0"/>
              </a:rPr>
              <a:t>, nebo </a:t>
            </a:r>
            <a:r>
              <a:rPr lang="cs-CZ" i="1" dirty="0" err="1">
                <a:latin typeface="Calibri" panose="020F0502020204030204" pitchFamily="34" charset="0"/>
                <a:cs typeface="Calibri" panose="020F0502020204030204" pitchFamily="34" charset="0"/>
              </a:rPr>
              <a:t>The</a:t>
            </a:r>
            <a:r>
              <a:rPr lang="cs-CZ" i="1" dirty="0">
                <a:latin typeface="Calibri" panose="020F0502020204030204" pitchFamily="34" charset="0"/>
                <a:cs typeface="Calibri" panose="020F0502020204030204" pitchFamily="34" charset="0"/>
              </a:rPr>
              <a:t> </a:t>
            </a:r>
            <a:r>
              <a:rPr lang="cs-CZ" i="1" dirty="0" err="1" smtClean="0">
                <a:latin typeface="Calibri" panose="020F0502020204030204" pitchFamily="34" charset="0"/>
                <a:cs typeface="Calibri" panose="020F0502020204030204" pitchFamily="34" charset="0"/>
              </a:rPr>
              <a:t>Undateables</a:t>
            </a:r>
            <a:endParaRPr lang="cs-CZ"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cs-CZ" dirty="0" smtClean="0">
                <a:latin typeface="Calibri" panose="020F0502020204030204" pitchFamily="34" charset="0"/>
                <a:cs typeface="Calibri" panose="020F0502020204030204" pitchFamily="34" charset="0"/>
              </a:rPr>
              <a:t>dalším </a:t>
            </a:r>
            <a:r>
              <a:rPr lang="cs-CZ" dirty="0">
                <a:latin typeface="Calibri" panose="020F0502020204030204" pitchFamily="34" charset="0"/>
                <a:cs typeface="Calibri" panose="020F0502020204030204" pitchFamily="34" charset="0"/>
              </a:rPr>
              <a:t>příkladem jsou formáty, které zobrazují životy etnických či náboženských menšin jako amerických muslimů (</a:t>
            </a:r>
            <a:r>
              <a:rPr lang="cs-CZ" i="1" dirty="0">
                <a:latin typeface="Calibri" panose="020F0502020204030204" pitchFamily="34" charset="0"/>
                <a:cs typeface="Calibri" panose="020F0502020204030204" pitchFamily="34" charset="0"/>
              </a:rPr>
              <a:t>Allan </a:t>
            </a:r>
            <a:r>
              <a:rPr lang="cs-CZ" i="1" dirty="0" err="1">
                <a:latin typeface="Calibri" panose="020F0502020204030204" pitchFamily="34" charset="0"/>
                <a:cs typeface="Calibri" panose="020F0502020204030204" pitchFamily="34" charset="0"/>
              </a:rPr>
              <a:t>American</a:t>
            </a:r>
            <a:r>
              <a:rPr lang="cs-CZ" i="1" dirty="0">
                <a:latin typeface="Calibri" panose="020F0502020204030204" pitchFamily="34" charset="0"/>
                <a:cs typeface="Calibri" panose="020F0502020204030204" pitchFamily="34" charset="0"/>
              </a:rPr>
              <a:t> </a:t>
            </a:r>
            <a:r>
              <a:rPr lang="cs-CZ" i="1" dirty="0" err="1">
                <a:latin typeface="Calibri" panose="020F0502020204030204" pitchFamily="34" charset="0"/>
                <a:cs typeface="Calibri" panose="020F0502020204030204" pitchFamily="34" charset="0"/>
              </a:rPr>
              <a:t>Muslims</a:t>
            </a:r>
            <a:r>
              <a:rPr lang="cs-CZ" dirty="0">
                <a:latin typeface="Calibri" panose="020F0502020204030204" pitchFamily="34" charset="0"/>
                <a:cs typeface="Calibri" panose="020F0502020204030204" pitchFamily="34" charset="0"/>
              </a:rPr>
              <a:t>), polygamistů (</a:t>
            </a:r>
            <a:r>
              <a:rPr lang="cs-CZ" i="1" dirty="0" err="1">
                <a:latin typeface="Calibri" panose="020F0502020204030204" pitchFamily="34" charset="0"/>
                <a:cs typeface="Calibri" panose="020F0502020204030204" pitchFamily="34" charset="0"/>
                <a:hlinkClick r:id="rId2"/>
              </a:rPr>
              <a:t>Sister</a:t>
            </a:r>
            <a:r>
              <a:rPr lang="cs-CZ" i="1" dirty="0">
                <a:latin typeface="Calibri" panose="020F0502020204030204" pitchFamily="34" charset="0"/>
                <a:cs typeface="Calibri" panose="020F0502020204030204" pitchFamily="34" charset="0"/>
                <a:hlinkClick r:id="rId2"/>
              </a:rPr>
              <a:t> </a:t>
            </a:r>
            <a:r>
              <a:rPr lang="cs-CZ" i="1" dirty="0" err="1">
                <a:latin typeface="Calibri" panose="020F0502020204030204" pitchFamily="34" charset="0"/>
                <a:cs typeface="Calibri" panose="020F0502020204030204" pitchFamily="34" charset="0"/>
                <a:hlinkClick r:id="rId2"/>
              </a:rPr>
              <a:t>Wiwes</a:t>
            </a:r>
            <a:r>
              <a:rPr lang="cs-CZ" dirty="0">
                <a:latin typeface="Calibri" panose="020F0502020204030204" pitchFamily="34" charset="0"/>
                <a:cs typeface="Calibri" panose="020F0502020204030204" pitchFamily="34" charset="0"/>
              </a:rPr>
              <a:t>), nebo </a:t>
            </a:r>
            <a:r>
              <a:rPr lang="cs-CZ" dirty="0" err="1">
                <a:latin typeface="Calibri" panose="020F0502020204030204" pitchFamily="34" charset="0"/>
                <a:cs typeface="Calibri" panose="020F0502020204030204" pitchFamily="34" charset="0"/>
              </a:rPr>
              <a:t>Amišů</a:t>
            </a:r>
            <a:r>
              <a:rPr lang="cs-CZ" dirty="0">
                <a:latin typeface="Calibri" panose="020F0502020204030204" pitchFamily="34" charset="0"/>
                <a:cs typeface="Calibri" panose="020F0502020204030204" pitchFamily="34" charset="0"/>
              </a:rPr>
              <a:t> (</a:t>
            </a:r>
            <a:r>
              <a:rPr lang="cs-CZ" i="1" dirty="0" err="1">
                <a:latin typeface="Calibri" panose="020F0502020204030204" pitchFamily="34" charset="0"/>
                <a:cs typeface="Calibri" panose="020F0502020204030204" pitchFamily="34" charset="0"/>
                <a:hlinkClick r:id="rId3"/>
              </a:rPr>
              <a:t>Breaking</a:t>
            </a:r>
            <a:r>
              <a:rPr lang="cs-CZ" i="1" dirty="0">
                <a:latin typeface="Calibri" panose="020F0502020204030204" pitchFamily="34" charset="0"/>
                <a:cs typeface="Calibri" panose="020F0502020204030204" pitchFamily="34" charset="0"/>
                <a:hlinkClick r:id="rId3"/>
              </a:rPr>
              <a:t> </a:t>
            </a:r>
            <a:r>
              <a:rPr lang="cs-CZ" i="1" dirty="0" err="1">
                <a:latin typeface="Calibri" panose="020F0502020204030204" pitchFamily="34" charset="0"/>
                <a:cs typeface="Calibri" panose="020F0502020204030204" pitchFamily="34" charset="0"/>
                <a:hlinkClick r:id="rId3"/>
              </a:rPr>
              <a:t>Amish</a:t>
            </a:r>
            <a:r>
              <a:rPr lang="cs-CZ" dirty="0">
                <a:latin typeface="Calibri" panose="020F0502020204030204" pitchFamily="34" charset="0"/>
                <a:cs typeface="Calibri" panose="020F0502020204030204" pitchFamily="34" charset="0"/>
                <a:hlinkClick r:id="rId3"/>
              </a:rPr>
              <a:t> </a:t>
            </a:r>
            <a:r>
              <a:rPr lang="cs-CZ" dirty="0">
                <a:latin typeface="Calibri" panose="020F0502020204030204" pitchFamily="34" charset="0"/>
                <a:cs typeface="Calibri" panose="020F0502020204030204" pitchFamily="34" charset="0"/>
              </a:rPr>
              <a:t>a </a:t>
            </a:r>
            <a:r>
              <a:rPr lang="cs-CZ" i="1" dirty="0" err="1">
                <a:latin typeface="Calibri" panose="020F0502020204030204" pitchFamily="34" charset="0"/>
                <a:cs typeface="Calibri" panose="020F0502020204030204" pitchFamily="34" charset="0"/>
              </a:rPr>
              <a:t>Amish</a:t>
            </a:r>
            <a:r>
              <a:rPr lang="cs-CZ" i="1" dirty="0">
                <a:latin typeface="Calibri" panose="020F0502020204030204" pitchFamily="34" charset="0"/>
                <a:cs typeface="Calibri" panose="020F0502020204030204" pitchFamily="34" charset="0"/>
              </a:rPr>
              <a:t> </a:t>
            </a:r>
            <a:r>
              <a:rPr lang="cs-CZ" i="1" dirty="0" smtClean="0">
                <a:latin typeface="Calibri" panose="020F0502020204030204" pitchFamily="34" charset="0"/>
                <a:cs typeface="Calibri" panose="020F0502020204030204" pitchFamily="34" charset="0"/>
              </a:rPr>
              <a:t>Mafia</a:t>
            </a:r>
            <a:r>
              <a:rPr lang="cs-CZ" dirty="0" smtClean="0">
                <a:latin typeface="Calibri" panose="020F0502020204030204" pitchFamily="34" charset="0"/>
                <a:cs typeface="Calibri" panose="020F0502020204030204" pitchFamily="34" charset="0"/>
              </a:rPr>
              <a:t>)</a:t>
            </a:r>
          </a:p>
          <a:p>
            <a:pPr marL="742950" lvl="1"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m</a:t>
            </a:r>
            <a:r>
              <a:rPr lang="cs-CZ" dirty="0" smtClean="0">
                <a:latin typeface="Calibri" panose="020F0502020204030204" pitchFamily="34" charset="0"/>
                <a:cs typeface="Calibri" panose="020F0502020204030204" pitchFamily="34" charset="0"/>
              </a:rPr>
              <a:t>ezi </a:t>
            </a:r>
            <a:r>
              <a:rPr lang="cs-CZ" dirty="0">
                <a:latin typeface="Calibri" panose="020F0502020204030204" pitchFamily="34" charset="0"/>
                <a:cs typeface="Calibri" panose="020F0502020204030204" pitchFamily="34" charset="0"/>
              </a:rPr>
              <a:t>takové skupiny patří však i smetánka a zbohatlíci a s nimi spojené show jako </a:t>
            </a:r>
            <a:r>
              <a:rPr lang="cs-CZ" i="1" dirty="0" err="1">
                <a:latin typeface="Calibri" panose="020F0502020204030204" pitchFamily="34" charset="0"/>
                <a:cs typeface="Calibri" panose="020F0502020204030204" pitchFamily="34" charset="0"/>
              </a:rPr>
              <a:t>Platinum</a:t>
            </a:r>
            <a:r>
              <a:rPr lang="cs-CZ" i="1" dirty="0">
                <a:latin typeface="Calibri" panose="020F0502020204030204" pitchFamily="34" charset="0"/>
                <a:cs typeface="Calibri" panose="020F0502020204030204" pitchFamily="34" charset="0"/>
              </a:rPr>
              <a:t> </a:t>
            </a:r>
            <a:r>
              <a:rPr lang="cs-CZ" i="1" dirty="0" err="1">
                <a:latin typeface="Calibri" panose="020F0502020204030204" pitchFamily="34" charset="0"/>
                <a:cs typeface="Calibri" panose="020F0502020204030204" pitchFamily="34" charset="0"/>
              </a:rPr>
              <a:t>Weddings</a:t>
            </a:r>
            <a:r>
              <a:rPr lang="cs-CZ" i="1" dirty="0">
                <a:latin typeface="Calibri" panose="020F0502020204030204" pitchFamily="34" charset="0"/>
                <a:cs typeface="Calibri" panose="020F0502020204030204" pitchFamily="34" charset="0"/>
              </a:rPr>
              <a:t> </a:t>
            </a:r>
            <a:r>
              <a:rPr lang="cs-CZ" dirty="0">
                <a:latin typeface="Calibri" panose="020F0502020204030204" pitchFamily="34" charset="0"/>
                <a:cs typeface="Calibri" panose="020F0502020204030204" pitchFamily="34" charset="0"/>
              </a:rPr>
              <a:t>(obrovské svatební oslavy) a </a:t>
            </a:r>
            <a:r>
              <a:rPr lang="cs-CZ" i="1" dirty="0">
                <a:latin typeface="Calibri" panose="020F0502020204030204" pitchFamily="34" charset="0"/>
                <a:cs typeface="Calibri" panose="020F0502020204030204" pitchFamily="34" charset="0"/>
                <a:hlinkClick r:id="rId4"/>
              </a:rPr>
              <a:t>My Super </a:t>
            </a:r>
            <a:r>
              <a:rPr lang="cs-CZ" i="1" dirty="0" err="1">
                <a:latin typeface="Calibri" panose="020F0502020204030204" pitchFamily="34" charset="0"/>
                <a:cs typeface="Calibri" panose="020F0502020204030204" pitchFamily="34" charset="0"/>
                <a:hlinkClick r:id="rId4"/>
              </a:rPr>
              <a:t>Sweet</a:t>
            </a:r>
            <a:r>
              <a:rPr lang="cs-CZ" i="1" dirty="0">
                <a:latin typeface="Calibri" panose="020F0502020204030204" pitchFamily="34" charset="0"/>
                <a:cs typeface="Calibri" panose="020F0502020204030204" pitchFamily="34" charset="0"/>
                <a:hlinkClick r:id="rId4"/>
              </a:rPr>
              <a:t> 16 </a:t>
            </a:r>
            <a:r>
              <a:rPr lang="cs-CZ" dirty="0">
                <a:latin typeface="Calibri" panose="020F0502020204030204" pitchFamily="34" charset="0"/>
                <a:cs typeface="Calibri" panose="020F0502020204030204" pitchFamily="34" charset="0"/>
              </a:rPr>
              <a:t>(okázalé večírky pro oslavence šestnáctých narozenin z vyšších </a:t>
            </a:r>
            <a:r>
              <a:rPr lang="cs-CZ" dirty="0" smtClean="0">
                <a:latin typeface="Calibri" panose="020F0502020204030204" pitchFamily="34" charset="0"/>
                <a:cs typeface="Calibri" panose="020F0502020204030204" pitchFamily="34" charset="0"/>
              </a:rPr>
              <a:t>kruhů)</a:t>
            </a:r>
          </a:p>
          <a:p>
            <a:pPr marL="742950" lvl="1"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k</a:t>
            </a:r>
            <a:r>
              <a:rPr lang="cs-CZ" dirty="0" smtClean="0">
                <a:latin typeface="Calibri" panose="020F0502020204030204" pitchFamily="34" charset="0"/>
                <a:cs typeface="Calibri" panose="020F0502020204030204" pitchFamily="34" charset="0"/>
              </a:rPr>
              <a:t>ategorie </a:t>
            </a:r>
            <a:r>
              <a:rPr lang="cs-CZ" dirty="0">
                <a:latin typeface="Calibri" panose="020F0502020204030204" pitchFamily="34" charset="0"/>
                <a:cs typeface="Calibri" panose="020F0502020204030204" pitchFamily="34" charset="0"/>
              </a:rPr>
              <a:t>však zahrnuje i opačnou sféru, tedy chudší venkovské oblasti a její obyvatele – </a:t>
            </a:r>
            <a:r>
              <a:rPr lang="cs-CZ" i="1" dirty="0" err="1" smtClean="0">
                <a:latin typeface="Calibri" panose="020F0502020204030204" pitchFamily="34" charset="0"/>
                <a:cs typeface="Calibri" panose="020F0502020204030204" pitchFamily="34" charset="0"/>
                <a:hlinkClick r:id="rId5"/>
              </a:rPr>
              <a:t>Here</a:t>
            </a:r>
            <a:r>
              <a:rPr lang="cs-CZ" i="1" dirty="0" smtClean="0">
                <a:latin typeface="Calibri" panose="020F0502020204030204" pitchFamily="34" charset="0"/>
                <a:cs typeface="Calibri" panose="020F0502020204030204" pitchFamily="34" charset="0"/>
                <a:hlinkClick r:id="rId5"/>
              </a:rPr>
              <a:t> </a:t>
            </a:r>
            <a:r>
              <a:rPr lang="cs-CZ" i="1" dirty="0" err="1" smtClean="0">
                <a:latin typeface="Calibri" panose="020F0502020204030204" pitchFamily="34" charset="0"/>
                <a:cs typeface="Calibri" panose="020F0502020204030204" pitchFamily="34" charset="0"/>
                <a:hlinkClick r:id="rId5"/>
              </a:rPr>
              <a:t>Comes</a:t>
            </a:r>
            <a:r>
              <a:rPr lang="cs-CZ" i="1" dirty="0" smtClean="0">
                <a:latin typeface="Calibri" panose="020F0502020204030204" pitchFamily="34" charset="0"/>
                <a:cs typeface="Calibri" panose="020F0502020204030204" pitchFamily="34" charset="0"/>
                <a:hlinkClick r:id="rId5"/>
              </a:rPr>
              <a:t> Honey </a:t>
            </a:r>
            <a:r>
              <a:rPr lang="cs-CZ" i="1" dirty="0" err="1">
                <a:latin typeface="Calibri" panose="020F0502020204030204" pitchFamily="34" charset="0"/>
                <a:cs typeface="Calibri" panose="020F0502020204030204" pitchFamily="34" charset="0"/>
                <a:hlinkClick r:id="rId5"/>
              </a:rPr>
              <a:t>Boo</a:t>
            </a:r>
            <a:r>
              <a:rPr lang="cs-CZ" i="1" dirty="0">
                <a:latin typeface="Calibri" panose="020F0502020204030204" pitchFamily="34" charset="0"/>
                <a:cs typeface="Calibri" panose="020F0502020204030204" pitchFamily="34" charset="0"/>
                <a:hlinkClick r:id="rId5"/>
              </a:rPr>
              <a:t> </a:t>
            </a:r>
            <a:r>
              <a:rPr lang="cs-CZ" i="1" dirty="0" err="1">
                <a:latin typeface="Calibri" panose="020F0502020204030204" pitchFamily="34" charset="0"/>
                <a:cs typeface="Calibri" panose="020F0502020204030204" pitchFamily="34" charset="0"/>
                <a:hlinkClick r:id="rId5"/>
              </a:rPr>
              <a:t>Boo</a:t>
            </a:r>
            <a:r>
              <a:rPr lang="cs-CZ" dirty="0">
                <a:latin typeface="Calibri" panose="020F0502020204030204" pitchFamily="34" charset="0"/>
                <a:cs typeface="Calibri" panose="020F0502020204030204" pitchFamily="34" charset="0"/>
              </a:rPr>
              <a:t> a </a:t>
            </a:r>
            <a:r>
              <a:rPr lang="cs-CZ" i="1" dirty="0" err="1">
                <a:latin typeface="Calibri" panose="020F0502020204030204" pitchFamily="34" charset="0"/>
                <a:cs typeface="Calibri" panose="020F0502020204030204" pitchFamily="34" charset="0"/>
              </a:rPr>
              <a:t>Duck</a:t>
            </a:r>
            <a:r>
              <a:rPr lang="cs-CZ" i="1" dirty="0">
                <a:latin typeface="Calibri" panose="020F0502020204030204" pitchFamily="34" charset="0"/>
                <a:cs typeface="Calibri" panose="020F0502020204030204" pitchFamily="34" charset="0"/>
              </a:rPr>
              <a:t> </a:t>
            </a:r>
            <a:r>
              <a:rPr lang="cs-CZ" i="1" dirty="0" smtClean="0">
                <a:latin typeface="Calibri" panose="020F0502020204030204" pitchFamily="34" charset="0"/>
                <a:cs typeface="Calibri" panose="020F0502020204030204" pitchFamily="34" charset="0"/>
              </a:rPr>
              <a:t>Dynasty</a:t>
            </a:r>
            <a:endParaRPr lang="cs-CZ"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cs-CZ" dirty="0" smtClean="0">
                <a:latin typeface="Calibri" panose="020F0502020204030204" pitchFamily="34" charset="0"/>
                <a:cs typeface="Calibri" panose="020F0502020204030204" pitchFamily="34" charset="0"/>
              </a:rPr>
              <a:t>většina </a:t>
            </a:r>
            <a:r>
              <a:rPr lang="cs-CZ" dirty="0">
                <a:latin typeface="Calibri" panose="020F0502020204030204" pitchFamily="34" charset="0"/>
                <a:cs typeface="Calibri" panose="020F0502020204030204" pitchFamily="34" charset="0"/>
              </a:rPr>
              <a:t>těchto show (populárních zejména v USA) však nemá za cíl provést nějaký sociální experiment, nebo se snažit danou skupinu pochopit a vynést na světlo nějaké ponaučení či vyvrátit předsudky. </a:t>
            </a:r>
            <a:endParaRPr lang="cs-CZ" dirty="0" smtClean="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endParaRPr lang="cs-CZ"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endParaRPr lang="cs-CZ"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cs-CZ"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cs-CZ" dirty="0">
              <a:latin typeface="Calibri" panose="020F0502020204030204" pitchFamily="34" charset="0"/>
              <a:cs typeface="Calibri" panose="020F0502020204030204" pitchFamily="34" charset="0"/>
            </a:endParaRPr>
          </a:p>
          <a:p>
            <a:pPr lvl="1"/>
            <a:endParaRPr lang="cs-CZ" dirty="0">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12804" y="3026229"/>
            <a:ext cx="2011680" cy="3831771"/>
          </a:xfrm>
          <a:prstGeom prst="rect">
            <a:avLst/>
          </a:prstGeom>
        </p:spPr>
      </p:pic>
    </p:spTree>
    <p:extLst>
      <p:ext uri="{BB962C8B-B14F-4D97-AF65-F5344CB8AC3E}">
        <p14:creationId xmlns:p14="http://schemas.microsoft.com/office/powerpoint/2010/main" val="3428268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cs-CZ" sz="3600" dirty="0" smtClean="0"/>
              <a:t>(d) Reality </a:t>
            </a:r>
            <a:r>
              <a:rPr lang="cs-CZ" sz="3600" dirty="0" err="1" smtClean="0"/>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4" name="TextovéPole 3"/>
          <p:cNvSpPr txBox="1"/>
          <p:nvPr/>
        </p:nvSpPr>
        <p:spPr>
          <a:xfrm>
            <a:off x="967459" y="960120"/>
            <a:ext cx="9796334" cy="6186309"/>
          </a:xfrm>
          <a:prstGeom prst="rect">
            <a:avLst/>
          </a:prstGeom>
          <a:noFill/>
        </p:spPr>
        <p:txBody>
          <a:bodyPr wrap="square" rtlCol="0">
            <a:spAutoFit/>
          </a:bodyPr>
          <a:lstStyle/>
          <a:p>
            <a:pPr lvl="1"/>
            <a:r>
              <a:rPr lang="cs-CZ" b="1" dirty="0" smtClean="0">
                <a:latin typeface="Calibri" panose="020F0502020204030204" pitchFamily="34" charset="0"/>
                <a:cs typeface="Calibri" panose="020F0502020204030204" pitchFamily="34" charset="0"/>
              </a:rPr>
              <a:t>1.1. NESTRUKTOROVANÉ REALITY TV</a:t>
            </a:r>
          </a:p>
          <a:p>
            <a:pPr lvl="1"/>
            <a:endParaRPr lang="cs-CZ" b="1" dirty="0">
              <a:latin typeface="Calibri" panose="020F0502020204030204" pitchFamily="34" charset="0"/>
              <a:cs typeface="Calibri" panose="020F0502020204030204" pitchFamily="34" charset="0"/>
            </a:endParaRPr>
          </a:p>
          <a:p>
            <a:pPr lvl="1" algn="just"/>
            <a:r>
              <a:rPr lang="pl-PL" b="1" dirty="0" smtClean="0">
                <a:latin typeface="Calibri" panose="020F0502020204030204" pitchFamily="34" charset="0"/>
                <a:cs typeface="Calibri" panose="020F0502020204030204" pitchFamily="34" charset="0"/>
              </a:rPr>
              <a:t>1.1.4</a:t>
            </a:r>
            <a:r>
              <a:rPr lang="pl-PL" b="1" dirty="0">
                <a:latin typeface="Calibri" panose="020F0502020204030204" pitchFamily="34" charset="0"/>
                <a:cs typeface="Calibri" panose="020F0502020204030204" pitchFamily="34" charset="0"/>
              </a:rPr>
              <a:t>	Formáty zaměřené na </a:t>
            </a:r>
            <a:r>
              <a:rPr lang="pl-PL" b="1" dirty="0" smtClean="0">
                <a:latin typeface="Calibri" panose="020F0502020204030204" pitchFamily="34" charset="0"/>
                <a:cs typeface="Calibri" panose="020F0502020204030204" pitchFamily="34" charset="0"/>
              </a:rPr>
              <a:t>profese</a:t>
            </a:r>
          </a:p>
          <a:p>
            <a:pPr lvl="1" algn="just"/>
            <a:endParaRPr lang="cs-CZ"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cs-CZ" dirty="0" smtClean="0">
                <a:latin typeface="Calibri" panose="020F0502020204030204" pitchFamily="34" charset="0"/>
                <a:cs typeface="Calibri" panose="020F0502020204030204" pitchFamily="34" charset="0"/>
              </a:rPr>
              <a:t>další </a:t>
            </a:r>
            <a:r>
              <a:rPr lang="cs-CZ" dirty="0">
                <a:latin typeface="Calibri" panose="020F0502020204030204" pitchFamily="34" charset="0"/>
                <a:cs typeface="Calibri" panose="020F0502020204030204" pitchFamily="34" charset="0"/>
              </a:rPr>
              <a:t>skupina formátů se zaměřuje na profesionály během jejich každodenní práce, nebo v průběhu vzniku celé řady celých </a:t>
            </a:r>
            <a:r>
              <a:rPr lang="cs-CZ" dirty="0" smtClean="0">
                <a:latin typeface="Calibri" panose="020F0502020204030204" pitchFamily="34" charset="0"/>
                <a:cs typeface="Calibri" panose="020F0502020204030204" pitchFamily="34" charset="0"/>
              </a:rPr>
              <a:t>projektů</a:t>
            </a:r>
          </a:p>
          <a:p>
            <a:pPr marL="742950" lvl="1" indent="-285750" algn="just">
              <a:buFont typeface="Arial" panose="020B0604020202020204" pitchFamily="34" charset="0"/>
              <a:buChar char="•"/>
            </a:pPr>
            <a:r>
              <a:rPr lang="cs-CZ" dirty="0" smtClean="0">
                <a:latin typeface="Calibri" panose="020F0502020204030204" pitchFamily="34" charset="0"/>
                <a:cs typeface="Calibri" panose="020F0502020204030204" pitchFamily="34" charset="0"/>
              </a:rPr>
              <a:t>jedním </a:t>
            </a:r>
            <a:r>
              <a:rPr lang="cs-CZ" dirty="0">
                <a:latin typeface="Calibri" panose="020F0502020204030204" pitchFamily="34" charset="0"/>
                <a:cs typeface="Calibri" panose="020F0502020204030204" pitchFamily="34" charset="0"/>
              </a:rPr>
              <a:t>z příkladů jsou </a:t>
            </a:r>
            <a:r>
              <a:rPr lang="cs-CZ" i="1" dirty="0" err="1">
                <a:latin typeface="Calibri" panose="020F0502020204030204" pitchFamily="34" charset="0"/>
                <a:cs typeface="Calibri" panose="020F0502020204030204" pitchFamily="34" charset="0"/>
                <a:hlinkClick r:id="rId2"/>
              </a:rPr>
              <a:t>Cops</a:t>
            </a:r>
            <a:r>
              <a:rPr lang="cs-CZ" i="1" dirty="0">
                <a:latin typeface="Calibri" panose="020F0502020204030204" pitchFamily="34" charset="0"/>
                <a:cs typeface="Calibri" panose="020F0502020204030204" pitchFamily="34" charset="0"/>
              </a:rPr>
              <a:t>,</a:t>
            </a:r>
            <a:r>
              <a:rPr lang="cs-CZ" dirty="0">
                <a:latin typeface="Calibri" panose="020F0502020204030204" pitchFamily="34" charset="0"/>
                <a:cs typeface="Calibri" panose="020F0502020204030204" pitchFamily="34" charset="0"/>
              </a:rPr>
              <a:t> vůbec nejdéle vysílaný formát reality TV vůbec, který na obrazovkách běží od roku 1989. Na jeho úspěch navázalo hned několik pořadů, které se zabývají právem a pořádkem jako </a:t>
            </a:r>
            <a:r>
              <a:rPr lang="cs-CZ" i="1" dirty="0">
                <a:latin typeface="Calibri" panose="020F0502020204030204" pitchFamily="34" charset="0"/>
                <a:cs typeface="Calibri" panose="020F0502020204030204" pitchFamily="34" charset="0"/>
              </a:rPr>
              <a:t>Dog </a:t>
            </a:r>
            <a:r>
              <a:rPr lang="cs-CZ" i="1" dirty="0" err="1">
                <a:latin typeface="Calibri" panose="020F0502020204030204" pitchFamily="34" charset="0"/>
                <a:cs typeface="Calibri" panose="020F0502020204030204" pitchFamily="34" charset="0"/>
              </a:rPr>
              <a:t>The</a:t>
            </a:r>
            <a:r>
              <a:rPr lang="cs-CZ" i="1" dirty="0">
                <a:latin typeface="Calibri" panose="020F0502020204030204" pitchFamily="34" charset="0"/>
                <a:cs typeface="Calibri" panose="020F0502020204030204" pitchFamily="34" charset="0"/>
              </a:rPr>
              <a:t> </a:t>
            </a:r>
            <a:r>
              <a:rPr lang="cs-CZ" i="1" dirty="0" err="1">
                <a:latin typeface="Calibri" panose="020F0502020204030204" pitchFamily="34" charset="0"/>
                <a:cs typeface="Calibri" panose="020F0502020204030204" pitchFamily="34" charset="0"/>
              </a:rPr>
              <a:t>Bounty</a:t>
            </a:r>
            <a:r>
              <a:rPr lang="cs-CZ" i="1" dirty="0">
                <a:latin typeface="Calibri" panose="020F0502020204030204" pitchFamily="34" charset="0"/>
                <a:cs typeface="Calibri" panose="020F0502020204030204" pitchFamily="34" charset="0"/>
              </a:rPr>
              <a:t> Hunter, Police Stop! </a:t>
            </a:r>
            <a:r>
              <a:rPr lang="cs-CZ" dirty="0">
                <a:latin typeface="Calibri" panose="020F0502020204030204" pitchFamily="34" charset="0"/>
                <a:cs typeface="Calibri" panose="020F0502020204030204" pitchFamily="34" charset="0"/>
              </a:rPr>
              <a:t>apod. </a:t>
            </a:r>
            <a:endParaRPr lang="cs-CZ" dirty="0" smtClean="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p</a:t>
            </a:r>
            <a:r>
              <a:rPr lang="cs-CZ" dirty="0" smtClean="0">
                <a:latin typeface="Calibri" panose="020F0502020204030204" pitchFamily="34" charset="0"/>
                <a:cs typeface="Calibri" panose="020F0502020204030204" pitchFamily="34" charset="0"/>
              </a:rPr>
              <a:t>atří </a:t>
            </a:r>
            <a:r>
              <a:rPr lang="cs-CZ" dirty="0">
                <a:latin typeface="Calibri" panose="020F0502020204030204" pitchFamily="34" charset="0"/>
                <a:cs typeface="Calibri" panose="020F0502020204030204" pitchFamily="34" charset="0"/>
              </a:rPr>
              <a:t>sem ale i méně nebezpečná a stále atraktivní povolání, jako kadeřník nebo vizážista (</a:t>
            </a:r>
            <a:r>
              <a:rPr lang="cs-CZ" i="1" dirty="0" err="1">
                <a:latin typeface="Calibri" panose="020F0502020204030204" pitchFamily="34" charset="0"/>
                <a:cs typeface="Calibri" panose="020F0502020204030204" pitchFamily="34" charset="0"/>
                <a:hlinkClick r:id="rId3"/>
              </a:rPr>
              <a:t>Bikini</a:t>
            </a:r>
            <a:r>
              <a:rPr lang="cs-CZ" i="1" dirty="0">
                <a:latin typeface="Calibri" panose="020F0502020204030204" pitchFamily="34" charset="0"/>
                <a:cs typeface="Calibri" panose="020F0502020204030204" pitchFamily="34" charset="0"/>
                <a:hlinkClick r:id="rId3"/>
              </a:rPr>
              <a:t> </a:t>
            </a:r>
            <a:r>
              <a:rPr lang="cs-CZ" i="1" dirty="0" err="1">
                <a:latin typeface="Calibri" panose="020F0502020204030204" pitchFamily="34" charset="0"/>
                <a:cs typeface="Calibri" panose="020F0502020204030204" pitchFamily="34" charset="0"/>
                <a:hlinkClick r:id="rId3"/>
              </a:rPr>
              <a:t>Barbershop</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tatér</a:t>
            </a:r>
            <a:r>
              <a:rPr lang="cs-CZ" dirty="0">
                <a:latin typeface="Calibri" panose="020F0502020204030204" pitchFamily="34" charset="0"/>
                <a:cs typeface="Calibri" panose="020F0502020204030204" pitchFamily="34" charset="0"/>
              </a:rPr>
              <a:t> </a:t>
            </a:r>
            <a:r>
              <a:rPr lang="cs-CZ" dirty="0" smtClean="0">
                <a:latin typeface="Calibri" panose="020F0502020204030204" pitchFamily="34" charset="0"/>
                <a:cs typeface="Calibri" panose="020F0502020204030204" pitchFamily="34" charset="0"/>
              </a:rPr>
              <a:t>(</a:t>
            </a:r>
            <a:r>
              <a:rPr lang="cs-CZ" i="1" dirty="0" smtClean="0">
                <a:latin typeface="Calibri" panose="020F0502020204030204" pitchFamily="34" charset="0"/>
                <a:cs typeface="Calibri" panose="020F0502020204030204" pitchFamily="34" charset="0"/>
                <a:hlinkClick r:id="rId4"/>
              </a:rPr>
              <a:t>Miami </a:t>
            </a:r>
            <a:r>
              <a:rPr lang="cs-CZ" i="1" dirty="0" err="1" smtClean="0">
                <a:latin typeface="Calibri" panose="020F0502020204030204" pitchFamily="34" charset="0"/>
                <a:cs typeface="Calibri" panose="020F0502020204030204" pitchFamily="34" charset="0"/>
                <a:hlinkClick r:id="rId4"/>
              </a:rPr>
              <a:t>Ink</a:t>
            </a:r>
            <a:r>
              <a:rPr lang="cs-CZ" dirty="0" smtClean="0">
                <a:latin typeface="Calibri" panose="020F0502020204030204" pitchFamily="34" charset="0"/>
                <a:cs typeface="Calibri" panose="020F0502020204030204" pitchFamily="34" charset="0"/>
              </a:rPr>
              <a:t>), </a:t>
            </a:r>
            <a:r>
              <a:rPr lang="cs-CZ" dirty="0">
                <a:latin typeface="Calibri" panose="020F0502020204030204" pitchFamily="34" charset="0"/>
                <a:cs typeface="Calibri" panose="020F0502020204030204" pitchFamily="34" charset="0"/>
              </a:rPr>
              <a:t>rybář (</a:t>
            </a:r>
            <a:r>
              <a:rPr lang="cs-CZ" i="1" dirty="0" err="1">
                <a:latin typeface="Calibri" panose="020F0502020204030204" pitchFamily="34" charset="0"/>
                <a:cs typeface="Calibri" panose="020F0502020204030204" pitchFamily="34" charset="0"/>
              </a:rPr>
              <a:t>Deadliest</a:t>
            </a:r>
            <a:r>
              <a:rPr lang="cs-CZ" i="1" dirty="0">
                <a:latin typeface="Calibri" panose="020F0502020204030204" pitchFamily="34" charset="0"/>
                <a:cs typeface="Calibri" panose="020F0502020204030204" pitchFamily="34" charset="0"/>
              </a:rPr>
              <a:t> </a:t>
            </a:r>
            <a:r>
              <a:rPr lang="cs-CZ" i="1" dirty="0" err="1">
                <a:latin typeface="Calibri" panose="020F0502020204030204" pitchFamily="34" charset="0"/>
                <a:cs typeface="Calibri" panose="020F0502020204030204" pitchFamily="34" charset="0"/>
              </a:rPr>
              <a:t>Catch</a:t>
            </a:r>
            <a:r>
              <a:rPr lang="cs-CZ" dirty="0">
                <a:latin typeface="Calibri" panose="020F0502020204030204" pitchFamily="34" charset="0"/>
                <a:cs typeface="Calibri" panose="020F0502020204030204" pitchFamily="34" charset="0"/>
              </a:rPr>
              <a:t>) aj. Kromě policejních stanic, nemocnic, starožitnictví nebo pobřežních hlídek, diváky zajímají třeba i </a:t>
            </a:r>
            <a:r>
              <a:rPr lang="cs-CZ" dirty="0" smtClean="0">
                <a:latin typeface="Calibri" panose="020F0502020204030204" pitchFamily="34" charset="0"/>
                <a:cs typeface="Calibri" panose="020F0502020204030204" pitchFamily="34" charset="0"/>
              </a:rPr>
              <a:t>letiště, ČT na </a:t>
            </a:r>
            <a:r>
              <a:rPr lang="cs-CZ" dirty="0">
                <a:latin typeface="Calibri" panose="020F0502020204030204" pitchFamily="34" charset="0"/>
                <a:cs typeface="Calibri" panose="020F0502020204030204" pitchFamily="34" charset="0"/>
              </a:rPr>
              <a:t>poptávku zareagovala formátem </a:t>
            </a:r>
            <a:r>
              <a:rPr lang="cs-CZ" i="1" dirty="0">
                <a:latin typeface="Calibri" panose="020F0502020204030204" pitchFamily="34" charset="0"/>
                <a:cs typeface="Calibri" panose="020F0502020204030204" pitchFamily="34" charset="0"/>
                <a:hlinkClick r:id="rId5"/>
              </a:rPr>
              <a:t>Život ve vzduchu</a:t>
            </a:r>
            <a:r>
              <a:rPr lang="cs-CZ" dirty="0">
                <a:latin typeface="Calibri" panose="020F0502020204030204" pitchFamily="34" charset="0"/>
                <a:cs typeface="Calibri" panose="020F0502020204030204" pitchFamily="34" charset="0"/>
              </a:rPr>
              <a:t>. </a:t>
            </a:r>
          </a:p>
          <a:p>
            <a:pPr marL="742950" lvl="1" indent="-285750">
              <a:buFont typeface="Arial" panose="020B0604020202020204" pitchFamily="34" charset="0"/>
              <a:buChar char="•"/>
            </a:pPr>
            <a:endParaRPr lang="cs-CZ" dirty="0">
              <a:latin typeface="Calibri" panose="020F0502020204030204" pitchFamily="34" charset="0"/>
              <a:cs typeface="Calibri" panose="020F0502020204030204" pitchFamily="34" charset="0"/>
            </a:endParaRPr>
          </a:p>
          <a:p>
            <a:pPr lvl="1"/>
            <a:r>
              <a:rPr lang="cs-CZ" b="1" dirty="0">
                <a:latin typeface="Calibri" panose="020F0502020204030204" pitchFamily="34" charset="0"/>
                <a:cs typeface="Calibri" panose="020F0502020204030204" pitchFamily="34" charset="0"/>
              </a:rPr>
              <a:t>1.1.5	Formáty zaměřené na hledání </a:t>
            </a:r>
            <a:r>
              <a:rPr lang="cs-CZ" b="1" dirty="0" smtClean="0">
                <a:latin typeface="Calibri" panose="020F0502020204030204" pitchFamily="34" charset="0"/>
                <a:cs typeface="Calibri" panose="020F0502020204030204" pitchFamily="34" charset="0"/>
              </a:rPr>
              <a:t>hodnoty</a:t>
            </a:r>
          </a:p>
          <a:p>
            <a:pPr lvl="1"/>
            <a:endParaRPr lang="cs-CZ" b="1" dirty="0" smtClean="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pořady, v nichž profesionálové obchodují s často s jedinečnými nebo vzácnými předměty, jejichž hodnota musí být nejprve </a:t>
            </a:r>
            <a:r>
              <a:rPr lang="cs-CZ" dirty="0" smtClean="0">
                <a:latin typeface="Calibri" panose="020F0502020204030204" pitchFamily="34" charset="0"/>
                <a:cs typeface="Calibri" panose="020F0502020204030204" pitchFamily="34" charset="0"/>
              </a:rPr>
              <a:t>posouzena - ať </a:t>
            </a:r>
            <a:r>
              <a:rPr lang="cs-CZ" dirty="0">
                <a:latin typeface="Calibri" panose="020F0502020204030204" pitchFamily="34" charset="0"/>
                <a:cs typeface="Calibri" panose="020F0502020204030204" pitchFamily="34" charset="0"/>
              </a:rPr>
              <a:t>už se účastní sami veřejných aukcí nebo dražeb, či k nim chodí zákazníci pro radu, posouzení nebo věci rovnou prodat, účelem formátu je skrze vzácné předměty poodhalit kus historie. </a:t>
            </a:r>
            <a:endParaRPr lang="cs-CZ" dirty="0" smtClean="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cs-CZ" dirty="0" smtClean="0">
                <a:latin typeface="Calibri" panose="020F0502020204030204" pitchFamily="34" charset="0"/>
                <a:cs typeface="Calibri" panose="020F0502020204030204" pitchFamily="34" charset="0"/>
              </a:rPr>
              <a:t>Př. </a:t>
            </a:r>
            <a:r>
              <a:rPr lang="cs-CZ" i="1" dirty="0" err="1" smtClean="0">
                <a:latin typeface="Calibri" panose="020F0502020204030204" pitchFamily="34" charset="0"/>
                <a:cs typeface="Calibri" panose="020F0502020204030204" pitchFamily="34" charset="0"/>
              </a:rPr>
              <a:t>Pawn</a:t>
            </a:r>
            <a:r>
              <a:rPr lang="cs-CZ" i="1" dirty="0" smtClean="0">
                <a:latin typeface="Calibri" panose="020F0502020204030204" pitchFamily="34" charset="0"/>
                <a:cs typeface="Calibri" panose="020F0502020204030204" pitchFamily="34" charset="0"/>
              </a:rPr>
              <a:t> </a:t>
            </a:r>
            <a:r>
              <a:rPr lang="cs-CZ" i="1" dirty="0" err="1">
                <a:latin typeface="Calibri" panose="020F0502020204030204" pitchFamily="34" charset="0"/>
                <a:cs typeface="Calibri" panose="020F0502020204030204" pitchFamily="34" charset="0"/>
              </a:rPr>
              <a:t>Stars</a:t>
            </a:r>
            <a:r>
              <a:rPr lang="cs-CZ" i="1" dirty="0">
                <a:latin typeface="Calibri" panose="020F0502020204030204" pitchFamily="34" charset="0"/>
                <a:cs typeface="Calibri" panose="020F0502020204030204" pitchFamily="34" charset="0"/>
              </a:rPr>
              <a:t>  </a:t>
            </a:r>
            <a:r>
              <a:rPr lang="cs-CZ" dirty="0">
                <a:latin typeface="Calibri" panose="020F0502020204030204" pitchFamily="34" charset="0"/>
                <a:cs typeface="Calibri" panose="020F0502020204030204" pitchFamily="34" charset="0"/>
              </a:rPr>
              <a:t>a </a:t>
            </a:r>
            <a:r>
              <a:rPr lang="cs-CZ" i="1" dirty="0" err="1">
                <a:latin typeface="Calibri" panose="020F0502020204030204" pitchFamily="34" charset="0"/>
                <a:cs typeface="Calibri" panose="020F0502020204030204" pitchFamily="34" charset="0"/>
                <a:hlinkClick r:id="rId6"/>
              </a:rPr>
              <a:t>American</a:t>
            </a:r>
            <a:r>
              <a:rPr lang="cs-CZ" i="1" dirty="0">
                <a:latin typeface="Calibri" panose="020F0502020204030204" pitchFamily="34" charset="0"/>
                <a:cs typeface="Calibri" panose="020F0502020204030204" pitchFamily="34" charset="0"/>
                <a:hlinkClick r:id="rId6"/>
              </a:rPr>
              <a:t> </a:t>
            </a:r>
            <a:r>
              <a:rPr lang="cs-CZ" i="1" dirty="0" err="1">
                <a:latin typeface="Calibri" panose="020F0502020204030204" pitchFamily="34" charset="0"/>
                <a:cs typeface="Calibri" panose="020F0502020204030204" pitchFamily="34" charset="0"/>
                <a:hlinkClick r:id="rId6"/>
              </a:rPr>
              <a:t>Pickers</a:t>
            </a:r>
            <a:r>
              <a:rPr lang="cs-CZ" dirty="0">
                <a:latin typeface="Calibri" panose="020F0502020204030204" pitchFamily="34" charset="0"/>
                <a:cs typeface="Calibri" panose="020F0502020204030204" pitchFamily="34" charset="0"/>
              </a:rPr>
              <a:t>, obě show se dočkaly mnoha mezinárodních verzí a </a:t>
            </a:r>
            <a:r>
              <a:rPr lang="cs-CZ" dirty="0" err="1">
                <a:latin typeface="Calibri" panose="020F0502020204030204" pitchFamily="34" charset="0"/>
                <a:cs typeface="Calibri" panose="020F0502020204030204" pitchFamily="34" charset="0"/>
              </a:rPr>
              <a:t>spinoffů</a:t>
            </a:r>
            <a:r>
              <a:rPr lang="cs-CZ" dirty="0">
                <a:latin typeface="Calibri" panose="020F0502020204030204" pitchFamily="34" charset="0"/>
                <a:cs typeface="Calibri" panose="020F0502020204030204" pitchFamily="34" charset="0"/>
              </a:rPr>
              <a:t>.</a:t>
            </a:r>
          </a:p>
          <a:p>
            <a:pPr lvl="1"/>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4992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958735"/>
          </a:xfrm>
        </p:spPr>
        <p:txBody>
          <a:bodyPr>
            <a:normAutofit/>
          </a:bodyPr>
          <a:lstStyle/>
          <a:p>
            <a:pPr algn="ctr"/>
            <a:r>
              <a:rPr lang="cs-CZ" sz="3600" dirty="0" smtClean="0"/>
              <a:t>(d) Reality </a:t>
            </a:r>
            <a:r>
              <a:rPr lang="cs-CZ" sz="3600" dirty="0" err="1" smtClean="0"/>
              <a:t>tv</a:t>
            </a:r>
            <a:endParaRPr lang="cs-CZ" sz="3600" dirty="0"/>
          </a:p>
        </p:txBody>
      </p:sp>
      <p:sp>
        <p:nvSpPr>
          <p:cNvPr id="6" name="Obdélník 5"/>
          <p:cNvSpPr/>
          <p:nvPr/>
        </p:nvSpPr>
        <p:spPr>
          <a:xfrm>
            <a:off x="1358536" y="1801730"/>
            <a:ext cx="9405257" cy="923330"/>
          </a:xfrm>
          <a:prstGeom prst="rect">
            <a:avLst/>
          </a:prstGeom>
        </p:spPr>
        <p:txBody>
          <a:bodyPr wrap="square">
            <a:spAutoFit/>
          </a:bodyPr>
          <a:lstStyle/>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cs-CZ" b="1" dirty="0">
              <a:latin typeface="Calibri" panose="020F0502020204030204" pitchFamily="34" charset="0"/>
              <a:cs typeface="Calibri" panose="020F0502020204030204" pitchFamily="34" charset="0"/>
            </a:endParaRPr>
          </a:p>
        </p:txBody>
      </p:sp>
      <p:sp>
        <p:nvSpPr>
          <p:cNvPr id="4" name="TextovéPole 3"/>
          <p:cNvSpPr txBox="1"/>
          <p:nvPr/>
        </p:nvSpPr>
        <p:spPr>
          <a:xfrm>
            <a:off x="967459" y="960120"/>
            <a:ext cx="9796334" cy="4801314"/>
          </a:xfrm>
          <a:prstGeom prst="rect">
            <a:avLst/>
          </a:prstGeom>
          <a:noFill/>
        </p:spPr>
        <p:txBody>
          <a:bodyPr wrap="square" rtlCol="0">
            <a:spAutoFit/>
          </a:bodyPr>
          <a:lstStyle/>
          <a:p>
            <a:pPr lvl="1"/>
            <a:r>
              <a:rPr lang="cs-CZ" b="1" dirty="0" smtClean="0">
                <a:latin typeface="Calibri" panose="020F0502020204030204" pitchFamily="34" charset="0"/>
                <a:cs typeface="Calibri" panose="020F0502020204030204" pitchFamily="34" charset="0"/>
              </a:rPr>
              <a:t>1.2. STRUKTOROVANÉ REALITY TV</a:t>
            </a:r>
          </a:p>
          <a:p>
            <a:pPr lvl="1"/>
            <a:endParaRPr lang="cs-CZ" b="1" dirty="0" smtClean="0">
              <a:latin typeface="Calibri" panose="020F0502020204030204" pitchFamily="34" charset="0"/>
              <a:cs typeface="Calibri" panose="020F0502020204030204" pitchFamily="34" charset="0"/>
            </a:endParaRPr>
          </a:p>
          <a:p>
            <a:pPr lvl="1" algn="just"/>
            <a:r>
              <a:rPr lang="pl-PL" b="1" dirty="0">
                <a:latin typeface="Calibri" panose="020F0502020204030204" pitchFamily="34" charset="0"/>
                <a:cs typeface="Calibri" panose="020F0502020204030204" pitchFamily="34" charset="0"/>
              </a:rPr>
              <a:t>1.2.1	</a:t>
            </a:r>
            <a:r>
              <a:rPr lang="pl-PL" b="1" dirty="0" smtClean="0">
                <a:latin typeface="Calibri" panose="020F0502020204030204" pitchFamily="34" charset="0"/>
                <a:cs typeface="Calibri" panose="020F0502020204030204" pitchFamily="34" charset="0"/>
              </a:rPr>
              <a:t>Gamedoc </a:t>
            </a:r>
          </a:p>
          <a:p>
            <a:pPr lvl="1" algn="just"/>
            <a:endParaRPr lang="cs-CZ" b="1"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pořady, které zachycují všední události v životech jejich </a:t>
            </a:r>
            <a:r>
              <a:rPr lang="cs-CZ" dirty="0" smtClean="0">
                <a:latin typeface="Calibri" panose="020F0502020204030204" pitchFamily="34" charset="0"/>
                <a:cs typeface="Calibri" panose="020F0502020204030204" pitchFamily="34" charset="0"/>
              </a:rPr>
              <a:t>aktérů, tyto </a:t>
            </a:r>
            <a:r>
              <a:rPr lang="cs-CZ" dirty="0">
                <a:latin typeface="Calibri" panose="020F0502020204030204" pitchFamily="34" charset="0"/>
                <a:cs typeface="Calibri" panose="020F0502020204030204" pitchFamily="34" charset="0"/>
              </a:rPr>
              <a:t>aktéry </a:t>
            </a:r>
            <a:r>
              <a:rPr lang="cs-CZ" dirty="0" smtClean="0">
                <a:latin typeface="Calibri" panose="020F0502020204030204" pitchFamily="34" charset="0"/>
                <a:cs typeface="Calibri" panose="020F0502020204030204" pitchFamily="34" charset="0"/>
              </a:rPr>
              <a:t>označujeme </a:t>
            </a:r>
            <a:r>
              <a:rPr lang="cs-CZ" dirty="0">
                <a:latin typeface="Calibri" panose="020F0502020204030204" pitchFamily="34" charset="0"/>
                <a:cs typeface="Calibri" panose="020F0502020204030204" pitchFamily="34" charset="0"/>
              </a:rPr>
              <a:t>za </a:t>
            </a:r>
            <a:r>
              <a:rPr lang="cs-CZ" dirty="0" err="1">
                <a:latin typeface="Calibri" panose="020F0502020204030204" pitchFamily="34" charset="0"/>
                <a:cs typeface="Calibri" panose="020F0502020204030204" pitchFamily="34" charset="0"/>
              </a:rPr>
              <a:t>stars</a:t>
            </a:r>
            <a:r>
              <a:rPr lang="cs-CZ" dirty="0">
                <a:latin typeface="Calibri" panose="020F0502020204030204" pitchFamily="34" charset="0"/>
                <a:cs typeface="Calibri" panose="020F0502020204030204" pitchFamily="34" charset="0"/>
              </a:rPr>
              <a:t>, čímž </a:t>
            </a:r>
            <a:r>
              <a:rPr lang="cs-CZ" dirty="0" smtClean="0">
                <a:latin typeface="Calibri" panose="020F0502020204030204" pitchFamily="34" charset="0"/>
                <a:cs typeface="Calibri" panose="020F0502020204030204" pitchFamily="34" charset="0"/>
              </a:rPr>
              <a:t>poukazujeme </a:t>
            </a:r>
            <a:r>
              <a:rPr lang="cs-CZ" dirty="0">
                <a:latin typeface="Calibri" panose="020F0502020204030204" pitchFamily="34" charset="0"/>
                <a:cs typeface="Calibri" panose="020F0502020204030204" pitchFamily="34" charset="0"/>
              </a:rPr>
              <a:t>na </a:t>
            </a:r>
            <a:r>
              <a:rPr lang="cs-CZ" dirty="0" err="1" smtClean="0">
                <a:latin typeface="Calibri" panose="020F0502020204030204" pitchFamily="34" charset="0"/>
                <a:cs typeface="Calibri" panose="020F0502020204030204" pitchFamily="34" charset="0"/>
              </a:rPr>
              <a:t>celebritizačnost</a:t>
            </a:r>
            <a:endParaRPr lang="cs-CZ" dirty="0" smtClean="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cs-CZ" dirty="0" smtClean="0">
                <a:latin typeface="Calibri" panose="020F0502020204030204" pitchFamily="34" charset="0"/>
                <a:cs typeface="Calibri" panose="020F0502020204030204" pitchFamily="34" charset="0"/>
              </a:rPr>
              <a:t>herní </a:t>
            </a:r>
            <a:r>
              <a:rPr lang="cs-CZ" dirty="0">
                <a:latin typeface="Calibri" panose="020F0502020204030204" pitchFamily="34" charset="0"/>
                <a:cs typeface="Calibri" panose="020F0502020204030204" pitchFamily="34" charset="0"/>
              </a:rPr>
              <a:t>charakter způsobuje, že jsou aktéři v pravidelných intervalech vyřazováni, dokud poslední z nich nezíská slíbenou </a:t>
            </a:r>
            <a:r>
              <a:rPr lang="cs-CZ" dirty="0" smtClean="0">
                <a:latin typeface="Calibri" panose="020F0502020204030204" pitchFamily="34" charset="0"/>
                <a:cs typeface="Calibri" panose="020F0502020204030204" pitchFamily="34" charset="0"/>
              </a:rPr>
              <a:t>výhru</a:t>
            </a:r>
          </a:p>
          <a:p>
            <a:pPr marL="742950" lvl="1" indent="-285750" algn="just">
              <a:buFont typeface="Arial" panose="020B0604020202020204" pitchFamily="34" charset="0"/>
              <a:buChar char="•"/>
            </a:pPr>
            <a:r>
              <a:rPr lang="cs-CZ" dirty="0" smtClean="0">
                <a:latin typeface="Calibri" panose="020F0502020204030204" pitchFamily="34" charset="0"/>
                <a:cs typeface="Calibri" panose="020F0502020204030204" pitchFamily="34" charset="0"/>
              </a:rPr>
              <a:t>účastníci </a:t>
            </a:r>
            <a:r>
              <a:rPr lang="cs-CZ" dirty="0">
                <a:latin typeface="Calibri" panose="020F0502020204030204" pitchFamily="34" charset="0"/>
                <a:cs typeface="Calibri" panose="020F0502020204030204" pitchFamily="34" charset="0"/>
              </a:rPr>
              <a:t>v tomto případě bývají natáčeni i při každodenních činnostech a vlastní soutěžení či příprava na něj je prezentováno jako jedna z jejich (mnohých) </a:t>
            </a:r>
            <a:r>
              <a:rPr lang="cs-CZ" dirty="0" smtClean="0">
                <a:latin typeface="Calibri" panose="020F0502020204030204" pitchFamily="34" charset="0"/>
                <a:cs typeface="Calibri" panose="020F0502020204030204" pitchFamily="34" charset="0"/>
              </a:rPr>
              <a:t>aktivit</a:t>
            </a:r>
          </a:p>
          <a:p>
            <a:pPr marL="742950" lvl="1" indent="-285750" algn="just">
              <a:buFont typeface="Arial" panose="020B0604020202020204" pitchFamily="34" charset="0"/>
              <a:buChar char="•"/>
            </a:pPr>
            <a:r>
              <a:rPr lang="cs-CZ" dirty="0" smtClean="0">
                <a:latin typeface="Calibri" panose="020F0502020204030204" pitchFamily="34" charset="0"/>
                <a:cs typeface="Calibri" panose="020F0502020204030204" pitchFamily="34" charset="0"/>
              </a:rPr>
              <a:t>typickým </a:t>
            </a:r>
            <a:r>
              <a:rPr lang="cs-CZ" dirty="0">
                <a:latin typeface="Calibri" panose="020F0502020204030204" pitchFamily="34" charset="0"/>
                <a:cs typeface="Calibri" panose="020F0502020204030204" pitchFamily="34" charset="0"/>
              </a:rPr>
              <a:t>zástupcem tohoto žánru je reality show </a:t>
            </a:r>
            <a:r>
              <a:rPr lang="cs-CZ" i="1" dirty="0" err="1" smtClean="0">
                <a:latin typeface="Calibri" panose="020F0502020204030204" pitchFamily="34" charset="0"/>
                <a:cs typeface="Calibri" panose="020F0502020204030204" pitchFamily="34" charset="0"/>
                <a:hlinkClick r:id="rId2"/>
              </a:rPr>
              <a:t>Survivor</a:t>
            </a:r>
            <a:r>
              <a:rPr lang="cs-CZ" i="1" dirty="0">
                <a:latin typeface="Calibri" panose="020F0502020204030204" pitchFamily="34" charset="0"/>
                <a:cs typeface="Calibri" panose="020F0502020204030204" pitchFamily="34" charset="0"/>
              </a:rPr>
              <a:t> </a:t>
            </a:r>
            <a:r>
              <a:rPr lang="cs-CZ" dirty="0" smtClean="0">
                <a:latin typeface="Calibri" panose="020F0502020204030204" pitchFamily="34" charset="0"/>
                <a:cs typeface="Calibri" panose="020F0502020204030204" pitchFamily="34" charset="0"/>
              </a:rPr>
              <a:t>(principem </a:t>
            </a:r>
            <a:r>
              <a:rPr lang="cs-CZ" dirty="0">
                <a:latin typeface="Calibri" panose="020F0502020204030204" pitchFamily="34" charset="0"/>
                <a:cs typeface="Calibri" panose="020F0502020204030204" pitchFamily="34" charset="0"/>
              </a:rPr>
              <a:t>této show je vysazení skupiny lidí, kteří se navzájem neznají, na izolovaném ostrově nebo </a:t>
            </a:r>
            <a:r>
              <a:rPr lang="cs-CZ" dirty="0" smtClean="0">
                <a:latin typeface="Calibri" panose="020F0502020204030204" pitchFamily="34" charset="0"/>
                <a:cs typeface="Calibri" panose="020F0502020204030204" pitchFamily="34" charset="0"/>
              </a:rPr>
              <a:t>vnitrozemí, soutěžící </a:t>
            </a:r>
            <a:r>
              <a:rPr lang="cs-CZ" dirty="0">
                <a:latin typeface="Calibri" panose="020F0502020204030204" pitchFamily="34" charset="0"/>
                <a:cs typeface="Calibri" panose="020F0502020204030204" pitchFamily="34" charset="0"/>
              </a:rPr>
              <a:t>si zde sami musí obstarat jídlo, vodu, oheň a </a:t>
            </a:r>
            <a:r>
              <a:rPr lang="cs-CZ" dirty="0" smtClean="0">
                <a:latin typeface="Calibri" panose="020F0502020204030204" pitchFamily="34" charset="0"/>
                <a:cs typeface="Calibri" panose="020F0502020204030204" pitchFamily="34" charset="0"/>
              </a:rPr>
              <a:t>přístřeší)</a:t>
            </a:r>
          </a:p>
          <a:p>
            <a:pPr marL="742950" lvl="1" indent="-285750" algn="just">
              <a:buFont typeface="Arial" panose="020B0604020202020204" pitchFamily="34" charset="0"/>
              <a:buChar char="•"/>
            </a:pPr>
            <a:r>
              <a:rPr lang="cs-CZ" dirty="0">
                <a:latin typeface="Calibri" panose="020F0502020204030204" pitchFamily="34" charset="0"/>
                <a:cs typeface="Calibri" panose="020F0502020204030204" pitchFamily="34" charset="0"/>
              </a:rPr>
              <a:t>nejpopulárnějším </a:t>
            </a:r>
            <a:r>
              <a:rPr lang="cs-CZ" dirty="0" err="1">
                <a:latin typeface="Calibri" panose="020F0502020204030204" pitchFamily="34" charset="0"/>
                <a:cs typeface="Calibri" panose="020F0502020204030204" pitchFamily="34" charset="0"/>
              </a:rPr>
              <a:t>gamedocem</a:t>
            </a:r>
            <a:r>
              <a:rPr lang="cs-CZ" dirty="0">
                <a:latin typeface="Calibri" panose="020F0502020204030204" pitchFamily="34" charset="0"/>
                <a:cs typeface="Calibri" panose="020F0502020204030204" pitchFamily="34" charset="0"/>
              </a:rPr>
              <a:t>, franšízovaným po celém světě, je formát </a:t>
            </a:r>
            <a:r>
              <a:rPr lang="cs-CZ" i="1" dirty="0">
                <a:latin typeface="Calibri" panose="020F0502020204030204" pitchFamily="34" charset="0"/>
                <a:cs typeface="Calibri" panose="020F0502020204030204" pitchFamily="34" charset="0"/>
                <a:hlinkClick r:id="rId3"/>
              </a:rPr>
              <a:t>Big Brother</a:t>
            </a:r>
            <a:r>
              <a:rPr lang="cs-CZ" dirty="0">
                <a:latin typeface="Calibri" panose="020F0502020204030204" pitchFamily="34" charset="0"/>
                <a:cs typeface="Calibri" panose="020F0502020204030204" pitchFamily="34" charset="0"/>
              </a:rPr>
              <a:t>, ve kterém více než 15 týdnů žijí soutěžící v domě plném kamer a snaží se přestát hlasování diváků a získat vysokou finanční </a:t>
            </a:r>
            <a:r>
              <a:rPr lang="cs-CZ" dirty="0" smtClean="0">
                <a:latin typeface="Calibri" panose="020F0502020204030204" pitchFamily="34" charset="0"/>
                <a:cs typeface="Calibri" panose="020F0502020204030204" pitchFamily="34" charset="0"/>
              </a:rPr>
              <a:t>odměnu</a:t>
            </a:r>
            <a:endParaRPr lang="cs-CZ" dirty="0">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endParaRPr lang="cs-CZ" i="1" dirty="0" smtClean="0">
              <a:latin typeface="Calibri" panose="020F0502020204030204" pitchFamily="34" charset="0"/>
              <a:cs typeface="Calibri" panose="020F0502020204030204" pitchFamily="34" charset="0"/>
            </a:endParaRPr>
          </a:p>
        </p:txBody>
      </p:sp>
      <p:pic>
        <p:nvPicPr>
          <p:cNvPr id="5" name="Obrázek 4"/>
          <p:cNvPicPr>
            <a:picLocks noChangeAspect="1"/>
          </p:cNvPicPr>
          <p:nvPr/>
        </p:nvPicPr>
        <p:blipFill>
          <a:blip r:embed="rId4">
            <a:extLst>
              <a:ext uri="{BEBA8EAE-BF5A-486C-A8C5-ECC9F3942E4B}">
                <a14:imgProps xmlns:a14="http://schemas.microsoft.com/office/drawing/2010/main">
                  <a14:imgLayer r:embed="rId5">
                    <a14:imgEffect>
                      <a14:backgroundRemoval t="9459" b="96622" l="10000" r="99362"/>
                    </a14:imgEffect>
                  </a14:imgLayer>
                </a14:imgProps>
              </a:ext>
              <a:ext uri="{28A0092B-C50C-407E-A947-70E740481C1C}">
                <a14:useLocalDpi xmlns:a14="http://schemas.microsoft.com/office/drawing/2010/main" val="0"/>
              </a:ext>
            </a:extLst>
          </a:blip>
          <a:stretch>
            <a:fillRect/>
          </a:stretch>
        </p:blipFill>
        <p:spPr>
          <a:xfrm>
            <a:off x="7903030" y="4990011"/>
            <a:ext cx="3126376" cy="1968952"/>
          </a:xfrm>
          <a:prstGeom prst="rect">
            <a:avLst/>
          </a:prstGeom>
        </p:spPr>
      </p:pic>
      <p:pic>
        <p:nvPicPr>
          <p:cNvPr id="7" name="Obrázek 6"/>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6400" y1="70845" x2="26400" y2="70845"/>
                        <a14:foregroundMark x1="20800" y1="63265" x2="20800" y2="63265"/>
                        <a14:foregroundMark x1="20800" y1="71429" x2="20800" y2="71429"/>
                        <a14:foregroundMark x1="21800" y1="78134" x2="21800" y2="78134"/>
                      </a14:backgroundRemoval>
                    </a14:imgEffect>
                  </a14:imgLayer>
                </a14:imgProps>
              </a:ext>
              <a:ext uri="{28A0092B-C50C-407E-A947-70E740481C1C}">
                <a14:useLocalDpi xmlns:a14="http://schemas.microsoft.com/office/drawing/2010/main" val="0"/>
              </a:ext>
            </a:extLst>
          </a:blip>
          <a:stretch>
            <a:fillRect/>
          </a:stretch>
        </p:blipFill>
        <p:spPr>
          <a:xfrm>
            <a:off x="8800223" y="91962"/>
            <a:ext cx="3165354" cy="2171433"/>
          </a:xfrm>
          <a:prstGeom prst="rect">
            <a:avLst/>
          </a:prstGeom>
        </p:spPr>
      </p:pic>
    </p:spTree>
    <p:extLst>
      <p:ext uri="{BB962C8B-B14F-4D97-AF65-F5344CB8AC3E}">
        <p14:creationId xmlns:p14="http://schemas.microsoft.com/office/powerpoint/2010/main" val="1671914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TM10001106[[fn=Odznáček]]</Template>
  <TotalTime>5399</TotalTime>
  <Words>3231</Words>
  <Application>Microsoft Office PowerPoint</Application>
  <PresentationFormat>Širokoúhlá obrazovka</PresentationFormat>
  <Paragraphs>232</Paragraphs>
  <Slides>21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21</vt:i4>
      </vt:variant>
    </vt:vector>
  </HeadingPairs>
  <TitlesOfParts>
    <vt:vector size="26" baseType="lpstr">
      <vt:lpstr>Arial</vt:lpstr>
      <vt:lpstr>Calibri</vt:lpstr>
      <vt:lpstr>Gill Sans MT</vt:lpstr>
      <vt:lpstr>Impact</vt:lpstr>
      <vt:lpstr>Badge</vt:lpstr>
      <vt:lpstr>Úvod do studia televizních formátů</vt:lpstr>
      <vt:lpstr> Faktuální televizní žánry</vt:lpstr>
      <vt:lpstr>(d) Reality tv</vt:lpstr>
      <vt:lpstr>(d) Reality tv</vt:lpstr>
      <vt:lpstr>(d) Reality tv</vt:lpstr>
      <vt:lpstr>(d) Reality tv</vt:lpstr>
      <vt:lpstr>(d) Reality tv</vt:lpstr>
      <vt:lpstr>(d) Reality tv</vt:lpstr>
      <vt:lpstr>(d) Reality tv</vt:lpstr>
      <vt:lpstr>(d) Reality tv</vt:lpstr>
      <vt:lpstr>(d) Reality tv</vt:lpstr>
      <vt:lpstr>(d) Reality tv</vt:lpstr>
      <vt:lpstr>(d) Reality tv</vt:lpstr>
      <vt:lpstr>(d) Reality tv</vt:lpstr>
      <vt:lpstr>(d) Reality tv</vt:lpstr>
      <vt:lpstr>(d) Reality tv</vt:lpstr>
      <vt:lpstr>(d) Reality tv</vt:lpstr>
      <vt:lpstr>(d) Reality tv</vt:lpstr>
      <vt:lpstr>(d) Reality tv</vt:lpstr>
      <vt:lpstr>(d) Reality tv</vt:lpstr>
      <vt:lpstr>ÚKOLY K PŘEDNÁŠCE</vt:lpstr>
    </vt:vector>
  </TitlesOfParts>
  <Company>Česká televize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studia televizních formátů</dc:title>
  <dc:creator>Šardická Kateřina</dc:creator>
  <cp:lastModifiedBy>Šardická Kateřina</cp:lastModifiedBy>
  <cp:revision>159</cp:revision>
  <dcterms:created xsi:type="dcterms:W3CDTF">2020-10-14T09:20:20Z</dcterms:created>
  <dcterms:modified xsi:type="dcterms:W3CDTF">2020-12-10T11:15:20Z</dcterms:modified>
</cp:coreProperties>
</file>