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320" r:id="rId3"/>
    <p:sldId id="321" r:id="rId4"/>
    <p:sldId id="322" r:id="rId5"/>
    <p:sldId id="324" r:id="rId6"/>
    <p:sldId id="323" r:id="rId7"/>
    <p:sldId id="342" r:id="rId8"/>
    <p:sldId id="343"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7898CD-DAED-4BC8-A7C0-E65279A04072}" type="datetimeFigureOut">
              <a:rPr lang="cs-CZ" smtClean="0"/>
              <a:t>16.12.2020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31D67D-320D-41C9-A7D5-BDA1FD9A3A9C}" type="slidenum">
              <a:rPr lang="cs-CZ" smtClean="0"/>
              <a:t>‹#›</a:t>
            </a:fld>
            <a:endParaRPr lang="cs-CZ"/>
          </a:p>
        </p:txBody>
      </p:sp>
    </p:spTree>
    <p:extLst>
      <p:ext uri="{BB962C8B-B14F-4D97-AF65-F5344CB8AC3E}">
        <p14:creationId xmlns:p14="http://schemas.microsoft.com/office/powerpoint/2010/main" val="1519701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xfrm>
            <a:off x="1143000" y="685800"/>
            <a:ext cx="4572000" cy="3429000"/>
          </a:xfrm>
          <a:ln/>
        </p:spPr>
      </p:sp>
      <p:sp>
        <p:nvSpPr>
          <p:cNvPr id="16386" name="Rectangle 3"/>
          <p:cNvSpPr>
            <a:spLocks noGrp="1" noChangeArrowheads="1"/>
          </p:cNvSpPr>
          <p:nvPr>
            <p:ph type="body" idx="1"/>
          </p:nvPr>
        </p:nvSpPr>
        <p:spPr>
          <a:noFill/>
          <a:ln/>
        </p:spPr>
        <p:txBody>
          <a:bodyPr/>
          <a:lstStyle/>
          <a:p>
            <a:pPr eaLnBrk="1" hangingPunct="1"/>
            <a:endParaRPr lang="en-US">
              <a:ea typeface="ＭＳ Ｐゴシック"/>
              <a:cs typeface="ＭＳ Ｐゴシック"/>
            </a:endParaRPr>
          </a:p>
        </p:txBody>
      </p:sp>
    </p:spTree>
    <p:extLst>
      <p:ext uri="{BB962C8B-B14F-4D97-AF65-F5344CB8AC3E}">
        <p14:creationId xmlns:p14="http://schemas.microsoft.com/office/powerpoint/2010/main" val="3928613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xfrm>
            <a:off x="381000" y="685800"/>
            <a:ext cx="6096000" cy="3429000"/>
          </a:xfrm>
          <a:ln/>
        </p:spPr>
      </p:sp>
      <p:sp>
        <p:nvSpPr>
          <p:cNvPr id="18434" name="Rectangle 3"/>
          <p:cNvSpPr>
            <a:spLocks noGrp="1" noChangeArrowheads="1"/>
          </p:cNvSpPr>
          <p:nvPr>
            <p:ph type="body" idx="1"/>
          </p:nvPr>
        </p:nvSpPr>
        <p:spPr>
          <a:noFill/>
          <a:ln/>
        </p:spPr>
        <p:txBody>
          <a:bodyPr/>
          <a:lstStyle/>
          <a:p>
            <a:pPr eaLnBrk="1" hangingPunct="1"/>
            <a:endParaRPr lang="en-US">
              <a:ea typeface="ＭＳ Ｐゴシック"/>
              <a:cs typeface="ＭＳ Ｐゴシック"/>
            </a:endParaRPr>
          </a:p>
        </p:txBody>
      </p:sp>
    </p:spTree>
    <p:extLst>
      <p:ext uri="{BB962C8B-B14F-4D97-AF65-F5344CB8AC3E}">
        <p14:creationId xmlns:p14="http://schemas.microsoft.com/office/powerpoint/2010/main" val="2589237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xfrm>
            <a:off x="1143000" y="685800"/>
            <a:ext cx="4572000" cy="3429000"/>
          </a:xfrm>
          <a:ln/>
        </p:spPr>
      </p:sp>
      <p:sp>
        <p:nvSpPr>
          <p:cNvPr id="20482" name="Rectangle 3"/>
          <p:cNvSpPr>
            <a:spLocks noGrp="1" noChangeArrowheads="1"/>
          </p:cNvSpPr>
          <p:nvPr>
            <p:ph type="body" idx="1"/>
          </p:nvPr>
        </p:nvSpPr>
        <p:spPr>
          <a:noFill/>
          <a:ln/>
        </p:spPr>
        <p:txBody>
          <a:bodyPr/>
          <a:lstStyle/>
          <a:p>
            <a:pPr eaLnBrk="1" hangingPunct="1"/>
            <a:endParaRPr lang="en-US">
              <a:ea typeface="ＭＳ Ｐゴシック"/>
              <a:cs typeface="ＭＳ Ｐゴシック"/>
            </a:endParaRPr>
          </a:p>
        </p:txBody>
      </p:sp>
    </p:spTree>
    <p:extLst>
      <p:ext uri="{BB962C8B-B14F-4D97-AF65-F5344CB8AC3E}">
        <p14:creationId xmlns:p14="http://schemas.microsoft.com/office/powerpoint/2010/main" val="2412652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xfrm>
            <a:off x="1143000" y="685800"/>
            <a:ext cx="4572000" cy="3429000"/>
          </a:xfrm>
          <a:ln/>
        </p:spPr>
      </p:sp>
      <p:sp>
        <p:nvSpPr>
          <p:cNvPr id="22530" name="Rectangle 3"/>
          <p:cNvSpPr>
            <a:spLocks noGrp="1" noChangeArrowheads="1"/>
          </p:cNvSpPr>
          <p:nvPr>
            <p:ph type="body" idx="1"/>
          </p:nvPr>
        </p:nvSpPr>
        <p:spPr>
          <a:noFill/>
          <a:ln/>
        </p:spPr>
        <p:txBody>
          <a:bodyPr/>
          <a:lstStyle/>
          <a:p>
            <a:pPr eaLnBrk="1" hangingPunct="1"/>
            <a:endParaRPr lang="en-US">
              <a:ea typeface="ＭＳ Ｐゴシック"/>
              <a:cs typeface="ＭＳ Ｐゴシック"/>
            </a:endParaRPr>
          </a:p>
        </p:txBody>
      </p:sp>
    </p:spTree>
    <p:extLst>
      <p:ext uri="{BB962C8B-B14F-4D97-AF65-F5344CB8AC3E}">
        <p14:creationId xmlns:p14="http://schemas.microsoft.com/office/powerpoint/2010/main" val="3662113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cs-CZ" smtClean="0"/>
              <a:t>Kliknutím lze upravit styl.</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2566A2FD-8E20-4A05-8E3E-25EC56A5E9CB}" type="datetimeFigureOut">
              <a:rPr lang="cs-CZ" smtClean="0"/>
              <a:t>16.12.2020</a:t>
            </a:fld>
            <a:endParaRPr lang="cs-CZ"/>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cs-CZ"/>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F96D742C-3970-4B2C-AD3A-6FDD6B33F4A8}" type="slidenum">
              <a:rPr lang="cs-CZ" smtClean="0"/>
              <a:t>‹#›</a:t>
            </a:fld>
            <a:endParaRPr lang="cs-CZ"/>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78198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2566A2FD-8E20-4A05-8E3E-25EC56A5E9CB}" type="datetimeFigureOut">
              <a:rPr lang="cs-CZ" smtClean="0"/>
              <a:t>16.12.2020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96D742C-3970-4B2C-AD3A-6FDD6B33F4A8}" type="slidenum">
              <a:rPr lang="cs-CZ" smtClean="0"/>
              <a:t>‹#›</a:t>
            </a:fld>
            <a:endParaRPr lang="cs-CZ"/>
          </a:p>
        </p:txBody>
      </p:sp>
    </p:spTree>
    <p:extLst>
      <p:ext uri="{BB962C8B-B14F-4D97-AF65-F5344CB8AC3E}">
        <p14:creationId xmlns:p14="http://schemas.microsoft.com/office/powerpoint/2010/main" val="1728559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2566A2FD-8E20-4A05-8E3E-25EC56A5E9CB}" type="datetimeFigureOut">
              <a:rPr lang="cs-CZ" smtClean="0"/>
              <a:t>16.12.2020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96D742C-3970-4B2C-AD3A-6FDD6B33F4A8}" type="slidenum">
              <a:rPr lang="cs-CZ" smtClean="0"/>
              <a:t>‹#›</a:t>
            </a:fld>
            <a:endParaRPr lang="cs-CZ"/>
          </a:p>
        </p:txBody>
      </p:sp>
    </p:spTree>
    <p:extLst>
      <p:ext uri="{BB962C8B-B14F-4D97-AF65-F5344CB8AC3E}">
        <p14:creationId xmlns:p14="http://schemas.microsoft.com/office/powerpoint/2010/main" val="4112200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2566A2FD-8E20-4A05-8E3E-25EC56A5E9CB}" type="datetimeFigureOut">
              <a:rPr lang="cs-CZ" smtClean="0"/>
              <a:t>16.12.2020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96D742C-3970-4B2C-AD3A-6FDD6B33F4A8}" type="slidenum">
              <a:rPr lang="cs-CZ" smtClean="0"/>
              <a:t>‹#›</a:t>
            </a:fld>
            <a:endParaRPr lang="cs-CZ"/>
          </a:p>
        </p:txBody>
      </p:sp>
    </p:spTree>
    <p:extLst>
      <p:ext uri="{BB962C8B-B14F-4D97-AF65-F5344CB8AC3E}">
        <p14:creationId xmlns:p14="http://schemas.microsoft.com/office/powerpoint/2010/main" val="2323752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2566A2FD-8E20-4A05-8E3E-25EC56A5E9CB}" type="datetimeFigureOut">
              <a:rPr lang="cs-CZ" smtClean="0"/>
              <a:t>16.12.2020</a:t>
            </a:fld>
            <a:endParaRPr lang="cs-CZ"/>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cs-CZ"/>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F96D742C-3970-4B2C-AD3A-6FDD6B33F4A8}" type="slidenum">
              <a:rPr lang="cs-CZ" smtClean="0"/>
              <a:t>‹#›</a:t>
            </a:fld>
            <a:endParaRPr lang="cs-CZ"/>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42784082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2566A2FD-8E20-4A05-8E3E-25EC56A5E9CB}" type="datetimeFigureOut">
              <a:rPr lang="cs-CZ" smtClean="0"/>
              <a:t>16.12.2020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96D742C-3970-4B2C-AD3A-6FDD6B33F4A8}" type="slidenum">
              <a:rPr lang="cs-CZ" smtClean="0"/>
              <a:t>‹#›</a:t>
            </a:fld>
            <a:endParaRPr lang="cs-CZ"/>
          </a:p>
        </p:txBody>
      </p:sp>
    </p:spTree>
    <p:extLst>
      <p:ext uri="{BB962C8B-B14F-4D97-AF65-F5344CB8AC3E}">
        <p14:creationId xmlns:p14="http://schemas.microsoft.com/office/powerpoint/2010/main" val="183660319"/>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1257300" y="2909102"/>
            <a:ext cx="4800600" cy="299639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6633864" y="2909102"/>
            <a:ext cx="4800600" cy="299639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2566A2FD-8E20-4A05-8E3E-25EC56A5E9CB}" type="datetimeFigureOut">
              <a:rPr lang="cs-CZ" smtClean="0"/>
              <a:t>16.12.2020</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F96D742C-3970-4B2C-AD3A-6FDD6B33F4A8}" type="slidenum">
              <a:rPr lang="cs-CZ" smtClean="0"/>
              <a:t>‹#›</a:t>
            </a:fld>
            <a:endParaRPr lang="cs-CZ"/>
          </a:p>
        </p:txBody>
      </p:sp>
    </p:spTree>
    <p:extLst>
      <p:ext uri="{BB962C8B-B14F-4D97-AF65-F5344CB8AC3E}">
        <p14:creationId xmlns:p14="http://schemas.microsoft.com/office/powerpoint/2010/main" val="37344748"/>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2566A2FD-8E20-4A05-8E3E-25EC56A5E9CB}" type="datetimeFigureOut">
              <a:rPr lang="cs-CZ" smtClean="0"/>
              <a:t>16.12.2020</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F96D742C-3970-4B2C-AD3A-6FDD6B33F4A8}" type="slidenum">
              <a:rPr lang="cs-CZ" smtClean="0"/>
              <a:t>‹#›</a:t>
            </a:fld>
            <a:endParaRPr lang="cs-CZ"/>
          </a:p>
        </p:txBody>
      </p:sp>
    </p:spTree>
    <p:extLst>
      <p:ext uri="{BB962C8B-B14F-4D97-AF65-F5344CB8AC3E}">
        <p14:creationId xmlns:p14="http://schemas.microsoft.com/office/powerpoint/2010/main" val="3156609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6A2FD-8E20-4A05-8E3E-25EC56A5E9CB}" type="datetimeFigureOut">
              <a:rPr lang="cs-CZ" smtClean="0"/>
              <a:t>16.12.2020</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F96D742C-3970-4B2C-AD3A-6FDD6B33F4A8}" type="slidenum">
              <a:rPr lang="cs-CZ" smtClean="0"/>
              <a:t>‹#›</a:t>
            </a:fld>
            <a:endParaRPr lang="cs-CZ"/>
          </a:p>
        </p:txBody>
      </p:sp>
    </p:spTree>
    <p:extLst>
      <p:ext uri="{BB962C8B-B14F-4D97-AF65-F5344CB8AC3E}">
        <p14:creationId xmlns:p14="http://schemas.microsoft.com/office/powerpoint/2010/main" val="361235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cs-CZ" smtClean="0"/>
              <a:t>Kliknutím lze upravit styl.</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a:xfrm>
            <a:off x="765051" y="6375679"/>
            <a:ext cx="1233355" cy="348462"/>
          </a:xfrm>
        </p:spPr>
        <p:txBody>
          <a:bodyPr/>
          <a:lstStyle/>
          <a:p>
            <a:fld id="{2566A2FD-8E20-4A05-8E3E-25EC56A5E9CB}" type="datetimeFigureOut">
              <a:rPr lang="cs-CZ" smtClean="0"/>
              <a:t>16.12.2020</a:t>
            </a:fld>
            <a:endParaRPr lang="cs-CZ"/>
          </a:p>
        </p:txBody>
      </p:sp>
      <p:sp>
        <p:nvSpPr>
          <p:cNvPr id="6" name="Footer Placeholder 5"/>
          <p:cNvSpPr>
            <a:spLocks noGrp="1"/>
          </p:cNvSpPr>
          <p:nvPr>
            <p:ph type="ftr" sz="quarter" idx="11"/>
          </p:nvPr>
        </p:nvSpPr>
        <p:spPr>
          <a:xfrm>
            <a:off x="2103620" y="6375679"/>
            <a:ext cx="3482179" cy="345796"/>
          </a:xfrm>
        </p:spPr>
        <p:txBody>
          <a:bodyPr/>
          <a:lstStyle/>
          <a:p>
            <a:endParaRPr lang="cs-CZ"/>
          </a:p>
        </p:txBody>
      </p:sp>
      <p:sp>
        <p:nvSpPr>
          <p:cNvPr id="7" name="Slide Number Placeholder 6"/>
          <p:cNvSpPr>
            <a:spLocks noGrp="1"/>
          </p:cNvSpPr>
          <p:nvPr>
            <p:ph type="sldNum" sz="quarter" idx="12"/>
          </p:nvPr>
        </p:nvSpPr>
        <p:spPr>
          <a:xfrm>
            <a:off x="5691014" y="6375679"/>
            <a:ext cx="1232456" cy="345796"/>
          </a:xfrm>
        </p:spPr>
        <p:txBody>
          <a:bodyPr/>
          <a:lstStyle/>
          <a:p>
            <a:fld id="{F96D742C-3970-4B2C-AD3A-6FDD6B33F4A8}" type="slidenum">
              <a:rPr lang="cs-CZ" smtClean="0"/>
              <a:t>‹#›</a:t>
            </a:fld>
            <a:endParaRPr lang="cs-CZ"/>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49850762"/>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cs-CZ" smtClean="0"/>
              <a:t>Kliknutím lze upravit styl.</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a:xfrm>
            <a:off x="765950" y="6375679"/>
            <a:ext cx="1232456" cy="348462"/>
          </a:xfrm>
        </p:spPr>
        <p:txBody>
          <a:bodyPr/>
          <a:lstStyle/>
          <a:p>
            <a:fld id="{2566A2FD-8E20-4A05-8E3E-25EC56A5E9CB}" type="datetimeFigureOut">
              <a:rPr lang="cs-CZ" smtClean="0"/>
              <a:t>16.12.2020</a:t>
            </a:fld>
            <a:endParaRPr lang="cs-CZ"/>
          </a:p>
        </p:txBody>
      </p:sp>
      <p:sp>
        <p:nvSpPr>
          <p:cNvPr id="6" name="Footer Placeholder 5"/>
          <p:cNvSpPr>
            <a:spLocks noGrp="1"/>
          </p:cNvSpPr>
          <p:nvPr>
            <p:ph type="ftr" sz="quarter" idx="11"/>
          </p:nvPr>
        </p:nvSpPr>
        <p:spPr>
          <a:xfrm>
            <a:off x="2103621" y="6375679"/>
            <a:ext cx="3482178" cy="345796"/>
          </a:xfrm>
        </p:spPr>
        <p:txBody>
          <a:bodyPr/>
          <a:lstStyle/>
          <a:p>
            <a:endParaRPr lang="cs-CZ"/>
          </a:p>
        </p:txBody>
      </p:sp>
      <p:sp>
        <p:nvSpPr>
          <p:cNvPr id="7" name="Slide Number Placeholder 6"/>
          <p:cNvSpPr>
            <a:spLocks noGrp="1"/>
          </p:cNvSpPr>
          <p:nvPr>
            <p:ph type="sldNum" sz="quarter" idx="12"/>
          </p:nvPr>
        </p:nvSpPr>
        <p:spPr>
          <a:xfrm>
            <a:off x="5687568" y="6375679"/>
            <a:ext cx="1234440" cy="345796"/>
          </a:xfrm>
        </p:spPr>
        <p:txBody>
          <a:bodyPr/>
          <a:lstStyle/>
          <a:p>
            <a:fld id="{F96D742C-3970-4B2C-AD3A-6FDD6B33F4A8}" type="slidenum">
              <a:rPr lang="cs-CZ" smtClean="0"/>
              <a:t>‹#›</a:t>
            </a:fld>
            <a:endParaRPr lang="cs-CZ"/>
          </a:p>
        </p:txBody>
      </p:sp>
    </p:spTree>
    <p:extLst>
      <p:ext uri="{BB962C8B-B14F-4D97-AF65-F5344CB8AC3E}">
        <p14:creationId xmlns:p14="http://schemas.microsoft.com/office/powerpoint/2010/main" val="668019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cs-CZ" smtClean="0"/>
              <a:t>Kliknutím lze upravit styl.</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2566A2FD-8E20-4A05-8E3E-25EC56A5E9CB}" type="datetimeFigureOut">
              <a:rPr lang="cs-CZ" smtClean="0"/>
              <a:t>16.12.2020</a:t>
            </a:fld>
            <a:endParaRPr lang="cs-CZ"/>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cs-CZ"/>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F96D742C-3970-4B2C-AD3A-6FDD6B33F4A8}" type="slidenum">
              <a:rPr lang="cs-CZ" smtClean="0"/>
              <a:t>‹#›</a:t>
            </a:fld>
            <a:endParaRPr lang="cs-CZ"/>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51109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ceskatelevize.cz/vse-o-ct/podavani-nametu-a-projektu/" TargetMode="Externa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ceskatelevize.cz/vse-o-ct/podavani-nametu-a-projektu/" TargetMode="Externa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sz="7200" dirty="0" smtClean="0"/>
              <a:t>Úvod </a:t>
            </a:r>
            <a:r>
              <a:rPr lang="cs-CZ" sz="7200" dirty="0"/>
              <a:t>do studia televizních formátů</a:t>
            </a:r>
          </a:p>
        </p:txBody>
      </p:sp>
      <p:sp>
        <p:nvSpPr>
          <p:cNvPr id="3" name="Podnadpis 2"/>
          <p:cNvSpPr>
            <a:spLocks noGrp="1"/>
          </p:cNvSpPr>
          <p:nvPr>
            <p:ph type="subTitle" idx="1"/>
          </p:nvPr>
        </p:nvSpPr>
        <p:spPr>
          <a:xfrm>
            <a:off x="2215045" y="4345578"/>
            <a:ext cx="8045373" cy="2695302"/>
          </a:xfrm>
        </p:spPr>
        <p:txBody>
          <a:bodyPr>
            <a:normAutofit/>
          </a:bodyPr>
          <a:lstStyle/>
          <a:p>
            <a:endParaRPr lang="cs-CZ" dirty="0"/>
          </a:p>
          <a:p>
            <a:r>
              <a:rPr lang="cs-CZ" dirty="0" smtClean="0"/>
              <a:t>IX. </a:t>
            </a:r>
            <a:r>
              <a:rPr lang="cs-CZ" dirty="0" smtClean="0"/>
              <a:t>přednáška</a:t>
            </a:r>
            <a:endParaRPr lang="cs-CZ" sz="2800" dirty="0"/>
          </a:p>
          <a:p>
            <a:endParaRPr lang="cs-CZ" dirty="0"/>
          </a:p>
          <a:p>
            <a:endParaRPr lang="cs-CZ" sz="1700" dirty="0" smtClean="0"/>
          </a:p>
        </p:txBody>
      </p:sp>
    </p:spTree>
    <p:extLst>
      <p:ext uri="{BB962C8B-B14F-4D97-AF65-F5344CB8AC3E}">
        <p14:creationId xmlns:p14="http://schemas.microsoft.com/office/powerpoint/2010/main" val="807658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6FF45AEC-19FE-4124-9C33-40EAA06689CF}"/>
              </a:ext>
            </a:extLst>
          </p:cNvPr>
          <p:cNvSpPr>
            <a:spLocks noGrp="1"/>
          </p:cNvSpPr>
          <p:nvPr>
            <p:ph type="title"/>
          </p:nvPr>
        </p:nvSpPr>
        <p:spPr>
          <a:xfrm>
            <a:off x="924099" y="374688"/>
            <a:ext cx="4233553" cy="959358"/>
          </a:xfrm>
        </p:spPr>
        <p:txBody>
          <a:bodyPr>
            <a:normAutofit/>
          </a:bodyPr>
          <a:lstStyle/>
          <a:p>
            <a:r>
              <a:rPr lang="cs-CZ" sz="4000" dirty="0"/>
              <a:t>ČTYŘI V TOM</a:t>
            </a:r>
          </a:p>
        </p:txBody>
      </p:sp>
      <p:sp>
        <p:nvSpPr>
          <p:cNvPr id="7" name="Obdélník 6">
            <a:extLst>
              <a:ext uri="{FF2B5EF4-FFF2-40B4-BE49-F238E27FC236}">
                <a16:creationId xmlns:a16="http://schemas.microsoft.com/office/drawing/2014/main" id="{D7DE0FA8-40EB-43D5-8083-D0C94E7BC516}"/>
              </a:ext>
            </a:extLst>
          </p:cNvPr>
          <p:cNvSpPr/>
          <p:nvPr/>
        </p:nvSpPr>
        <p:spPr>
          <a:xfrm>
            <a:off x="4346919" y="1664813"/>
            <a:ext cx="7176297" cy="3754874"/>
          </a:xfrm>
          <a:prstGeom prst="rect">
            <a:avLst/>
          </a:prstGeom>
        </p:spPr>
        <p:txBody>
          <a:bodyPr wrap="square">
            <a:spAutoFit/>
          </a:bodyPr>
          <a:lstStyle/>
          <a:p>
            <a:pPr marL="342900" indent="-342900" algn="just">
              <a:buFont typeface="Arial" panose="020B0604020202020204" pitchFamily="34" charset="0"/>
              <a:buChar char="•"/>
            </a:pPr>
            <a:r>
              <a:rPr lang="cs-CZ" sz="2200" dirty="0"/>
              <a:t>námět registrován 2011</a:t>
            </a:r>
          </a:p>
          <a:p>
            <a:pPr marL="342900" indent="-342900" algn="just">
              <a:buFont typeface="Arial" panose="020B0604020202020204" pitchFamily="34" charset="0"/>
              <a:buChar char="•"/>
            </a:pPr>
            <a:r>
              <a:rPr lang="cs-CZ" sz="2200" dirty="0"/>
              <a:t>schválen po nástupu Dvořáka</a:t>
            </a:r>
          </a:p>
          <a:p>
            <a:pPr marL="342900" indent="-342900" algn="just">
              <a:buFont typeface="Arial" panose="020B0604020202020204" pitchFamily="34" charset="0"/>
              <a:buChar char="•"/>
            </a:pPr>
            <a:r>
              <a:rPr lang="cs-CZ" sz="2200" dirty="0"/>
              <a:t>prezentováno jako dokumentární seriál</a:t>
            </a:r>
          </a:p>
          <a:p>
            <a:pPr marL="342900" indent="-342900" algn="just">
              <a:buFont typeface="Arial" panose="020B0604020202020204" pitchFamily="34" charset="0"/>
              <a:buChar char="•"/>
            </a:pPr>
            <a:r>
              <a:rPr lang="cs-CZ" sz="2200" dirty="0"/>
              <a:t>jak se vlastně dělá docusoap? – </a:t>
            </a:r>
            <a:r>
              <a:rPr lang="cs-CZ" sz="2200" i="1" dirty="0" err="1"/>
              <a:t>unscripted</a:t>
            </a:r>
            <a:r>
              <a:rPr lang="cs-CZ" sz="2200" i="1" dirty="0"/>
              <a:t> docusoap</a:t>
            </a:r>
          </a:p>
          <a:p>
            <a:pPr marL="342900" indent="-342900" algn="just">
              <a:buFont typeface="Arial" panose="020B0604020202020204" pitchFamily="34" charset="0"/>
              <a:buChar char="•"/>
            </a:pPr>
            <a:r>
              <a:rPr lang="cs-CZ" sz="2200" dirty="0"/>
              <a:t>60 natáčecích dnů, 4 rodiny</a:t>
            </a:r>
          </a:p>
          <a:p>
            <a:pPr marL="342900" indent="-342900" algn="just">
              <a:buFont typeface="Arial" panose="020B0604020202020204" pitchFamily="34" charset="0"/>
              <a:buChar char="•"/>
            </a:pPr>
            <a:r>
              <a:rPr lang="cs-CZ" sz="2200" dirty="0"/>
              <a:t>experiment s novým formátem</a:t>
            </a:r>
          </a:p>
          <a:p>
            <a:pPr marL="342900" indent="-342900" algn="just">
              <a:buFont typeface="Arial" panose="020B0604020202020204" pitchFamily="34" charset="0"/>
              <a:buChar char="•"/>
            </a:pPr>
            <a:r>
              <a:rPr lang="cs-CZ" sz="2200" dirty="0"/>
              <a:t>premiéra zima 2013, ČT 2, 20:00</a:t>
            </a:r>
          </a:p>
          <a:p>
            <a:pPr marL="342900" indent="-342900" algn="just">
              <a:buFont typeface="Arial" panose="020B0604020202020204" pitchFamily="34" charset="0"/>
              <a:buChar char="•"/>
            </a:pPr>
            <a:r>
              <a:rPr lang="cs-CZ" sz="2200" dirty="0"/>
              <a:t>zasažení cílové skupiny</a:t>
            </a:r>
          </a:p>
          <a:p>
            <a:pPr marL="342900" indent="-342900" algn="just">
              <a:buFont typeface="Arial" panose="020B0604020202020204" pitchFamily="34" charset="0"/>
              <a:buChar char="•"/>
            </a:pPr>
            <a:endParaRPr lang="cs-CZ" sz="2200" dirty="0"/>
          </a:p>
          <a:p>
            <a:pPr marL="342900" indent="-342900" algn="just">
              <a:buFont typeface="Arial" panose="020B0604020202020204" pitchFamily="34" charset="0"/>
              <a:buChar char="•"/>
            </a:pPr>
            <a:r>
              <a:rPr lang="cs-CZ" sz="2200" dirty="0"/>
              <a:t>další III řady – přesun na ČT1, atraktivní program. okno</a:t>
            </a:r>
          </a:p>
          <a:p>
            <a:pPr algn="just"/>
            <a:endParaRPr lang="cs-CZ" dirty="0"/>
          </a:p>
        </p:txBody>
      </p:sp>
      <p:sp>
        <p:nvSpPr>
          <p:cNvPr id="6" name="Obdélník 5"/>
          <p:cNvSpPr/>
          <p:nvPr/>
        </p:nvSpPr>
        <p:spPr>
          <a:xfrm>
            <a:off x="5234123" y="374688"/>
            <a:ext cx="6705600" cy="646331"/>
          </a:xfrm>
          <a:prstGeom prst="rect">
            <a:avLst/>
          </a:prstGeom>
        </p:spPr>
        <p:txBody>
          <a:bodyPr wrap="square">
            <a:spAutoFit/>
          </a:bodyPr>
          <a:lstStyle/>
          <a:p>
            <a:r>
              <a:rPr lang="cs-CZ" b="1" dirty="0"/>
              <a:t>2013, Praha</a:t>
            </a:r>
          </a:p>
          <a:p>
            <a:r>
              <a:rPr lang="cs-CZ" b="1" dirty="0"/>
              <a:t>TPS vzdělávací tvorby a nových formátů Aleny Müllerové</a:t>
            </a:r>
          </a:p>
        </p:txBody>
      </p:sp>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497" y="1652884"/>
            <a:ext cx="3571875" cy="2009179"/>
          </a:xfrm>
          <a:prstGeom prst="rect">
            <a:avLst/>
          </a:prstGeom>
        </p:spPr>
      </p:pic>
    </p:spTree>
    <p:extLst>
      <p:ext uri="{BB962C8B-B14F-4D97-AF65-F5344CB8AC3E}">
        <p14:creationId xmlns:p14="http://schemas.microsoft.com/office/powerpoint/2010/main" val="634633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DDA2D0-A6F9-42C6-BE7C-A8225690DE14}"/>
              </a:ext>
            </a:extLst>
          </p:cNvPr>
          <p:cNvSpPr>
            <a:spLocks noGrp="1"/>
          </p:cNvSpPr>
          <p:nvPr>
            <p:ph type="title"/>
          </p:nvPr>
        </p:nvSpPr>
        <p:spPr>
          <a:xfrm>
            <a:off x="2231136" y="964691"/>
            <a:ext cx="7729728" cy="5483733"/>
          </a:xfrm>
        </p:spPr>
        <p:txBody>
          <a:bodyPr>
            <a:normAutofit/>
          </a:bodyPr>
          <a:lstStyle/>
          <a:p>
            <a:pPr algn="ctr"/>
            <a:r>
              <a:rPr lang="cs-CZ" sz="2000" dirty="0"/>
              <a:t>„</a:t>
            </a:r>
            <a:r>
              <a:rPr lang="cs-CZ" sz="2000" dirty="0">
                <a:latin typeface="Calibri" panose="020F0502020204030204" pitchFamily="34" charset="0"/>
                <a:cs typeface="Calibri" panose="020F0502020204030204" pitchFamily="34" charset="0"/>
              </a:rPr>
              <a:t>Ta nejlepší televizní produkce vždy stojí na silných příbězích a kvalitním zpracování daného pořadu. Dokumentární seriál Čtyři v tom, který Česká televize odvysílala loni, se stal díky naplnění těchto atributů fenoménem a znamenal průlom v začleňování nových televizních žánrů do vysílání ČT. Druhá sezóna přichází logicky, protože fenomén nejde opustit bez toho, aby byl vyzkoušen nový úhel pohledu a nová forma zpracovaní. start druhé řady Čtyř v tom symbolicky odstartuje letošní </a:t>
            </a:r>
            <a:r>
              <a:rPr lang="cs-CZ" sz="2000" dirty="0" err="1">
                <a:latin typeface="Calibri" panose="020F0502020204030204" pitchFamily="34" charset="0"/>
                <a:cs typeface="Calibri" panose="020F0502020204030204" pitchFamily="34" charset="0"/>
              </a:rPr>
              <a:t>docusoapovou</a:t>
            </a:r>
            <a:r>
              <a:rPr lang="cs-CZ" sz="2000" dirty="0">
                <a:latin typeface="Calibri" panose="020F0502020204030204" pitchFamily="34" charset="0"/>
                <a:cs typeface="Calibri" panose="020F0502020204030204" pitchFamily="34" charset="0"/>
              </a:rPr>
              <a:t> sezónu, která bude bohatší než loni. Jen na jaře odvysílá ČT čtyři řady různých dokumentárních seriálů podobného typu, další se chystají na podzim. Loňský úspěch Čtyř v tom a následně </a:t>
            </a:r>
            <a:r>
              <a:rPr lang="cs-CZ" sz="2000" dirty="0" err="1">
                <a:latin typeface="Calibri" panose="020F0502020204030204" pitchFamily="34" charset="0"/>
                <a:cs typeface="Calibri" panose="020F0502020204030204" pitchFamily="34" charset="0"/>
              </a:rPr>
              <a:t>docusoapu</a:t>
            </a:r>
            <a:r>
              <a:rPr lang="cs-CZ" sz="2000" dirty="0">
                <a:latin typeface="Calibri" panose="020F0502020204030204" pitchFamily="34" charset="0"/>
                <a:cs typeface="Calibri" panose="020F0502020204030204" pitchFamily="34" charset="0"/>
              </a:rPr>
              <a:t> o cestě ke svatbě Navždy svoji totiž inspiroval jak ČT, tak nezávislé tvůrce..“</a:t>
            </a:r>
            <a:r>
              <a:rPr lang="cs-CZ" dirty="0">
                <a:latin typeface="Calibri" panose="020F0502020204030204" pitchFamily="34" charset="0"/>
                <a:cs typeface="Calibri" panose="020F0502020204030204" pitchFamily="34" charset="0"/>
              </a:rPr>
              <a:t/>
            </a:r>
            <a:br>
              <a:rPr lang="cs-CZ" dirty="0">
                <a:latin typeface="Calibri" panose="020F0502020204030204" pitchFamily="34" charset="0"/>
                <a:cs typeface="Calibri" panose="020F0502020204030204" pitchFamily="34" charset="0"/>
              </a:rPr>
            </a:br>
            <a:r>
              <a:rPr lang="cs-CZ" dirty="0">
                <a:latin typeface="Calibri" panose="020F0502020204030204" pitchFamily="34" charset="0"/>
                <a:cs typeface="Calibri" panose="020F0502020204030204" pitchFamily="34" charset="0"/>
              </a:rPr>
              <a:t/>
            </a:r>
            <a:br>
              <a:rPr lang="cs-CZ" dirty="0">
                <a:latin typeface="Calibri" panose="020F0502020204030204" pitchFamily="34" charset="0"/>
                <a:cs typeface="Calibri" panose="020F0502020204030204" pitchFamily="34" charset="0"/>
              </a:rPr>
            </a:br>
            <a:r>
              <a:rPr lang="cs-CZ" sz="1800" i="1" dirty="0">
                <a:latin typeface="Calibri" panose="020F0502020204030204" pitchFamily="34" charset="0"/>
                <a:cs typeface="Calibri" panose="020F0502020204030204" pitchFamily="34" charset="0"/>
              </a:rPr>
              <a:t>Milan Fridrich, ředitel programu</a:t>
            </a:r>
          </a:p>
        </p:txBody>
      </p:sp>
    </p:spTree>
    <p:extLst>
      <p:ext uri="{BB962C8B-B14F-4D97-AF65-F5344CB8AC3E}">
        <p14:creationId xmlns:p14="http://schemas.microsoft.com/office/powerpoint/2010/main" val="564142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396158" cy="6972839"/>
          </a:xfrm>
          <a:prstGeom prst="rect">
            <a:avLst/>
          </a:prstGeom>
        </p:spPr>
      </p:pic>
      <p:sp>
        <p:nvSpPr>
          <p:cNvPr id="4" name="TextovéPole 3"/>
          <p:cNvSpPr txBox="1"/>
          <p:nvPr/>
        </p:nvSpPr>
        <p:spPr>
          <a:xfrm>
            <a:off x="5295900" y="1901368"/>
            <a:ext cx="1600201" cy="3170099"/>
          </a:xfrm>
          <a:prstGeom prst="rect">
            <a:avLst/>
          </a:prstGeom>
          <a:noFill/>
        </p:spPr>
        <p:txBody>
          <a:bodyPr wrap="square" rtlCol="0">
            <a:spAutoFit/>
          </a:bodyPr>
          <a:lstStyle/>
          <a:p>
            <a:r>
              <a:rPr lang="cs-CZ" sz="20000" dirty="0">
                <a:solidFill>
                  <a:schemeClr val="bg1"/>
                </a:solidFill>
              </a:rPr>
              <a:t>2</a:t>
            </a:r>
          </a:p>
        </p:txBody>
      </p:sp>
      <p:sp>
        <p:nvSpPr>
          <p:cNvPr id="5" name="TextovéPole 4"/>
          <p:cNvSpPr txBox="1"/>
          <p:nvPr/>
        </p:nvSpPr>
        <p:spPr>
          <a:xfrm>
            <a:off x="3058149" y="5287992"/>
            <a:ext cx="6075702" cy="1323439"/>
          </a:xfrm>
          <a:prstGeom prst="rect">
            <a:avLst/>
          </a:prstGeom>
          <a:noFill/>
        </p:spPr>
        <p:txBody>
          <a:bodyPr wrap="none" rtlCol="0">
            <a:spAutoFit/>
          </a:bodyPr>
          <a:lstStyle/>
          <a:p>
            <a:pPr algn="just"/>
            <a:r>
              <a:rPr lang="cs-CZ" sz="8000" dirty="0">
                <a:solidFill>
                  <a:schemeClr val="bg1"/>
                </a:solidFill>
              </a:rPr>
              <a:t>living history</a:t>
            </a:r>
          </a:p>
        </p:txBody>
      </p:sp>
    </p:spTree>
    <p:extLst>
      <p:ext uri="{BB962C8B-B14F-4D97-AF65-F5344CB8AC3E}">
        <p14:creationId xmlns:p14="http://schemas.microsoft.com/office/powerpoint/2010/main" val="2141539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6FF45AEC-19FE-4124-9C33-40EAA06689CF}"/>
              </a:ext>
            </a:extLst>
          </p:cNvPr>
          <p:cNvSpPr>
            <a:spLocks noGrp="1"/>
          </p:cNvSpPr>
          <p:nvPr>
            <p:ph type="title"/>
          </p:nvPr>
        </p:nvSpPr>
        <p:spPr>
          <a:xfrm>
            <a:off x="906682" y="287733"/>
            <a:ext cx="4233553" cy="959358"/>
          </a:xfrm>
        </p:spPr>
        <p:txBody>
          <a:bodyPr>
            <a:noAutofit/>
          </a:bodyPr>
          <a:lstStyle/>
          <a:p>
            <a:r>
              <a:rPr lang="cs-CZ" sz="4000" dirty="0"/>
              <a:t>Dovolená </a:t>
            </a:r>
            <a:br>
              <a:rPr lang="cs-CZ" sz="4000" dirty="0"/>
            </a:br>
            <a:r>
              <a:rPr lang="cs-CZ" sz="4000" dirty="0"/>
              <a:t>v protektorátu</a:t>
            </a:r>
          </a:p>
        </p:txBody>
      </p:sp>
      <p:sp>
        <p:nvSpPr>
          <p:cNvPr id="7" name="Obdélník 6">
            <a:extLst>
              <a:ext uri="{FF2B5EF4-FFF2-40B4-BE49-F238E27FC236}">
                <a16:creationId xmlns:a16="http://schemas.microsoft.com/office/drawing/2014/main" id="{D7DE0FA8-40EB-43D5-8083-D0C94E7BC516}"/>
              </a:ext>
            </a:extLst>
          </p:cNvPr>
          <p:cNvSpPr/>
          <p:nvPr/>
        </p:nvSpPr>
        <p:spPr>
          <a:xfrm>
            <a:off x="4676774" y="2246483"/>
            <a:ext cx="7391401" cy="4154984"/>
          </a:xfrm>
          <a:prstGeom prst="rect">
            <a:avLst/>
          </a:prstGeom>
        </p:spPr>
        <p:txBody>
          <a:bodyPr wrap="square">
            <a:spAutoFit/>
          </a:bodyPr>
          <a:lstStyle/>
          <a:p>
            <a:pPr marL="342900" indent="-342900" algn="just">
              <a:buFont typeface="Arial" panose="020B0604020202020204" pitchFamily="34" charset="0"/>
              <a:buChar char="•"/>
            </a:pPr>
            <a:r>
              <a:rPr lang="cs-CZ" sz="2200" dirty="0"/>
              <a:t>námět registrován v lednu 2011</a:t>
            </a:r>
          </a:p>
          <a:p>
            <a:pPr marL="342900" indent="-342900" algn="just">
              <a:buFont typeface="Arial" panose="020B0604020202020204" pitchFamily="34" charset="0"/>
              <a:buChar char="•"/>
            </a:pPr>
            <a:r>
              <a:rPr lang="cs-CZ" sz="2200" dirty="0"/>
              <a:t>nabízeno jako historická </a:t>
            </a:r>
            <a:r>
              <a:rPr lang="cs-CZ" sz="2200" dirty="0" err="1"/>
              <a:t>docureality</a:t>
            </a:r>
            <a:r>
              <a:rPr lang="cs-CZ" sz="2200" dirty="0"/>
              <a:t> – </a:t>
            </a:r>
            <a:r>
              <a:rPr lang="cs-CZ" sz="2200" i="1" dirty="0"/>
              <a:t>living history</a:t>
            </a:r>
          </a:p>
          <a:p>
            <a:pPr marL="342900" indent="-342900" algn="just">
              <a:buFont typeface="Arial" panose="020B0604020202020204" pitchFamily="34" charset="0"/>
              <a:buChar char="•"/>
            </a:pPr>
            <a:r>
              <a:rPr lang="cs-CZ" sz="2200" dirty="0"/>
              <a:t>2. místo na </a:t>
            </a:r>
            <a:r>
              <a:rPr lang="de-DE" sz="2200" dirty="0"/>
              <a:t>Creative Forum EBU v </a:t>
            </a:r>
            <a:r>
              <a:rPr lang="de-DE" sz="2200" dirty="0" err="1"/>
              <a:t>Berlíně</a:t>
            </a:r>
            <a:r>
              <a:rPr lang="cs-CZ" sz="2200" dirty="0"/>
              <a:t> pro původní originální námět</a:t>
            </a:r>
          </a:p>
          <a:p>
            <a:pPr marL="342900" indent="-342900" algn="just">
              <a:buFont typeface="Arial" panose="020B0604020202020204" pitchFamily="34" charset="0"/>
              <a:buChar char="•"/>
            </a:pPr>
            <a:r>
              <a:rPr lang="cs-CZ" sz="2200" dirty="0"/>
              <a:t>„místo osvěty absurdní fraška“</a:t>
            </a:r>
          </a:p>
          <a:p>
            <a:pPr marL="342900" indent="-342900" algn="just">
              <a:buFont typeface="Arial" panose="020B0604020202020204" pitchFamily="34" charset="0"/>
              <a:buChar char="•"/>
            </a:pPr>
            <a:r>
              <a:rPr lang="cs-CZ" sz="2200" dirty="0"/>
              <a:t>pevně </a:t>
            </a:r>
            <a:r>
              <a:rPr lang="cs-CZ" sz="2200" dirty="0" err="1"/>
              <a:t>scriptované</a:t>
            </a:r>
            <a:r>
              <a:rPr lang="cs-CZ" sz="2200" dirty="0"/>
              <a:t> situace</a:t>
            </a:r>
          </a:p>
          <a:p>
            <a:pPr marL="342900" indent="-342900" algn="just">
              <a:buFont typeface="Arial" panose="020B0604020202020204" pitchFamily="34" charset="0"/>
              <a:buChar char="•"/>
            </a:pPr>
            <a:r>
              <a:rPr lang="cs-CZ" sz="2200" dirty="0"/>
              <a:t>premiéra květen 2015, ČT 1, 20:00</a:t>
            </a:r>
          </a:p>
          <a:p>
            <a:pPr marL="342900" indent="-342900" algn="just">
              <a:buFont typeface="Arial" panose="020B0604020202020204" pitchFamily="34" charset="0"/>
              <a:buChar char="•"/>
            </a:pPr>
            <a:r>
              <a:rPr lang="cs-CZ" sz="2200" dirty="0"/>
              <a:t>nepravidelné okno - </a:t>
            </a:r>
            <a:r>
              <a:rPr lang="da-DK" sz="2200" dirty="0"/>
              <a:t>70 let od konce 2. </a:t>
            </a:r>
            <a:r>
              <a:rPr lang="cs-CZ" sz="2200" dirty="0" err="1"/>
              <a:t>sv.v</a:t>
            </a:r>
            <a:r>
              <a:rPr lang="cs-CZ" sz="2200" dirty="0"/>
              <a:t>.</a:t>
            </a:r>
          </a:p>
          <a:p>
            <a:pPr marL="342900" indent="-342900" algn="just">
              <a:buFont typeface="Arial" panose="020B0604020202020204" pitchFamily="34" charset="0"/>
              <a:buChar char="•"/>
            </a:pPr>
            <a:r>
              <a:rPr lang="cs-CZ" sz="2200" dirty="0"/>
              <a:t>kontroverzní přijetí</a:t>
            </a:r>
          </a:p>
          <a:p>
            <a:pPr algn="just"/>
            <a:endParaRPr lang="cs-CZ" sz="2200" dirty="0"/>
          </a:p>
          <a:p>
            <a:pPr marL="342900" indent="-342900" algn="just">
              <a:buFont typeface="Arial" panose="020B0604020202020204" pitchFamily="34" charset="0"/>
              <a:buChar char="•"/>
            </a:pPr>
            <a:r>
              <a:rPr lang="cs-CZ" sz="2200" dirty="0"/>
              <a:t>II. řada – </a:t>
            </a:r>
            <a:r>
              <a:rPr lang="cs-CZ" sz="2200" i="1" dirty="0"/>
              <a:t>Dovolená v éře páry </a:t>
            </a:r>
            <a:r>
              <a:rPr lang="cs-CZ" sz="2200" dirty="0"/>
              <a:t>– 2018 – </a:t>
            </a:r>
          </a:p>
          <a:p>
            <a:pPr algn="just"/>
            <a:r>
              <a:rPr lang="cs-CZ" sz="2200" dirty="0"/>
              <a:t>–  stejný tým –  jiná pravidla – jiný výsledek</a:t>
            </a:r>
          </a:p>
        </p:txBody>
      </p:sp>
      <p:sp>
        <p:nvSpPr>
          <p:cNvPr id="6" name="Obdélník 5"/>
          <p:cNvSpPr/>
          <p:nvPr/>
        </p:nvSpPr>
        <p:spPr>
          <a:xfrm>
            <a:off x="5477962" y="600760"/>
            <a:ext cx="7077075" cy="646331"/>
          </a:xfrm>
          <a:prstGeom prst="rect">
            <a:avLst/>
          </a:prstGeom>
        </p:spPr>
        <p:txBody>
          <a:bodyPr wrap="square">
            <a:spAutoFit/>
          </a:bodyPr>
          <a:lstStyle/>
          <a:p>
            <a:r>
              <a:rPr lang="cs-CZ" b="1" dirty="0"/>
              <a:t>2015, Ostrava</a:t>
            </a:r>
          </a:p>
          <a:p>
            <a:r>
              <a:rPr lang="cs-CZ" b="1" dirty="0"/>
              <a:t>TPS publicistiky a dokumentární tvorby Lenky Polákové</a:t>
            </a:r>
          </a:p>
        </p:txBody>
      </p:sp>
      <p:pic>
        <p:nvPicPr>
          <p:cNvPr id="8" name="Obráze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462" y="1731263"/>
            <a:ext cx="3571875" cy="2009179"/>
          </a:xfrm>
          <a:prstGeom prst="rect">
            <a:avLst/>
          </a:prstGeom>
        </p:spPr>
      </p:pic>
    </p:spTree>
    <p:extLst>
      <p:ext uri="{BB962C8B-B14F-4D97-AF65-F5344CB8AC3E}">
        <p14:creationId xmlns:p14="http://schemas.microsoft.com/office/powerpoint/2010/main" val="1639492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DDA2D0-A6F9-42C6-BE7C-A8225690DE14}"/>
              </a:ext>
            </a:extLst>
          </p:cNvPr>
          <p:cNvSpPr>
            <a:spLocks noGrp="1"/>
          </p:cNvSpPr>
          <p:nvPr>
            <p:ph type="title"/>
          </p:nvPr>
        </p:nvSpPr>
        <p:spPr>
          <a:xfrm>
            <a:off x="2231136" y="964691"/>
            <a:ext cx="7729728" cy="5483733"/>
          </a:xfrm>
        </p:spPr>
        <p:txBody>
          <a:bodyPr>
            <a:normAutofit/>
          </a:bodyPr>
          <a:lstStyle/>
          <a:p>
            <a:pPr algn="ctr"/>
            <a:r>
              <a:rPr lang="cs-CZ" sz="2000" dirty="0">
                <a:latin typeface="Calibri" panose="020F0502020204030204" pitchFamily="34" charset="0"/>
                <a:cs typeface="Calibri" panose="020F0502020204030204" pitchFamily="34" charset="0"/>
              </a:rPr>
              <a:t>„Dovolená v Protektorátu je jedním z příspěvků České televize k 70. výročí konce 2. světové války. Podobný formát na českém televizním trhu zatím nebyl a já věřím, že diváky zaujme nejen autenticitou, kterou tvůrci spolu s odbornými poradci vložili do každého detailu, do každé dobové reálie, která se v něm objeví, ale dovede v nich vyvolat otázky, jak by se sami zachovali v situacích, kterým tvůrci rodinu vystavili. Jsem přesvědčen, že významným úkolem televize veřejné služby je přibližovat historické události, zasazovat je do kontextu a ukazovat jejich dopad na život běžných lidí, a to nejen prostřednictvím dokumentárních, publicistických a zpravodajských formátů, ale také skrze inovativní a experimentální televizní tvary, jako je třeba právě historická </a:t>
            </a:r>
            <a:r>
              <a:rPr lang="cs-CZ" sz="2000" dirty="0" err="1">
                <a:latin typeface="Calibri" panose="020F0502020204030204" pitchFamily="34" charset="0"/>
                <a:cs typeface="Calibri" panose="020F0502020204030204" pitchFamily="34" charset="0"/>
              </a:rPr>
              <a:t>docureality</a:t>
            </a:r>
            <a:r>
              <a:rPr lang="cs-CZ" sz="2000" dirty="0">
                <a:latin typeface="Calibri" panose="020F0502020204030204" pitchFamily="34" charset="0"/>
                <a:cs typeface="Calibri" panose="020F0502020204030204" pitchFamily="34" charset="0"/>
              </a:rPr>
              <a:t>.“</a:t>
            </a:r>
            <a:r>
              <a:rPr lang="cs-CZ" dirty="0">
                <a:latin typeface="Calibri" panose="020F0502020204030204" pitchFamily="34" charset="0"/>
                <a:cs typeface="Calibri" panose="020F0502020204030204" pitchFamily="34" charset="0"/>
              </a:rPr>
              <a:t/>
            </a:r>
            <a:br>
              <a:rPr lang="cs-CZ" dirty="0">
                <a:latin typeface="Calibri" panose="020F0502020204030204" pitchFamily="34" charset="0"/>
                <a:cs typeface="Calibri" panose="020F0502020204030204" pitchFamily="34" charset="0"/>
              </a:rPr>
            </a:br>
            <a:r>
              <a:rPr lang="cs-CZ" dirty="0"/>
              <a:t/>
            </a:r>
            <a:br>
              <a:rPr lang="cs-CZ" dirty="0"/>
            </a:br>
            <a:r>
              <a:rPr lang="cs-CZ" sz="1800" i="1" dirty="0">
                <a:latin typeface="Calibri" panose="020F0502020204030204" pitchFamily="34" charset="0"/>
                <a:cs typeface="Calibri" panose="020F0502020204030204" pitchFamily="34" charset="0"/>
              </a:rPr>
              <a:t>Milan Fridrich, ředitel programu</a:t>
            </a:r>
          </a:p>
        </p:txBody>
      </p:sp>
    </p:spTree>
    <p:extLst>
      <p:ext uri="{BB962C8B-B14F-4D97-AF65-F5344CB8AC3E}">
        <p14:creationId xmlns:p14="http://schemas.microsoft.com/office/powerpoint/2010/main" val="1880798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396158" cy="6972839"/>
          </a:xfrm>
          <a:prstGeom prst="rect">
            <a:avLst/>
          </a:prstGeom>
        </p:spPr>
      </p:pic>
      <p:sp>
        <p:nvSpPr>
          <p:cNvPr id="4" name="TextovéPole 3"/>
          <p:cNvSpPr txBox="1"/>
          <p:nvPr/>
        </p:nvSpPr>
        <p:spPr>
          <a:xfrm>
            <a:off x="5295900" y="1901368"/>
            <a:ext cx="1600201" cy="3170099"/>
          </a:xfrm>
          <a:prstGeom prst="rect">
            <a:avLst/>
          </a:prstGeom>
          <a:noFill/>
        </p:spPr>
        <p:txBody>
          <a:bodyPr wrap="square" rtlCol="0">
            <a:spAutoFit/>
          </a:bodyPr>
          <a:lstStyle/>
          <a:p>
            <a:r>
              <a:rPr lang="cs-CZ" sz="20000" dirty="0">
                <a:solidFill>
                  <a:schemeClr val="bg1"/>
                </a:solidFill>
              </a:rPr>
              <a:t>3</a:t>
            </a:r>
          </a:p>
        </p:txBody>
      </p:sp>
      <p:sp>
        <p:nvSpPr>
          <p:cNvPr id="6" name="TextovéPole 5"/>
          <p:cNvSpPr txBox="1"/>
          <p:nvPr/>
        </p:nvSpPr>
        <p:spPr>
          <a:xfrm>
            <a:off x="1203477" y="5287992"/>
            <a:ext cx="9785051" cy="1323439"/>
          </a:xfrm>
          <a:prstGeom prst="rect">
            <a:avLst/>
          </a:prstGeom>
          <a:noFill/>
        </p:spPr>
        <p:txBody>
          <a:bodyPr wrap="none" rtlCol="0">
            <a:spAutoFit/>
          </a:bodyPr>
          <a:lstStyle/>
          <a:p>
            <a:pPr algn="just"/>
            <a:r>
              <a:rPr lang="cs-CZ" sz="8000" dirty="0">
                <a:solidFill>
                  <a:schemeClr val="bg1"/>
                </a:solidFill>
              </a:rPr>
              <a:t>sociální experiment</a:t>
            </a:r>
          </a:p>
        </p:txBody>
      </p:sp>
    </p:spTree>
    <p:extLst>
      <p:ext uri="{BB962C8B-B14F-4D97-AF65-F5344CB8AC3E}">
        <p14:creationId xmlns:p14="http://schemas.microsoft.com/office/powerpoint/2010/main" val="4063316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5" descr="2013-06-11_104845"/>
          <p:cNvPicPr>
            <a:picLocks noChangeAspect="1" noChangeArrowheads="1"/>
          </p:cNvPicPr>
          <p:nvPr/>
        </p:nvPicPr>
        <p:blipFill>
          <a:blip r:embed="rId3"/>
          <a:srcRect/>
          <a:stretch>
            <a:fillRect/>
          </a:stretch>
        </p:blipFill>
        <p:spPr bwMode="auto">
          <a:xfrm>
            <a:off x="0" y="0"/>
            <a:ext cx="12192000" cy="6884988"/>
          </a:xfrm>
          <a:prstGeom prst="rect">
            <a:avLst/>
          </a:prstGeom>
          <a:noFill/>
          <a:ln w="9525">
            <a:noFill/>
            <a:miter lim="800000"/>
            <a:headEnd/>
            <a:tailEnd/>
          </a:ln>
        </p:spPr>
      </p:pic>
      <p:sp>
        <p:nvSpPr>
          <p:cNvPr id="15362" name="Rectangle 8"/>
          <p:cNvSpPr>
            <a:spLocks noChangeArrowheads="1"/>
          </p:cNvSpPr>
          <p:nvPr/>
        </p:nvSpPr>
        <p:spPr bwMode="auto">
          <a:xfrm>
            <a:off x="3543302" y="446088"/>
            <a:ext cx="8216900" cy="914400"/>
          </a:xfrm>
          <a:prstGeom prst="rect">
            <a:avLst/>
          </a:prstGeom>
          <a:noFill/>
          <a:ln w="9525">
            <a:noFill/>
            <a:miter lim="800000"/>
            <a:headEnd/>
            <a:tailEnd/>
          </a:ln>
        </p:spPr>
        <p:txBody>
          <a:bodyPr>
            <a:spAutoFit/>
          </a:bodyPr>
          <a:lstStyle/>
          <a:p>
            <a:pPr defTabSz="914400" fontAlgn="base">
              <a:spcBef>
                <a:spcPct val="0"/>
              </a:spcBef>
              <a:spcAft>
                <a:spcPct val="0"/>
              </a:spcAft>
            </a:pPr>
            <a:r>
              <a:rPr lang="cs-CZ" sz="5400" b="1">
                <a:solidFill>
                  <a:prstClr val="black"/>
                </a:solidFill>
                <a:latin typeface="Cantarell"/>
                <a:ea typeface="ＭＳ Ｐゴシック"/>
              </a:rPr>
              <a:t>Slzy a mozoly</a:t>
            </a:r>
          </a:p>
        </p:txBody>
      </p:sp>
      <p:sp>
        <p:nvSpPr>
          <p:cNvPr id="15363" name="Subtitle 2"/>
          <p:cNvSpPr>
            <a:spLocks/>
          </p:cNvSpPr>
          <p:nvPr/>
        </p:nvSpPr>
        <p:spPr bwMode="auto">
          <a:xfrm>
            <a:off x="3924300" y="1773238"/>
            <a:ext cx="6299200" cy="823912"/>
          </a:xfrm>
          <a:prstGeom prst="rect">
            <a:avLst/>
          </a:prstGeom>
          <a:noFill/>
          <a:ln w="9525">
            <a:noFill/>
            <a:miter lim="800000"/>
            <a:headEnd/>
            <a:tailEnd/>
          </a:ln>
        </p:spPr>
        <p:txBody>
          <a:bodyPr/>
          <a:lstStyle/>
          <a:p>
            <a:pPr defTabSz="914400" fontAlgn="base">
              <a:lnSpc>
                <a:spcPct val="80000"/>
              </a:lnSpc>
              <a:spcBef>
                <a:spcPct val="20000"/>
              </a:spcBef>
              <a:spcAft>
                <a:spcPct val="0"/>
              </a:spcAft>
              <a:buFont typeface="Arial" charset="0"/>
              <a:buNone/>
            </a:pPr>
            <a:endParaRPr lang="cs-CZ" sz="400" b="1" i="1">
              <a:solidFill>
                <a:srgbClr val="595959"/>
              </a:solidFill>
              <a:latin typeface="Cantarell"/>
              <a:ea typeface="ＭＳ Ｐゴシック"/>
            </a:endParaRPr>
          </a:p>
          <a:p>
            <a:pPr defTabSz="914400" fontAlgn="base">
              <a:lnSpc>
                <a:spcPct val="80000"/>
              </a:lnSpc>
              <a:spcBef>
                <a:spcPct val="20000"/>
              </a:spcBef>
              <a:spcAft>
                <a:spcPct val="0"/>
              </a:spcAft>
              <a:buFont typeface="Arial" charset="0"/>
              <a:buNone/>
            </a:pPr>
            <a:r>
              <a:rPr lang="cs-CZ" b="1">
                <a:solidFill>
                  <a:prstClr val="white"/>
                </a:solidFill>
                <a:latin typeface="Cantarell"/>
                <a:ea typeface="ＭＳ Ｐゴシック"/>
              </a:rPr>
              <a:t>Reality show</a:t>
            </a:r>
          </a:p>
          <a:p>
            <a:pPr defTabSz="914400" fontAlgn="base">
              <a:lnSpc>
                <a:spcPct val="80000"/>
              </a:lnSpc>
              <a:spcBef>
                <a:spcPct val="20000"/>
              </a:spcBef>
              <a:spcAft>
                <a:spcPct val="0"/>
              </a:spcAft>
              <a:buFont typeface="Arial" charset="0"/>
              <a:buNone/>
            </a:pPr>
            <a:endParaRPr lang="cs-CZ" sz="1400" b="1" i="1">
              <a:solidFill>
                <a:srgbClr val="595959"/>
              </a:solidFill>
              <a:latin typeface="Cantarell"/>
              <a:ea typeface="ＭＳ Ｐゴシック"/>
            </a:endParaRPr>
          </a:p>
        </p:txBody>
      </p:sp>
      <p:sp>
        <p:nvSpPr>
          <p:cNvPr id="15364" name="Text Box 18"/>
          <p:cNvSpPr txBox="1">
            <a:spLocks noChangeArrowheads="1"/>
          </p:cNvSpPr>
          <p:nvPr/>
        </p:nvSpPr>
        <p:spPr bwMode="auto">
          <a:xfrm>
            <a:off x="3888317" y="2152652"/>
            <a:ext cx="3352200" cy="646331"/>
          </a:xfrm>
          <a:prstGeom prst="rect">
            <a:avLst/>
          </a:prstGeom>
          <a:noFill/>
          <a:ln w="9525">
            <a:noFill/>
            <a:miter lim="800000"/>
            <a:headEnd/>
            <a:tailEnd/>
          </a:ln>
        </p:spPr>
        <p:txBody>
          <a:bodyPr wrap="none">
            <a:spAutoFit/>
          </a:bodyPr>
          <a:lstStyle/>
          <a:p>
            <a:pPr defTabSz="914400" fontAlgn="base">
              <a:spcBef>
                <a:spcPct val="0"/>
              </a:spcBef>
              <a:spcAft>
                <a:spcPct val="0"/>
              </a:spcAft>
            </a:pPr>
            <a:r>
              <a:rPr lang="cs-CZ" b="1">
                <a:solidFill>
                  <a:prstClr val="white"/>
                </a:solidFill>
                <a:latin typeface="Cantarell"/>
                <a:ea typeface="ＭＳ Ｐゴシック"/>
              </a:rPr>
              <a:t>5 x 52 minut</a:t>
            </a:r>
          </a:p>
          <a:p>
            <a:pPr defTabSz="914400" fontAlgn="base">
              <a:spcBef>
                <a:spcPct val="0"/>
              </a:spcBef>
              <a:spcAft>
                <a:spcPct val="0"/>
              </a:spcAft>
            </a:pPr>
            <a:r>
              <a:rPr lang="cs-CZ" b="1">
                <a:solidFill>
                  <a:prstClr val="white"/>
                </a:solidFill>
                <a:latin typeface="Cantarell"/>
                <a:ea typeface="ＭＳ Ｐゴシック"/>
              </a:rPr>
              <a:t>ČT1, první PT nebo druhý PT</a:t>
            </a:r>
          </a:p>
        </p:txBody>
      </p:sp>
      <p:sp>
        <p:nvSpPr>
          <p:cNvPr id="15365" name="Text Box 19"/>
          <p:cNvSpPr txBox="1">
            <a:spLocks noChangeArrowheads="1"/>
          </p:cNvSpPr>
          <p:nvPr/>
        </p:nvSpPr>
        <p:spPr bwMode="auto">
          <a:xfrm>
            <a:off x="7056967" y="4581527"/>
            <a:ext cx="4607984" cy="923330"/>
          </a:xfrm>
          <a:prstGeom prst="rect">
            <a:avLst/>
          </a:prstGeom>
          <a:noFill/>
          <a:ln w="9525">
            <a:noFill/>
            <a:miter lim="800000"/>
            <a:headEnd/>
            <a:tailEnd/>
          </a:ln>
        </p:spPr>
        <p:txBody>
          <a:bodyPr>
            <a:spAutoFit/>
          </a:bodyPr>
          <a:lstStyle/>
          <a:p>
            <a:pPr defTabSz="914400" fontAlgn="base">
              <a:spcBef>
                <a:spcPct val="0"/>
              </a:spcBef>
              <a:spcAft>
                <a:spcPct val="0"/>
              </a:spcAft>
            </a:pPr>
            <a:r>
              <a:rPr lang="cs-CZ" b="1">
                <a:solidFill>
                  <a:prstClr val="white"/>
                </a:solidFill>
                <a:latin typeface="Cantarell"/>
                <a:ea typeface="ＭＳ Ｐゴシック"/>
              </a:rPr>
              <a:t>Pět příslušníků pražské zlaté mládeže zjistí, jak chutná skutečná dřina a život na sociálním dně</a:t>
            </a:r>
            <a:r>
              <a:rPr lang="cs-CZ">
                <a:solidFill>
                  <a:prstClr val="white"/>
                </a:solidFill>
                <a:latin typeface="Cantarell"/>
                <a:ea typeface="ＭＳ Ｐゴシック"/>
              </a:rPr>
              <a:t>.   </a:t>
            </a:r>
          </a:p>
        </p:txBody>
      </p:sp>
    </p:spTree>
    <p:extLst>
      <p:ext uri="{BB962C8B-B14F-4D97-AF65-F5344CB8AC3E}">
        <p14:creationId xmlns:p14="http://schemas.microsoft.com/office/powerpoint/2010/main" val="3088239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1" descr="procedury"/>
          <p:cNvPicPr>
            <a:picLocks noChangeAspect="1" noChangeArrowheads="1"/>
          </p:cNvPicPr>
          <p:nvPr/>
        </p:nvPicPr>
        <p:blipFill>
          <a:blip r:embed="rId3"/>
          <a:srcRect/>
          <a:stretch>
            <a:fillRect/>
          </a:stretch>
        </p:blipFill>
        <p:spPr bwMode="auto">
          <a:xfrm>
            <a:off x="0" y="2492378"/>
            <a:ext cx="12192000" cy="4365625"/>
          </a:xfrm>
          <a:prstGeom prst="rect">
            <a:avLst/>
          </a:prstGeom>
          <a:noFill/>
          <a:ln w="9525">
            <a:noFill/>
            <a:miter lim="800000"/>
            <a:headEnd/>
            <a:tailEnd/>
          </a:ln>
        </p:spPr>
      </p:pic>
      <p:pic>
        <p:nvPicPr>
          <p:cNvPr id="17410" name="Picture 35" descr="2013-06-11_111204"/>
          <p:cNvPicPr>
            <a:picLocks noChangeAspect="1" noChangeArrowheads="1"/>
          </p:cNvPicPr>
          <p:nvPr/>
        </p:nvPicPr>
        <p:blipFill>
          <a:blip r:embed="rId4"/>
          <a:srcRect/>
          <a:stretch>
            <a:fillRect/>
          </a:stretch>
        </p:blipFill>
        <p:spPr bwMode="auto">
          <a:xfrm>
            <a:off x="0" y="-26988"/>
            <a:ext cx="12192000" cy="1295401"/>
          </a:xfrm>
          <a:prstGeom prst="rect">
            <a:avLst/>
          </a:prstGeom>
          <a:noFill/>
          <a:ln w="9525">
            <a:noFill/>
            <a:miter lim="800000"/>
            <a:headEnd/>
            <a:tailEnd/>
          </a:ln>
        </p:spPr>
      </p:pic>
      <p:sp>
        <p:nvSpPr>
          <p:cNvPr id="17411" name="Title 1"/>
          <p:cNvSpPr>
            <a:spLocks/>
          </p:cNvSpPr>
          <p:nvPr/>
        </p:nvSpPr>
        <p:spPr bwMode="auto">
          <a:xfrm>
            <a:off x="7988300" y="-17463"/>
            <a:ext cx="10972800" cy="1143001"/>
          </a:xfrm>
          <a:prstGeom prst="rect">
            <a:avLst/>
          </a:prstGeom>
          <a:noFill/>
          <a:ln w="9525">
            <a:noFill/>
            <a:miter lim="800000"/>
            <a:headEnd/>
            <a:tailEnd/>
          </a:ln>
        </p:spPr>
        <p:txBody>
          <a:bodyPr anchor="ctr"/>
          <a:lstStyle/>
          <a:p>
            <a:pPr defTabSz="914400" fontAlgn="base">
              <a:spcBef>
                <a:spcPct val="0"/>
              </a:spcBef>
              <a:spcAft>
                <a:spcPct val="0"/>
              </a:spcAft>
            </a:pPr>
            <a:r>
              <a:rPr lang="cs-CZ" sz="4000" b="1">
                <a:solidFill>
                  <a:prstClr val="white"/>
                </a:solidFill>
                <a:latin typeface="Cantarell"/>
                <a:ea typeface="ＭＳ Ｐゴシック"/>
              </a:rPr>
              <a:t>Anotace</a:t>
            </a:r>
          </a:p>
        </p:txBody>
      </p:sp>
      <p:sp>
        <p:nvSpPr>
          <p:cNvPr id="17412" name="AutoShape 41"/>
          <p:cNvSpPr>
            <a:spLocks noChangeArrowheads="1"/>
          </p:cNvSpPr>
          <p:nvPr/>
        </p:nvSpPr>
        <p:spPr bwMode="auto">
          <a:xfrm>
            <a:off x="0" y="1268413"/>
            <a:ext cx="12192000" cy="1223962"/>
          </a:xfrm>
          <a:prstGeom prst="flowChartProcess">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cs-CZ" sz="1200">
              <a:solidFill>
                <a:prstClr val="black"/>
              </a:solidFill>
              <a:latin typeface="Arial" charset="0"/>
              <a:ea typeface="ＭＳ Ｐゴシック"/>
            </a:endParaRPr>
          </a:p>
        </p:txBody>
      </p:sp>
      <p:sp>
        <p:nvSpPr>
          <p:cNvPr id="17413" name="Content Placeholder 2"/>
          <p:cNvSpPr>
            <a:spLocks/>
          </p:cNvSpPr>
          <p:nvPr/>
        </p:nvSpPr>
        <p:spPr bwMode="auto">
          <a:xfrm>
            <a:off x="97654" y="1484313"/>
            <a:ext cx="11759912" cy="1439862"/>
          </a:xfrm>
          <a:prstGeom prst="rect">
            <a:avLst/>
          </a:prstGeom>
          <a:noFill/>
          <a:ln w="9525">
            <a:noFill/>
            <a:miter lim="800000"/>
            <a:headEnd/>
            <a:tailEnd/>
          </a:ln>
        </p:spPr>
        <p:txBody>
          <a:bodyPr/>
          <a:lstStyle/>
          <a:p>
            <a:pPr algn="ctr" defTabSz="914400" eaLnBrk="0" fontAlgn="base" hangingPunct="0">
              <a:spcBef>
                <a:spcPct val="20000"/>
              </a:spcBef>
              <a:spcAft>
                <a:spcPct val="0"/>
              </a:spcAft>
              <a:buFont typeface="Arial" charset="0"/>
              <a:buNone/>
            </a:pPr>
            <a:r>
              <a:rPr lang="cs-CZ" sz="1600" b="1" dirty="0">
                <a:solidFill>
                  <a:prstClr val="white"/>
                </a:solidFill>
                <a:latin typeface="Arial" charset="0"/>
                <a:ea typeface="ＭＳ Ｐゴシック"/>
              </a:rPr>
              <a:t>     Reality show sleduje skupinu mladých lidí zvyklých na konzumní život, kteří nikdy nemuseli tvrdě manuálně pracovat a nechtějí  žít  jinde než v Praze. Teenageři jsou přesídleni do  nejchudších regionů  a vykonávají náročnou prací s místními lidmi.</a:t>
            </a:r>
            <a:endParaRPr lang="en-US" sz="1600" b="1" dirty="0">
              <a:solidFill>
                <a:prstClr val="white"/>
              </a:solidFill>
              <a:latin typeface="Arial" charset="0"/>
              <a:ea typeface="ＭＳ Ｐゴシック"/>
            </a:endParaRPr>
          </a:p>
        </p:txBody>
      </p:sp>
      <p:sp>
        <p:nvSpPr>
          <p:cNvPr id="6" name="Round Diagonal Corner Rectangle 5"/>
          <p:cNvSpPr/>
          <p:nvPr/>
        </p:nvSpPr>
        <p:spPr>
          <a:xfrm>
            <a:off x="2936689" y="2653881"/>
            <a:ext cx="5838131" cy="4107467"/>
          </a:xfrm>
          <a:prstGeom prst="round2DiagRect">
            <a:avLst>
              <a:gd name="adj1" fmla="val 2434"/>
              <a:gd name="adj2" fmla="val 0"/>
            </a:avLst>
          </a:prstGeom>
          <a:gradFill>
            <a:gsLst>
              <a:gs pos="0">
                <a:schemeClr val="lt1">
                  <a:tint val="40000"/>
                  <a:satMod val="350000"/>
                  <a:alpha val="47000"/>
                </a:schemeClr>
              </a:gs>
              <a:gs pos="40000">
                <a:schemeClr val="lt1">
                  <a:tint val="45000"/>
                  <a:shade val="99000"/>
                  <a:satMod val="350000"/>
                  <a:alpha val="73000"/>
                </a:schemeClr>
              </a:gs>
              <a:gs pos="100000">
                <a:schemeClr val="lt1">
                  <a:shade val="20000"/>
                  <a:satMod val="255000"/>
                </a:schemeClr>
              </a:gs>
            </a:gsLst>
          </a:gra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002">
            <a:schemeClr val="l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cs-CZ" sz="1200">
              <a:solidFill>
                <a:prstClr val="white"/>
              </a:solidFill>
            </a:endParaRPr>
          </a:p>
        </p:txBody>
      </p:sp>
      <p:sp>
        <p:nvSpPr>
          <p:cNvPr id="17417" name="Rectangle 57"/>
          <p:cNvSpPr>
            <a:spLocks noChangeArrowheads="1"/>
          </p:cNvSpPr>
          <p:nvPr/>
        </p:nvSpPr>
        <p:spPr bwMode="auto">
          <a:xfrm>
            <a:off x="3119969" y="2831100"/>
            <a:ext cx="5761567" cy="2800767"/>
          </a:xfrm>
          <a:prstGeom prst="rect">
            <a:avLst/>
          </a:prstGeom>
          <a:noFill/>
          <a:ln w="9525">
            <a:noFill/>
            <a:miter lim="800000"/>
            <a:headEnd/>
            <a:tailEnd/>
          </a:ln>
        </p:spPr>
        <p:txBody>
          <a:bodyPr anchor="ctr">
            <a:spAutoFit/>
          </a:bodyPr>
          <a:lstStyle/>
          <a:p>
            <a:pPr defTabSz="914400" fontAlgn="base">
              <a:spcBef>
                <a:spcPct val="0"/>
              </a:spcBef>
              <a:spcAft>
                <a:spcPct val="0"/>
              </a:spcAft>
            </a:pPr>
            <a:r>
              <a:rPr lang="cs-CZ" sz="1400" b="1">
                <a:solidFill>
                  <a:prstClr val="black"/>
                </a:solidFill>
                <a:latin typeface="Arial" charset="0"/>
                <a:ea typeface="ＭＳ Ｐゴシック"/>
              </a:rPr>
              <a:t>Cyklus se skládá z 5 epizod. Natáčení proběhne v sevřeném čase  tří měsíců.</a:t>
            </a:r>
          </a:p>
          <a:p>
            <a:pPr defTabSz="914400" fontAlgn="base">
              <a:spcBef>
                <a:spcPct val="0"/>
              </a:spcBef>
              <a:spcAft>
                <a:spcPct val="0"/>
              </a:spcAft>
            </a:pPr>
            <a:endParaRPr lang="cs-CZ" sz="1400" b="1">
              <a:solidFill>
                <a:prstClr val="black"/>
              </a:solidFill>
              <a:latin typeface="Arial" charset="0"/>
              <a:ea typeface="ＭＳ Ｐゴシック"/>
            </a:endParaRPr>
          </a:p>
          <a:p>
            <a:pPr defTabSz="914400" fontAlgn="base">
              <a:spcBef>
                <a:spcPct val="0"/>
              </a:spcBef>
              <a:spcAft>
                <a:spcPct val="0"/>
              </a:spcAft>
            </a:pPr>
            <a:r>
              <a:rPr lang="cs-CZ" sz="1400" b="1">
                <a:solidFill>
                  <a:prstClr val="black"/>
                </a:solidFill>
                <a:latin typeface="Arial" charset="0"/>
                <a:ea typeface="ＭＳ Ｐゴシック"/>
              </a:rPr>
              <a:t>5 protagonistů zakusí práci v 5 profesích na  různých místech ČR a v posledním díle i  ve Vietnamu. </a:t>
            </a:r>
          </a:p>
          <a:p>
            <a:pPr defTabSz="914400" fontAlgn="base">
              <a:spcBef>
                <a:spcPct val="0"/>
              </a:spcBef>
              <a:spcAft>
                <a:spcPct val="0"/>
              </a:spcAft>
            </a:pPr>
            <a:endParaRPr lang="cs-CZ" sz="1400" b="1">
              <a:solidFill>
                <a:prstClr val="black"/>
              </a:solidFill>
              <a:latin typeface="Arial" charset="0"/>
              <a:ea typeface="ＭＳ Ｐゴシック"/>
            </a:endParaRPr>
          </a:p>
          <a:p>
            <a:pPr defTabSz="914400" fontAlgn="base">
              <a:spcBef>
                <a:spcPct val="0"/>
              </a:spcBef>
              <a:spcAft>
                <a:spcPct val="0"/>
              </a:spcAft>
            </a:pPr>
            <a:r>
              <a:rPr lang="cs-CZ" sz="1400" b="1">
                <a:solidFill>
                  <a:prstClr val="black"/>
                </a:solidFill>
                <a:latin typeface="Arial" charset="0"/>
                <a:ea typeface="ＭＳ Ｐゴシック"/>
              </a:rPr>
              <a:t>Aktéři jsou ubytovaní jsou vždy u místních obyvatel, kolegů v jejich novém zaměstnání.</a:t>
            </a:r>
          </a:p>
          <a:p>
            <a:pPr defTabSz="914400" fontAlgn="base">
              <a:spcBef>
                <a:spcPct val="0"/>
              </a:spcBef>
              <a:spcAft>
                <a:spcPct val="0"/>
              </a:spcAft>
            </a:pPr>
            <a:endParaRPr lang="cs-CZ" sz="1400" b="1">
              <a:solidFill>
                <a:prstClr val="black"/>
              </a:solidFill>
              <a:latin typeface="Arial" charset="0"/>
              <a:ea typeface="ＭＳ Ｐゴシック"/>
            </a:endParaRPr>
          </a:p>
          <a:p>
            <a:pPr defTabSz="914400" fontAlgn="base">
              <a:spcBef>
                <a:spcPct val="0"/>
              </a:spcBef>
              <a:spcAft>
                <a:spcPct val="0"/>
              </a:spcAft>
            </a:pPr>
            <a:r>
              <a:rPr lang="cs-CZ" sz="1400" b="1">
                <a:solidFill>
                  <a:prstClr val="black"/>
                </a:solidFill>
                <a:latin typeface="Arial" charset="0"/>
                <a:ea typeface="ＭＳ Ｐゴシック"/>
              </a:rPr>
              <a:t>Reference: </a:t>
            </a:r>
            <a:r>
              <a:rPr lang="cs-CZ" sz="1200" b="1">
                <a:solidFill>
                  <a:prstClr val="black"/>
                </a:solidFill>
                <a:latin typeface="Arial" charset="0"/>
                <a:ea typeface="ＭＳ Ｐゴシック"/>
              </a:rPr>
              <a:t>Blood, Sweat and Takeaways</a:t>
            </a:r>
          </a:p>
          <a:p>
            <a:pPr defTabSz="914400" fontAlgn="base">
              <a:spcBef>
                <a:spcPct val="0"/>
              </a:spcBef>
              <a:spcAft>
                <a:spcPct val="0"/>
              </a:spcAft>
            </a:pPr>
            <a:r>
              <a:rPr lang="cs-CZ" sz="1200" b="1">
                <a:solidFill>
                  <a:prstClr val="black"/>
                </a:solidFill>
                <a:latin typeface="Arial" charset="0"/>
                <a:ea typeface="ＭＳ Ｐゴシック"/>
              </a:rPr>
              <a:t>                       Velká Británie, 2009, 55 min                  </a:t>
            </a:r>
          </a:p>
          <a:p>
            <a:pPr defTabSz="914400" fontAlgn="base">
              <a:spcBef>
                <a:spcPct val="0"/>
              </a:spcBef>
              <a:spcAft>
                <a:spcPct val="0"/>
              </a:spcAft>
            </a:pPr>
            <a:r>
              <a:rPr lang="cs-CZ" sz="1200" b="1">
                <a:solidFill>
                  <a:prstClr val="black"/>
                </a:solidFill>
                <a:latin typeface="Arial" charset="0"/>
                <a:ea typeface="ＭＳ Ｐゴシック"/>
              </a:rPr>
              <a:t>                       Blood, Sweat and Luxuries                                 </a:t>
            </a:r>
          </a:p>
          <a:p>
            <a:pPr defTabSz="914400" fontAlgn="base">
              <a:spcBef>
                <a:spcPct val="0"/>
              </a:spcBef>
              <a:spcAft>
                <a:spcPct val="0"/>
              </a:spcAft>
            </a:pPr>
            <a:r>
              <a:rPr lang="cs-CZ" sz="1200" b="1">
                <a:solidFill>
                  <a:prstClr val="black"/>
                </a:solidFill>
                <a:latin typeface="Arial" charset="0"/>
                <a:ea typeface="ＭＳ Ｐゴシック"/>
              </a:rPr>
              <a:t>                       Velká Británie, 2010, 60 min</a:t>
            </a:r>
          </a:p>
        </p:txBody>
      </p:sp>
      <p:sp>
        <p:nvSpPr>
          <p:cNvPr id="17418" name="Rectangle 58"/>
          <p:cNvSpPr>
            <a:spLocks noChangeArrowheads="1"/>
          </p:cNvSpPr>
          <p:nvPr/>
        </p:nvSpPr>
        <p:spPr bwMode="auto">
          <a:xfrm>
            <a:off x="3024717" y="5726116"/>
            <a:ext cx="6096000" cy="954107"/>
          </a:xfrm>
          <a:prstGeom prst="rect">
            <a:avLst/>
          </a:prstGeom>
          <a:noFill/>
          <a:ln w="9525">
            <a:noFill/>
            <a:miter lim="800000"/>
            <a:headEnd/>
            <a:tailEnd/>
          </a:ln>
        </p:spPr>
        <p:txBody>
          <a:bodyPr>
            <a:spAutoFit/>
          </a:bodyPr>
          <a:lstStyle/>
          <a:p>
            <a:pPr defTabSz="914400" fontAlgn="base">
              <a:spcBef>
                <a:spcPct val="0"/>
              </a:spcBef>
              <a:spcAft>
                <a:spcPct val="0"/>
              </a:spcAft>
            </a:pPr>
            <a:r>
              <a:rPr lang="cs-CZ" sz="1400" b="1" i="1">
                <a:solidFill>
                  <a:prstClr val="black"/>
                </a:solidFill>
                <a:latin typeface="Arial" charset="0"/>
                <a:ea typeface="ＭＳ Ｐゴシック"/>
              </a:rPr>
              <a:t>Veřejnoprávní poselství</a:t>
            </a:r>
            <a:r>
              <a:rPr lang="cs-CZ" sz="1400" i="1">
                <a:solidFill>
                  <a:prstClr val="black"/>
                </a:solidFill>
                <a:latin typeface="Arial" charset="0"/>
                <a:ea typeface="ＭＳ Ｐゴシック"/>
              </a:rPr>
              <a:t>: mladí lidé na vlastní kůži </a:t>
            </a:r>
          </a:p>
          <a:p>
            <a:pPr defTabSz="914400" fontAlgn="base">
              <a:spcBef>
                <a:spcPct val="0"/>
              </a:spcBef>
              <a:spcAft>
                <a:spcPct val="0"/>
              </a:spcAft>
            </a:pPr>
            <a:r>
              <a:rPr lang="cs-CZ" sz="1400" i="1">
                <a:solidFill>
                  <a:prstClr val="black"/>
                </a:solidFill>
                <a:latin typeface="Arial" charset="0"/>
                <a:ea typeface="ＭＳ Ｐゴシック"/>
              </a:rPr>
              <a:t>poznávají profese a prostředí, o kterých měli jen</a:t>
            </a:r>
          </a:p>
          <a:p>
            <a:pPr defTabSz="914400" fontAlgn="base">
              <a:spcBef>
                <a:spcPct val="0"/>
              </a:spcBef>
              <a:spcAft>
                <a:spcPct val="0"/>
              </a:spcAft>
            </a:pPr>
            <a:r>
              <a:rPr lang="cs-CZ" sz="1400" i="1">
                <a:solidFill>
                  <a:prstClr val="black"/>
                </a:solidFill>
                <a:latin typeface="Arial" charset="0"/>
                <a:ea typeface="ＭＳ Ｐゴシック"/>
              </a:rPr>
              <a:t> mlhavé představy a na základě osobní zkušenosti </a:t>
            </a:r>
          </a:p>
          <a:p>
            <a:pPr defTabSz="914400" fontAlgn="base">
              <a:spcBef>
                <a:spcPct val="0"/>
              </a:spcBef>
              <a:spcAft>
                <a:spcPct val="0"/>
              </a:spcAft>
            </a:pPr>
            <a:r>
              <a:rPr lang="cs-CZ" sz="1400" i="1">
                <a:solidFill>
                  <a:prstClr val="black"/>
                </a:solidFill>
                <a:latin typeface="Arial" charset="0"/>
                <a:ea typeface="ＭＳ Ｐゴシック"/>
              </a:rPr>
              <a:t>korigují své předsudky.</a:t>
            </a:r>
          </a:p>
        </p:txBody>
      </p:sp>
    </p:spTree>
    <p:extLst>
      <p:ext uri="{BB962C8B-B14F-4D97-AF65-F5344CB8AC3E}">
        <p14:creationId xmlns:p14="http://schemas.microsoft.com/office/powerpoint/2010/main" val="160866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6FF45AEC-19FE-4124-9C33-40EAA06689CF}"/>
              </a:ext>
            </a:extLst>
          </p:cNvPr>
          <p:cNvSpPr>
            <a:spLocks noGrp="1"/>
          </p:cNvSpPr>
          <p:nvPr>
            <p:ph type="title"/>
          </p:nvPr>
        </p:nvSpPr>
        <p:spPr>
          <a:xfrm>
            <a:off x="262247" y="278893"/>
            <a:ext cx="4233553" cy="959358"/>
          </a:xfrm>
        </p:spPr>
        <p:txBody>
          <a:bodyPr/>
          <a:lstStyle/>
          <a:p>
            <a:r>
              <a:rPr lang="cs-CZ" dirty="0"/>
              <a:t>Zlatá mládež</a:t>
            </a:r>
          </a:p>
        </p:txBody>
      </p:sp>
      <p:sp>
        <p:nvSpPr>
          <p:cNvPr id="7" name="Obdélník 6">
            <a:extLst>
              <a:ext uri="{FF2B5EF4-FFF2-40B4-BE49-F238E27FC236}">
                <a16:creationId xmlns:a16="http://schemas.microsoft.com/office/drawing/2014/main" id="{D7DE0FA8-40EB-43D5-8083-D0C94E7BC516}"/>
              </a:ext>
            </a:extLst>
          </p:cNvPr>
          <p:cNvSpPr/>
          <p:nvPr/>
        </p:nvSpPr>
        <p:spPr>
          <a:xfrm>
            <a:off x="4361617" y="2138964"/>
            <a:ext cx="8505825" cy="3477875"/>
          </a:xfrm>
          <a:prstGeom prst="rect">
            <a:avLst/>
          </a:prstGeom>
        </p:spPr>
        <p:txBody>
          <a:bodyPr wrap="square">
            <a:spAutoFit/>
          </a:bodyPr>
          <a:lstStyle/>
          <a:p>
            <a:pPr marL="342900" indent="-342900" algn="just">
              <a:buFont typeface="Arial" panose="020B0604020202020204" pitchFamily="34" charset="0"/>
              <a:buChar char="•"/>
            </a:pPr>
            <a:r>
              <a:rPr lang="cs-CZ" sz="2200" dirty="0"/>
              <a:t>námět registrován v srpnu 2012</a:t>
            </a:r>
          </a:p>
          <a:p>
            <a:pPr marL="342900" indent="-342900" algn="just">
              <a:buFont typeface="Arial" panose="020B0604020202020204" pitchFamily="34" charset="0"/>
              <a:buChar char="•"/>
            </a:pPr>
            <a:r>
              <a:rPr lang="cs-CZ" sz="2200" dirty="0"/>
              <a:t>nabízeno jako reality show – </a:t>
            </a:r>
            <a:r>
              <a:rPr lang="cs-CZ" sz="2200" i="1" dirty="0"/>
              <a:t>sociální experiment</a:t>
            </a:r>
          </a:p>
          <a:p>
            <a:pPr marL="342900" indent="-342900" algn="just">
              <a:buFont typeface="Arial" panose="020B0604020202020204" pitchFamily="34" charset="0"/>
              <a:buChar char="•"/>
            </a:pPr>
            <a:r>
              <a:rPr lang="cs-CZ" sz="2200" dirty="0"/>
              <a:t>odkaz na britský formát </a:t>
            </a:r>
            <a:r>
              <a:rPr lang="cs-CZ" sz="2200" i="1" dirty="0" err="1"/>
              <a:t>Blood</a:t>
            </a:r>
            <a:r>
              <a:rPr lang="cs-CZ" sz="2200" i="1" dirty="0"/>
              <a:t>, </a:t>
            </a:r>
            <a:r>
              <a:rPr lang="cs-CZ" sz="2200" i="1" dirty="0" err="1"/>
              <a:t>sweat</a:t>
            </a:r>
            <a:r>
              <a:rPr lang="cs-CZ" sz="2200" i="1" dirty="0"/>
              <a:t> and…</a:t>
            </a:r>
            <a:endParaRPr lang="cs-CZ" sz="2200" dirty="0"/>
          </a:p>
          <a:p>
            <a:pPr marL="342900" indent="-342900" algn="just">
              <a:buFont typeface="Arial" panose="020B0604020202020204" pitchFamily="34" charset="0"/>
              <a:buChar char="•"/>
            </a:pPr>
            <a:r>
              <a:rPr lang="cs-CZ" sz="2200" dirty="0"/>
              <a:t>realizační neshody</a:t>
            </a:r>
          </a:p>
          <a:p>
            <a:pPr marL="342900" indent="-342900" algn="just">
              <a:buFont typeface="Arial" panose="020B0604020202020204" pitchFamily="34" charset="0"/>
              <a:buChar char="•"/>
            </a:pPr>
            <a:r>
              <a:rPr lang="cs-CZ" sz="2200" dirty="0"/>
              <a:t>(ne)přiznaná adaptace</a:t>
            </a:r>
          </a:p>
          <a:p>
            <a:pPr marL="342900" indent="-342900" algn="just">
              <a:buFont typeface="Arial" panose="020B0604020202020204" pitchFamily="34" charset="0"/>
              <a:buChar char="•"/>
            </a:pPr>
            <a:r>
              <a:rPr lang="cs-CZ" sz="2200" dirty="0"/>
              <a:t>30 natáčecích dnů</a:t>
            </a:r>
          </a:p>
          <a:p>
            <a:pPr marL="342900" indent="-342900" algn="just">
              <a:buFont typeface="Arial" panose="020B0604020202020204" pitchFamily="34" charset="0"/>
              <a:buChar char="•"/>
            </a:pPr>
            <a:r>
              <a:rPr lang="cs-CZ" sz="2200" dirty="0"/>
              <a:t>premiéra podzim 2015, ČT 1, 21:25</a:t>
            </a:r>
          </a:p>
          <a:p>
            <a:pPr marL="342900" indent="-342900" algn="just">
              <a:buFont typeface="Arial" panose="020B0604020202020204" pitchFamily="34" charset="0"/>
              <a:buChar char="•"/>
            </a:pPr>
            <a:r>
              <a:rPr lang="cs-CZ" sz="2200" dirty="0"/>
              <a:t>kontroverzní přijetí</a:t>
            </a:r>
          </a:p>
          <a:p>
            <a:pPr algn="just"/>
            <a:endParaRPr lang="cs-CZ" sz="2200" dirty="0"/>
          </a:p>
          <a:p>
            <a:pPr marL="342900" indent="-342900" algn="just">
              <a:buFont typeface="Arial" panose="020B0604020202020204" pitchFamily="34" charset="0"/>
              <a:buChar char="•"/>
            </a:pPr>
            <a:r>
              <a:rPr lang="cs-CZ" sz="2200" dirty="0"/>
              <a:t>II. řada – 2018 – stejný tým – jiný výsledek</a:t>
            </a:r>
          </a:p>
        </p:txBody>
      </p:sp>
      <p:sp>
        <p:nvSpPr>
          <p:cNvPr id="6" name="Obdélník 5"/>
          <p:cNvSpPr/>
          <p:nvPr/>
        </p:nvSpPr>
        <p:spPr>
          <a:xfrm>
            <a:off x="4676775" y="600760"/>
            <a:ext cx="6096000" cy="646331"/>
          </a:xfrm>
          <a:prstGeom prst="rect">
            <a:avLst/>
          </a:prstGeom>
        </p:spPr>
        <p:txBody>
          <a:bodyPr>
            <a:spAutoFit/>
          </a:bodyPr>
          <a:lstStyle/>
          <a:p>
            <a:r>
              <a:rPr lang="cs-CZ" b="1" dirty="0"/>
              <a:t>2015, Brno</a:t>
            </a:r>
          </a:p>
          <a:p>
            <a:r>
              <a:rPr lang="cs-CZ" b="1" dirty="0"/>
              <a:t>TPS multižánrové tvorby Kamily Zlatuškové</a:t>
            </a:r>
          </a:p>
        </p:txBody>
      </p:sp>
      <p:pic>
        <p:nvPicPr>
          <p:cNvPr id="8" name="Obráze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636" y="1514475"/>
            <a:ext cx="3571875" cy="2286000"/>
          </a:xfrm>
          <a:prstGeom prst="rect">
            <a:avLst/>
          </a:prstGeom>
        </p:spPr>
      </p:pic>
    </p:spTree>
    <p:extLst>
      <p:ext uri="{BB962C8B-B14F-4D97-AF65-F5344CB8AC3E}">
        <p14:creationId xmlns:p14="http://schemas.microsoft.com/office/powerpoint/2010/main" val="1126538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AutoShape 8"/>
          <p:cNvSpPr>
            <a:spLocks noChangeArrowheads="1"/>
          </p:cNvSpPr>
          <p:nvPr/>
        </p:nvSpPr>
        <p:spPr bwMode="auto">
          <a:xfrm>
            <a:off x="0" y="836613"/>
            <a:ext cx="12192000" cy="1439862"/>
          </a:xfrm>
          <a:prstGeom prst="flowChartProcess">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cs-CZ" sz="1200">
              <a:solidFill>
                <a:prstClr val="black"/>
              </a:solidFill>
              <a:latin typeface="Arial" charset="0"/>
              <a:ea typeface="ＭＳ Ｐゴシック"/>
            </a:endParaRPr>
          </a:p>
        </p:txBody>
      </p:sp>
      <p:sp>
        <p:nvSpPr>
          <p:cNvPr id="19458" name="Content Placeholder 2"/>
          <p:cNvSpPr>
            <a:spLocks/>
          </p:cNvSpPr>
          <p:nvPr/>
        </p:nvSpPr>
        <p:spPr bwMode="auto">
          <a:xfrm>
            <a:off x="0" y="1268413"/>
            <a:ext cx="12192000" cy="1439862"/>
          </a:xfrm>
          <a:prstGeom prst="rect">
            <a:avLst/>
          </a:prstGeom>
          <a:noFill/>
          <a:ln w="9525">
            <a:noFill/>
            <a:miter lim="800000"/>
            <a:headEnd/>
            <a:tailEnd/>
          </a:ln>
        </p:spPr>
        <p:txBody>
          <a:bodyPr/>
          <a:lstStyle/>
          <a:p>
            <a:pPr algn="ctr" defTabSz="914400" eaLnBrk="0" fontAlgn="base" hangingPunct="0">
              <a:spcBef>
                <a:spcPct val="20000"/>
              </a:spcBef>
              <a:spcAft>
                <a:spcPct val="0"/>
              </a:spcAft>
              <a:buFont typeface="Arial" charset="0"/>
              <a:buNone/>
            </a:pPr>
            <a:r>
              <a:rPr lang="cs-CZ" sz="1600" b="1">
                <a:solidFill>
                  <a:prstClr val="white"/>
                </a:solidFill>
                <a:latin typeface="Arial" charset="0"/>
                <a:ea typeface="ＭＳ Ｐゴシック"/>
              </a:rPr>
              <a:t>V každém díle má jeden z protagonistů hlavní roli a bude v hledáčku kamery o trochu více než ostatní. Témata epizod (profese) sedí jednotlivým postavám "na míru". Například protagonistka milující jídlo a hlavně steaky, bude hlavní aktérkou dílu z jatek. </a:t>
            </a:r>
            <a:r>
              <a:rPr lang="cs-CZ" sz="1600">
                <a:solidFill>
                  <a:prstClr val="black"/>
                </a:solidFill>
                <a:latin typeface="Arial" charset="0"/>
                <a:ea typeface="ＭＳ Ｐゴシック"/>
              </a:rPr>
              <a:t> </a:t>
            </a:r>
            <a:endParaRPr lang="en-US" sz="1600">
              <a:solidFill>
                <a:prstClr val="black"/>
              </a:solidFill>
              <a:latin typeface="Arial" charset="0"/>
              <a:ea typeface="ＭＳ Ｐゴシック"/>
            </a:endParaRPr>
          </a:p>
        </p:txBody>
      </p:sp>
      <p:sp>
        <p:nvSpPr>
          <p:cNvPr id="19459" name="Rectangle 14"/>
          <p:cNvSpPr>
            <a:spLocks noChangeArrowheads="1"/>
          </p:cNvSpPr>
          <p:nvPr/>
        </p:nvSpPr>
        <p:spPr bwMode="auto">
          <a:xfrm>
            <a:off x="3215219" y="3697617"/>
            <a:ext cx="5761567" cy="523220"/>
          </a:xfrm>
          <a:prstGeom prst="rect">
            <a:avLst/>
          </a:prstGeom>
          <a:noFill/>
          <a:ln w="9525">
            <a:noFill/>
            <a:miter lim="800000"/>
            <a:headEnd/>
            <a:tailEnd/>
          </a:ln>
        </p:spPr>
        <p:txBody>
          <a:bodyPr anchor="ctr">
            <a:spAutoFit/>
          </a:bodyPr>
          <a:lstStyle/>
          <a:p>
            <a:pPr defTabSz="914400" fontAlgn="base">
              <a:spcBef>
                <a:spcPct val="0"/>
              </a:spcBef>
              <a:spcAft>
                <a:spcPct val="0"/>
              </a:spcAft>
            </a:pPr>
            <a:endParaRPr lang="cs-CZ" sz="1400">
              <a:solidFill>
                <a:prstClr val="black"/>
              </a:solidFill>
              <a:latin typeface="Arial" charset="0"/>
              <a:ea typeface="ＭＳ Ｐゴシック"/>
            </a:endParaRPr>
          </a:p>
          <a:p>
            <a:pPr defTabSz="914400" fontAlgn="base">
              <a:spcBef>
                <a:spcPct val="0"/>
              </a:spcBef>
              <a:spcAft>
                <a:spcPct val="0"/>
              </a:spcAft>
            </a:pPr>
            <a:endParaRPr lang="cs-CZ" sz="1400" b="1">
              <a:solidFill>
                <a:prstClr val="black"/>
              </a:solidFill>
              <a:latin typeface="Arial" charset="0"/>
              <a:ea typeface="ＭＳ Ｐゴシック"/>
            </a:endParaRPr>
          </a:p>
        </p:txBody>
      </p:sp>
      <p:pic>
        <p:nvPicPr>
          <p:cNvPr id="19460" name="Picture 20" descr="2013-06-11_140947"/>
          <p:cNvPicPr>
            <a:picLocks noChangeAspect="1" noChangeArrowheads="1"/>
          </p:cNvPicPr>
          <p:nvPr/>
        </p:nvPicPr>
        <p:blipFill>
          <a:blip r:embed="rId3"/>
          <a:srcRect/>
          <a:stretch>
            <a:fillRect/>
          </a:stretch>
        </p:blipFill>
        <p:spPr bwMode="auto">
          <a:xfrm>
            <a:off x="2" y="2205038"/>
            <a:ext cx="12240684" cy="4652962"/>
          </a:xfrm>
          <a:prstGeom prst="rect">
            <a:avLst/>
          </a:prstGeom>
          <a:noFill/>
          <a:ln w="9525">
            <a:noFill/>
            <a:miter lim="800000"/>
            <a:headEnd/>
            <a:tailEnd/>
          </a:ln>
        </p:spPr>
      </p:pic>
      <p:sp>
        <p:nvSpPr>
          <p:cNvPr id="6" name="Round Diagonal Corner Rectangle 5"/>
          <p:cNvSpPr/>
          <p:nvPr/>
        </p:nvSpPr>
        <p:spPr>
          <a:xfrm>
            <a:off x="2469489" y="2371255"/>
            <a:ext cx="6579643" cy="4399913"/>
          </a:xfrm>
          <a:prstGeom prst="round2DiagRect">
            <a:avLst>
              <a:gd name="adj1" fmla="val 2434"/>
              <a:gd name="adj2" fmla="val 0"/>
            </a:avLst>
          </a:prstGeom>
          <a:gradFill>
            <a:gsLst>
              <a:gs pos="0">
                <a:schemeClr val="lt1">
                  <a:tint val="40000"/>
                  <a:satMod val="350000"/>
                  <a:alpha val="47000"/>
                </a:schemeClr>
              </a:gs>
              <a:gs pos="40000">
                <a:schemeClr val="lt1">
                  <a:tint val="45000"/>
                  <a:shade val="99000"/>
                  <a:satMod val="350000"/>
                  <a:alpha val="73000"/>
                </a:schemeClr>
              </a:gs>
              <a:gs pos="100000">
                <a:schemeClr val="lt1">
                  <a:shade val="20000"/>
                  <a:satMod val="255000"/>
                </a:schemeClr>
              </a:gs>
            </a:gsLst>
          </a:gra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002">
            <a:schemeClr val="l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cs-CZ" sz="1200">
              <a:solidFill>
                <a:prstClr val="white"/>
              </a:solidFill>
            </a:endParaRPr>
          </a:p>
        </p:txBody>
      </p:sp>
      <p:pic>
        <p:nvPicPr>
          <p:cNvPr id="19464" name="Picture 27" descr="2013-06-11_141728"/>
          <p:cNvPicPr>
            <a:picLocks noChangeAspect="1" noChangeArrowheads="1"/>
          </p:cNvPicPr>
          <p:nvPr/>
        </p:nvPicPr>
        <p:blipFill>
          <a:blip r:embed="rId4"/>
          <a:srcRect/>
          <a:stretch>
            <a:fillRect/>
          </a:stretch>
        </p:blipFill>
        <p:spPr bwMode="auto">
          <a:xfrm>
            <a:off x="0" y="0"/>
            <a:ext cx="12192000" cy="1125538"/>
          </a:xfrm>
          <a:prstGeom prst="rect">
            <a:avLst/>
          </a:prstGeom>
          <a:noFill/>
          <a:ln w="9525">
            <a:noFill/>
            <a:miter lim="800000"/>
            <a:headEnd/>
            <a:tailEnd/>
          </a:ln>
        </p:spPr>
      </p:pic>
      <p:sp>
        <p:nvSpPr>
          <p:cNvPr id="2" name="Title 1"/>
          <p:cNvSpPr>
            <a:spLocks/>
          </p:cNvSpPr>
          <p:nvPr/>
        </p:nvSpPr>
        <p:spPr bwMode="auto">
          <a:xfrm>
            <a:off x="7632700" y="-171450"/>
            <a:ext cx="10972800" cy="1143000"/>
          </a:xfrm>
          <a:prstGeom prst="rect">
            <a:avLst/>
          </a:prstGeom>
          <a:noFill/>
          <a:ln w="9525">
            <a:noFill/>
            <a:miter lim="800000"/>
            <a:headEnd/>
            <a:tailEnd/>
          </a:ln>
        </p:spPr>
        <p:txBody>
          <a:bodyPr anchor="ctr"/>
          <a:lstStyle/>
          <a:p>
            <a:pPr defTabSz="914400" fontAlgn="base">
              <a:spcBef>
                <a:spcPct val="0"/>
              </a:spcBef>
              <a:spcAft>
                <a:spcPct val="0"/>
              </a:spcAft>
            </a:pPr>
            <a:endParaRPr lang="cs-CZ" sz="4000" b="1">
              <a:solidFill>
                <a:prstClr val="black"/>
              </a:solidFill>
              <a:latin typeface="Cantarell"/>
              <a:ea typeface="ＭＳ Ｐゴシック"/>
            </a:endParaRPr>
          </a:p>
        </p:txBody>
      </p:sp>
      <p:sp>
        <p:nvSpPr>
          <p:cNvPr id="19466" name="Rectangle 29"/>
          <p:cNvSpPr>
            <a:spLocks noChangeArrowheads="1"/>
          </p:cNvSpPr>
          <p:nvPr/>
        </p:nvSpPr>
        <p:spPr bwMode="auto">
          <a:xfrm>
            <a:off x="9552518" y="333376"/>
            <a:ext cx="1125629" cy="707886"/>
          </a:xfrm>
          <a:prstGeom prst="rect">
            <a:avLst/>
          </a:prstGeom>
          <a:noFill/>
          <a:ln w="9525">
            <a:noFill/>
            <a:miter lim="800000"/>
            <a:headEnd/>
            <a:tailEnd/>
          </a:ln>
        </p:spPr>
        <p:txBody>
          <a:bodyPr wrap="none">
            <a:spAutoFit/>
          </a:bodyPr>
          <a:lstStyle/>
          <a:p>
            <a:pPr defTabSz="914400" fontAlgn="base">
              <a:spcBef>
                <a:spcPct val="0"/>
              </a:spcBef>
              <a:spcAft>
                <a:spcPct val="0"/>
              </a:spcAft>
            </a:pPr>
            <a:r>
              <a:rPr lang="cs-CZ" sz="4000" b="1">
                <a:solidFill>
                  <a:prstClr val="white"/>
                </a:solidFill>
                <a:latin typeface="Cantarell"/>
                <a:ea typeface="ＭＳ Ｐゴシック"/>
              </a:rPr>
              <a:t>D</a:t>
            </a:r>
            <a:r>
              <a:rPr lang="cs-CZ" sz="4000" b="1">
                <a:solidFill>
                  <a:prstClr val="white"/>
                </a:solidFill>
                <a:latin typeface="Arial" charset="0"/>
                <a:ea typeface="ＭＳ Ｐゴシック"/>
              </a:rPr>
              <a:t>í</a:t>
            </a:r>
            <a:r>
              <a:rPr lang="cs-CZ" sz="4000" b="1">
                <a:solidFill>
                  <a:prstClr val="white"/>
                </a:solidFill>
                <a:latin typeface="Cantarell"/>
                <a:ea typeface="ＭＳ Ｐゴシック"/>
              </a:rPr>
              <a:t>ly</a:t>
            </a:r>
          </a:p>
        </p:txBody>
      </p:sp>
      <p:sp>
        <p:nvSpPr>
          <p:cNvPr id="19467" name="Rectangle 30"/>
          <p:cNvSpPr>
            <a:spLocks noChangeArrowheads="1"/>
          </p:cNvSpPr>
          <p:nvPr/>
        </p:nvSpPr>
        <p:spPr bwMode="auto">
          <a:xfrm>
            <a:off x="2832100" y="2466908"/>
            <a:ext cx="6047317" cy="4216539"/>
          </a:xfrm>
          <a:prstGeom prst="rect">
            <a:avLst/>
          </a:prstGeom>
          <a:noFill/>
          <a:ln w="9525">
            <a:noFill/>
            <a:miter lim="800000"/>
            <a:headEnd/>
            <a:tailEnd/>
          </a:ln>
        </p:spPr>
        <p:txBody>
          <a:bodyPr anchor="ctr">
            <a:spAutoFit/>
          </a:bodyPr>
          <a:lstStyle/>
          <a:p>
            <a:pPr defTabSz="914400" fontAlgn="base">
              <a:spcBef>
                <a:spcPct val="0"/>
              </a:spcBef>
              <a:spcAft>
                <a:spcPct val="0"/>
              </a:spcAft>
            </a:pPr>
            <a:r>
              <a:rPr lang="cs-CZ" sz="1400" b="1">
                <a:solidFill>
                  <a:prstClr val="black"/>
                </a:solidFill>
                <a:latin typeface="Arial" charset="0"/>
                <a:ea typeface="ＭＳ Ｐゴシック"/>
              </a:rPr>
              <a:t>1. V KRVI  na jatkách na Vysočině</a:t>
            </a:r>
          </a:p>
          <a:p>
            <a:pPr defTabSz="914400" fontAlgn="base">
              <a:spcBef>
                <a:spcPct val="0"/>
              </a:spcBef>
              <a:spcAft>
                <a:spcPct val="0"/>
              </a:spcAft>
            </a:pPr>
            <a:r>
              <a:rPr lang="cs-CZ" sz="1400">
                <a:solidFill>
                  <a:prstClr val="black"/>
                </a:solidFill>
                <a:latin typeface="Arial" charset="0"/>
                <a:ea typeface="ＭＳ Ｐゴシック"/>
              </a:rPr>
              <a:t>Téma: zabij si, co konzumuješ</a:t>
            </a:r>
          </a:p>
          <a:p>
            <a:pPr defTabSz="914400" fontAlgn="base">
              <a:spcBef>
                <a:spcPct val="0"/>
              </a:spcBef>
              <a:spcAft>
                <a:spcPct val="0"/>
              </a:spcAft>
            </a:pPr>
            <a:r>
              <a:rPr lang="cs-CZ" sz="1400">
                <a:solidFill>
                  <a:prstClr val="black"/>
                </a:solidFill>
                <a:latin typeface="Arial" charset="0"/>
                <a:ea typeface="ＭＳ Ｐゴシック"/>
              </a:rPr>
              <a:t>Hlavní postava: milovnice jídla a hlavně steaků</a:t>
            </a:r>
          </a:p>
          <a:p>
            <a:pPr defTabSz="914400" fontAlgn="base">
              <a:spcBef>
                <a:spcPct val="0"/>
              </a:spcBef>
              <a:spcAft>
                <a:spcPct val="0"/>
              </a:spcAft>
            </a:pPr>
            <a:endParaRPr lang="cs-CZ" sz="1000">
              <a:solidFill>
                <a:prstClr val="black"/>
              </a:solidFill>
              <a:latin typeface="Arial" charset="0"/>
              <a:ea typeface="ＭＳ Ｐゴシック"/>
            </a:endParaRPr>
          </a:p>
          <a:p>
            <a:pPr defTabSz="914400" fontAlgn="base">
              <a:spcBef>
                <a:spcPct val="0"/>
              </a:spcBef>
              <a:spcAft>
                <a:spcPct val="0"/>
              </a:spcAft>
            </a:pPr>
            <a:r>
              <a:rPr lang="cs-CZ" sz="1400" b="1">
                <a:solidFill>
                  <a:prstClr val="black"/>
                </a:solidFill>
                <a:latin typeface="Arial" charset="0"/>
                <a:ea typeface="ＭＳ Ｐゴシック"/>
              </a:rPr>
              <a:t>2. NA KONCI  v  trutnovském domově důchodců</a:t>
            </a:r>
          </a:p>
          <a:p>
            <a:pPr defTabSz="914400" fontAlgn="base">
              <a:spcBef>
                <a:spcPct val="0"/>
              </a:spcBef>
              <a:spcAft>
                <a:spcPct val="0"/>
              </a:spcAft>
            </a:pPr>
            <a:r>
              <a:rPr lang="cs-CZ" sz="1400">
                <a:solidFill>
                  <a:prstClr val="black"/>
                </a:solidFill>
                <a:latin typeface="Arial" charset="0"/>
                <a:ea typeface="ＭＳ Ｐゴシック"/>
              </a:rPr>
              <a:t>Téma: taky zestárneš</a:t>
            </a:r>
          </a:p>
          <a:p>
            <a:pPr defTabSz="914400" fontAlgn="base">
              <a:spcBef>
                <a:spcPct val="0"/>
              </a:spcBef>
              <a:spcAft>
                <a:spcPct val="0"/>
              </a:spcAft>
            </a:pPr>
            <a:r>
              <a:rPr lang="cs-CZ" sz="1400">
                <a:solidFill>
                  <a:prstClr val="black"/>
                </a:solidFill>
                <a:latin typeface="Arial" charset="0"/>
                <a:ea typeface="ＭＳ Ｐゴシック"/>
              </a:rPr>
              <a:t>Hlavní postava: mladá „zlatokopka“</a:t>
            </a:r>
          </a:p>
          <a:p>
            <a:pPr defTabSz="914400" fontAlgn="base">
              <a:spcBef>
                <a:spcPct val="0"/>
              </a:spcBef>
              <a:spcAft>
                <a:spcPct val="0"/>
              </a:spcAft>
            </a:pPr>
            <a:endParaRPr lang="cs-CZ" sz="1000" u="sng">
              <a:solidFill>
                <a:prstClr val="black"/>
              </a:solidFill>
              <a:latin typeface="Arial" charset="0"/>
              <a:ea typeface="ＭＳ Ｐゴシック"/>
            </a:endParaRPr>
          </a:p>
          <a:p>
            <a:pPr defTabSz="914400" fontAlgn="base">
              <a:spcBef>
                <a:spcPct val="0"/>
              </a:spcBef>
              <a:spcAft>
                <a:spcPct val="0"/>
              </a:spcAft>
            </a:pPr>
            <a:r>
              <a:rPr lang="cs-CZ" sz="1400" b="1">
                <a:solidFill>
                  <a:prstClr val="black"/>
                </a:solidFill>
                <a:latin typeface="Arial" charset="0"/>
                <a:ea typeface="ＭＳ Ｐゴシック"/>
              </a:rPr>
              <a:t>3. NA DNĚ  mezi nezaměstnanými na veřejných pracích a mezi bezdomovci na Mostecku</a:t>
            </a:r>
          </a:p>
          <a:p>
            <a:pPr defTabSz="914400" fontAlgn="base">
              <a:spcBef>
                <a:spcPct val="0"/>
              </a:spcBef>
              <a:spcAft>
                <a:spcPct val="0"/>
              </a:spcAft>
            </a:pPr>
            <a:r>
              <a:rPr lang="cs-CZ" sz="1400">
                <a:solidFill>
                  <a:prstClr val="black"/>
                </a:solidFill>
                <a:latin typeface="Arial" charset="0"/>
                <a:ea typeface="ＭＳ Ｐゴシック"/>
              </a:rPr>
              <a:t>Téma: každý může uspět? </a:t>
            </a:r>
          </a:p>
          <a:p>
            <a:pPr defTabSz="914400" fontAlgn="base">
              <a:spcBef>
                <a:spcPct val="0"/>
              </a:spcBef>
              <a:spcAft>
                <a:spcPct val="0"/>
              </a:spcAft>
            </a:pPr>
            <a:r>
              <a:rPr lang="cs-CZ" sz="1400">
                <a:solidFill>
                  <a:prstClr val="black"/>
                </a:solidFill>
                <a:latin typeface="Arial" charset="0"/>
                <a:ea typeface="ＭＳ Ｐゴシック"/>
              </a:rPr>
              <a:t>Hlavní postava: mladý liberál</a:t>
            </a:r>
          </a:p>
          <a:p>
            <a:pPr defTabSz="914400" fontAlgn="base">
              <a:spcBef>
                <a:spcPct val="0"/>
              </a:spcBef>
              <a:spcAft>
                <a:spcPct val="0"/>
              </a:spcAft>
            </a:pPr>
            <a:endParaRPr lang="cs-CZ" sz="1000">
              <a:solidFill>
                <a:prstClr val="black"/>
              </a:solidFill>
              <a:latin typeface="Arial" charset="0"/>
              <a:ea typeface="ＭＳ Ｐゴシック"/>
            </a:endParaRPr>
          </a:p>
          <a:p>
            <a:pPr defTabSz="914400" fontAlgn="base">
              <a:spcBef>
                <a:spcPct val="0"/>
              </a:spcBef>
              <a:spcAft>
                <a:spcPct val="0"/>
              </a:spcAft>
            </a:pPr>
            <a:r>
              <a:rPr lang="cs-CZ" sz="1400" b="1">
                <a:solidFill>
                  <a:prstClr val="black"/>
                </a:solidFill>
                <a:latin typeface="Arial" charset="0"/>
                <a:ea typeface="ＭＳ Ｐゴシック"/>
              </a:rPr>
              <a:t>4. NA SAMOTĚ  v beskydských lesích</a:t>
            </a:r>
          </a:p>
          <a:p>
            <a:pPr defTabSz="914400" fontAlgn="base">
              <a:spcBef>
                <a:spcPct val="0"/>
              </a:spcBef>
              <a:spcAft>
                <a:spcPct val="0"/>
              </a:spcAft>
            </a:pPr>
            <a:r>
              <a:rPr lang="cs-CZ" sz="1400">
                <a:solidFill>
                  <a:prstClr val="black"/>
                </a:solidFill>
                <a:latin typeface="Arial" charset="0"/>
                <a:ea typeface="ＭＳ Ｐゴシック"/>
              </a:rPr>
              <a:t>Téma:  příroda bez romantiky</a:t>
            </a:r>
          </a:p>
          <a:p>
            <a:pPr defTabSz="914400" fontAlgn="base">
              <a:spcBef>
                <a:spcPct val="0"/>
              </a:spcBef>
              <a:spcAft>
                <a:spcPct val="0"/>
              </a:spcAft>
            </a:pPr>
            <a:r>
              <a:rPr lang="cs-CZ" sz="1400">
                <a:solidFill>
                  <a:prstClr val="black"/>
                </a:solidFill>
                <a:latin typeface="Arial" charset="0"/>
                <a:ea typeface="ＭＳ Ｐゴシック"/>
              </a:rPr>
              <a:t>Hlavní postava: hipster, závislý na městě</a:t>
            </a:r>
          </a:p>
          <a:p>
            <a:pPr defTabSz="914400" fontAlgn="base">
              <a:spcBef>
                <a:spcPct val="0"/>
              </a:spcBef>
              <a:spcAft>
                <a:spcPct val="0"/>
              </a:spcAft>
            </a:pPr>
            <a:endParaRPr lang="cs-CZ" sz="1400">
              <a:solidFill>
                <a:prstClr val="black"/>
              </a:solidFill>
              <a:latin typeface="Arial" charset="0"/>
              <a:ea typeface="ＭＳ Ｐゴシック"/>
            </a:endParaRPr>
          </a:p>
          <a:p>
            <a:pPr defTabSz="914400" fontAlgn="base">
              <a:spcBef>
                <a:spcPct val="0"/>
              </a:spcBef>
              <a:spcAft>
                <a:spcPct val="0"/>
              </a:spcAft>
            </a:pPr>
            <a:r>
              <a:rPr lang="cs-CZ" sz="1400" b="1">
                <a:solidFill>
                  <a:prstClr val="black"/>
                </a:solidFill>
                <a:latin typeface="Arial" charset="0"/>
                <a:ea typeface="ＭＳ Ｐゴシック"/>
              </a:rPr>
              <a:t>5. VE TŘETÍM SVĚTĚ  na rýžovém poli Vietnamu</a:t>
            </a:r>
          </a:p>
          <a:p>
            <a:pPr defTabSz="914400" fontAlgn="base">
              <a:spcBef>
                <a:spcPct val="0"/>
              </a:spcBef>
              <a:spcAft>
                <a:spcPct val="0"/>
              </a:spcAft>
            </a:pPr>
            <a:r>
              <a:rPr lang="cs-CZ" sz="1400">
                <a:solidFill>
                  <a:prstClr val="black"/>
                </a:solidFill>
                <a:latin typeface="Arial" charset="0"/>
                <a:ea typeface="ＭＳ Ｐゴシック"/>
              </a:rPr>
              <a:t>Téma: to jsou tvé kořeny</a:t>
            </a:r>
          </a:p>
          <a:p>
            <a:pPr defTabSz="914400" fontAlgn="base">
              <a:spcBef>
                <a:spcPct val="0"/>
              </a:spcBef>
              <a:spcAft>
                <a:spcPct val="0"/>
              </a:spcAft>
            </a:pPr>
            <a:r>
              <a:rPr lang="cs-CZ" sz="1400">
                <a:solidFill>
                  <a:prstClr val="black"/>
                </a:solidFill>
                <a:latin typeface="Arial" charset="0"/>
                <a:ea typeface="ＭＳ Ｐゴシック"/>
              </a:rPr>
              <a:t>Hlavní postava: v ČR naturalizovaná Vietnamka</a:t>
            </a:r>
          </a:p>
        </p:txBody>
      </p:sp>
    </p:spTree>
    <p:extLst>
      <p:ext uri="{BB962C8B-B14F-4D97-AF65-F5344CB8AC3E}">
        <p14:creationId xmlns:p14="http://schemas.microsoft.com/office/powerpoint/2010/main" val="370271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4" presetClass="entr" presetSubtype="0" accel="100000" fill="hold" grpId="0" nodeType="afterEffect" nodePh="1">
                                  <p:stCondLst>
                                    <p:cond delay="0"/>
                                  </p:stCondLst>
                                  <p:endCondLst>
                                    <p:cond evt="begin" delay="0">
                                      <p:tn val="10"/>
                                    </p:cond>
                                  </p:end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ppt_w*0.05"/>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anim calcmode="lin" valueType="num">
                                      <p:cBhvr>
                                        <p:cTn id="14" dur="500" fill="hold"/>
                                        <p:tgtEl>
                                          <p:spTgt spid="2"/>
                                        </p:tgtEl>
                                        <p:attrNameLst>
                                          <p:attrName>ppt_x</p:attrName>
                                        </p:attrNameLst>
                                      </p:cBhvr>
                                      <p:tavLst>
                                        <p:tav tm="0">
                                          <p:val>
                                            <p:strVal val="#ppt_x-.2"/>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57EAD2-D50C-4E28-9DDC-764E1721D73E}"/>
              </a:ext>
            </a:extLst>
          </p:cNvPr>
          <p:cNvSpPr>
            <a:spLocks noGrp="1"/>
          </p:cNvSpPr>
          <p:nvPr>
            <p:ph type="ctrTitle"/>
          </p:nvPr>
        </p:nvSpPr>
        <p:spPr>
          <a:xfrm>
            <a:off x="312937" y="183875"/>
            <a:ext cx="5521805" cy="3145251"/>
          </a:xfrm>
        </p:spPr>
        <p:txBody>
          <a:bodyPr>
            <a:normAutofit/>
          </a:bodyPr>
          <a:lstStyle/>
          <a:p>
            <a:r>
              <a:rPr lang="cs-CZ" sz="3200" b="1" dirty="0"/>
              <a:t/>
            </a:r>
            <a:br>
              <a:rPr lang="cs-CZ" sz="3200" b="1" dirty="0"/>
            </a:br>
            <a:r>
              <a:rPr lang="cs-CZ" sz="3600" dirty="0">
                <a:latin typeface="Calibri" panose="020F0502020204030204" pitchFamily="34" charset="0"/>
                <a:cs typeface="Calibri" panose="020F0502020204030204" pitchFamily="34" charset="0"/>
              </a:rPr>
              <a:t>Veřejnoprávní experimenty </a:t>
            </a:r>
            <a:br>
              <a:rPr lang="cs-CZ" sz="3600" dirty="0">
                <a:latin typeface="Calibri" panose="020F0502020204030204" pitchFamily="34" charset="0"/>
                <a:cs typeface="Calibri" panose="020F0502020204030204" pitchFamily="34" charset="0"/>
              </a:rPr>
            </a:br>
            <a:r>
              <a:rPr lang="cs-CZ" sz="3600" dirty="0">
                <a:latin typeface="Calibri" panose="020F0502020204030204" pitchFamily="34" charset="0"/>
                <a:cs typeface="Calibri" panose="020F0502020204030204" pitchFamily="34" charset="0"/>
              </a:rPr>
              <a:t>s realitou…?</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84917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1" descr="2013-06-11_154931"/>
          <p:cNvPicPr>
            <a:picLocks noChangeAspect="1" noChangeArrowheads="1"/>
          </p:cNvPicPr>
          <p:nvPr/>
        </p:nvPicPr>
        <p:blipFill>
          <a:blip r:embed="rId3"/>
          <a:srcRect/>
          <a:stretch>
            <a:fillRect/>
          </a:stretch>
        </p:blipFill>
        <p:spPr bwMode="auto">
          <a:xfrm>
            <a:off x="-46565" y="-88900"/>
            <a:ext cx="12238567" cy="6973888"/>
          </a:xfrm>
          <a:prstGeom prst="rect">
            <a:avLst/>
          </a:prstGeom>
          <a:noFill/>
          <a:ln w="9525">
            <a:noFill/>
            <a:miter lim="800000"/>
            <a:headEnd/>
            <a:tailEnd/>
          </a:ln>
        </p:spPr>
      </p:pic>
      <p:sp>
        <p:nvSpPr>
          <p:cNvPr id="5" name="Round Diagonal Corner Rectangle 4"/>
          <p:cNvSpPr/>
          <p:nvPr/>
        </p:nvSpPr>
        <p:spPr>
          <a:xfrm>
            <a:off x="417230" y="69958"/>
            <a:ext cx="5583231" cy="6415122"/>
          </a:xfrm>
          <a:prstGeom prst="round2DiagRect">
            <a:avLst>
              <a:gd name="adj1" fmla="val 2434"/>
              <a:gd name="adj2" fmla="val 0"/>
            </a:avLst>
          </a:prstGeom>
          <a:gradFill>
            <a:gsLst>
              <a:gs pos="0">
                <a:schemeClr val="lt1">
                  <a:tint val="40000"/>
                  <a:satMod val="350000"/>
                  <a:alpha val="47000"/>
                </a:schemeClr>
              </a:gs>
              <a:gs pos="40000">
                <a:schemeClr val="lt1">
                  <a:tint val="45000"/>
                  <a:shade val="99000"/>
                  <a:satMod val="350000"/>
                  <a:alpha val="73000"/>
                </a:schemeClr>
              </a:gs>
              <a:gs pos="100000">
                <a:schemeClr val="lt1">
                  <a:shade val="20000"/>
                  <a:satMod val="255000"/>
                </a:schemeClr>
              </a:gs>
            </a:gsLst>
          </a:gra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002">
            <a:schemeClr val="l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cs-CZ" sz="1200">
              <a:solidFill>
                <a:prstClr val="white"/>
              </a:solidFill>
            </a:endParaRPr>
          </a:p>
        </p:txBody>
      </p:sp>
      <p:sp>
        <p:nvSpPr>
          <p:cNvPr id="21509" name="Rectangle 17"/>
          <p:cNvSpPr>
            <a:spLocks noChangeArrowheads="1"/>
          </p:cNvSpPr>
          <p:nvPr/>
        </p:nvSpPr>
        <p:spPr bwMode="auto">
          <a:xfrm>
            <a:off x="719667" y="1124536"/>
            <a:ext cx="3934860" cy="338554"/>
          </a:xfrm>
          <a:prstGeom prst="rect">
            <a:avLst/>
          </a:prstGeom>
          <a:noFill/>
          <a:ln w="9525">
            <a:noFill/>
            <a:miter lim="800000"/>
            <a:headEnd/>
            <a:tailEnd/>
          </a:ln>
        </p:spPr>
        <p:txBody>
          <a:bodyPr wrap="none" anchor="ctr">
            <a:spAutoFit/>
          </a:bodyPr>
          <a:lstStyle/>
          <a:p>
            <a:pPr defTabSz="914400" fontAlgn="base">
              <a:spcBef>
                <a:spcPct val="0"/>
              </a:spcBef>
              <a:spcAft>
                <a:spcPct val="0"/>
              </a:spcAft>
              <a:tabLst>
                <a:tab pos="358775" algn="l"/>
                <a:tab pos="719138" algn="l"/>
                <a:tab pos="1079500" algn="l"/>
                <a:tab pos="1439863" algn="l"/>
                <a:tab pos="1800225" algn="l"/>
                <a:tab pos="2159000" algn="l"/>
                <a:tab pos="2519363" algn="l"/>
                <a:tab pos="2879725" algn="l"/>
                <a:tab pos="3240088" algn="l"/>
                <a:tab pos="3600450" algn="l"/>
                <a:tab pos="3959225" algn="l"/>
                <a:tab pos="4319588" algn="l"/>
              </a:tabLst>
            </a:pPr>
            <a:r>
              <a:rPr lang="en-US" sz="1600" b="1">
                <a:solidFill>
                  <a:prstClr val="black"/>
                </a:solidFill>
                <a:latin typeface="Arial" charset="0"/>
                <a:ea typeface="ＭＳ Ｐゴシック"/>
              </a:rPr>
              <a:t>Hlavní postava: Tamara Úblová</a:t>
            </a:r>
            <a:r>
              <a:rPr lang="cs-CZ" sz="1600" b="1">
                <a:solidFill>
                  <a:prstClr val="black"/>
                </a:solidFill>
                <a:latin typeface="Arial" charset="0"/>
                <a:ea typeface="ＭＳ Ｐゴシック"/>
              </a:rPr>
              <a:t> (25 let)</a:t>
            </a:r>
            <a:endParaRPr lang="en-US" sz="1600" b="1">
              <a:solidFill>
                <a:prstClr val="black"/>
              </a:solidFill>
              <a:latin typeface="Arial" charset="0"/>
              <a:ea typeface="ＭＳ Ｐゴシック"/>
            </a:endParaRPr>
          </a:p>
        </p:txBody>
      </p:sp>
      <p:pic>
        <p:nvPicPr>
          <p:cNvPr id="21510" name="Picture 18" descr="2013-06-11_155814"/>
          <p:cNvPicPr>
            <a:picLocks noChangeAspect="1" noChangeArrowheads="1"/>
          </p:cNvPicPr>
          <p:nvPr/>
        </p:nvPicPr>
        <p:blipFill>
          <a:blip r:embed="rId4"/>
          <a:srcRect/>
          <a:stretch>
            <a:fillRect/>
          </a:stretch>
        </p:blipFill>
        <p:spPr bwMode="auto">
          <a:xfrm>
            <a:off x="8976786" y="3716338"/>
            <a:ext cx="2696633" cy="2519362"/>
          </a:xfrm>
          <a:prstGeom prst="rect">
            <a:avLst/>
          </a:prstGeom>
          <a:noFill/>
          <a:ln w="28575">
            <a:solidFill>
              <a:schemeClr val="tx1"/>
            </a:solidFill>
            <a:miter lim="800000"/>
            <a:headEnd/>
            <a:tailEnd/>
          </a:ln>
        </p:spPr>
      </p:pic>
      <p:sp>
        <p:nvSpPr>
          <p:cNvPr id="21511" name="Rectangle 19"/>
          <p:cNvSpPr>
            <a:spLocks noChangeArrowheads="1"/>
          </p:cNvSpPr>
          <p:nvPr/>
        </p:nvSpPr>
        <p:spPr bwMode="auto">
          <a:xfrm>
            <a:off x="719668" y="5228293"/>
            <a:ext cx="5183717" cy="1046440"/>
          </a:xfrm>
          <a:prstGeom prst="rect">
            <a:avLst/>
          </a:prstGeom>
          <a:noFill/>
          <a:ln w="9525">
            <a:noFill/>
            <a:miter lim="800000"/>
            <a:headEnd/>
            <a:tailEnd/>
          </a:ln>
        </p:spPr>
        <p:txBody>
          <a:bodyPr anchor="ctr">
            <a:spAutoFit/>
          </a:bodyPr>
          <a:lstStyle/>
          <a:p>
            <a:pPr defTabSz="914400" fontAlgn="base">
              <a:spcBef>
                <a:spcPct val="0"/>
              </a:spcBef>
              <a:spcAft>
                <a:spcPct val="0"/>
              </a:spcAft>
              <a:tabLst>
                <a:tab pos="358775" algn="l"/>
                <a:tab pos="719138" algn="l"/>
                <a:tab pos="1079500" algn="l"/>
                <a:tab pos="1439863" algn="l"/>
                <a:tab pos="1800225" algn="l"/>
                <a:tab pos="2159000" algn="l"/>
                <a:tab pos="2519363" algn="l"/>
                <a:tab pos="2879725" algn="l"/>
                <a:tab pos="3240088" algn="l"/>
                <a:tab pos="3600450" algn="l"/>
                <a:tab pos="3959225" algn="l"/>
                <a:tab pos="4319588" algn="l"/>
              </a:tabLst>
            </a:pPr>
            <a:r>
              <a:rPr lang="cs-CZ" sz="1600" b="1">
                <a:solidFill>
                  <a:prstClr val="black"/>
                </a:solidFill>
                <a:latin typeface="Arial" charset="0"/>
                <a:ea typeface="ＭＳ Ｐゴシック"/>
              </a:rPr>
              <a:t>Místo</a:t>
            </a:r>
            <a:r>
              <a:rPr lang="en-US" sz="1600" b="1">
                <a:solidFill>
                  <a:prstClr val="black"/>
                </a:solidFill>
                <a:latin typeface="Arial" charset="0"/>
                <a:ea typeface="ＭＳ Ｐゴシック"/>
              </a:rPr>
              <a:t>:</a:t>
            </a:r>
            <a:r>
              <a:rPr lang="cs-CZ" sz="1600" b="1">
                <a:solidFill>
                  <a:prstClr val="black"/>
                </a:solidFill>
                <a:latin typeface="Arial" charset="0"/>
                <a:ea typeface="ＭＳ Ｐゴシック"/>
              </a:rPr>
              <a:t> Český Dvůr,</a:t>
            </a:r>
            <a:r>
              <a:rPr lang="en-US" sz="1600" b="1">
                <a:solidFill>
                  <a:prstClr val="black"/>
                </a:solidFill>
                <a:latin typeface="Arial" charset="0"/>
                <a:ea typeface="ＭＳ Ｐゴシック"/>
              </a:rPr>
              <a:t> Vysočina</a:t>
            </a:r>
            <a:endParaRPr lang="cs-CZ" sz="1600" b="1">
              <a:solidFill>
                <a:prstClr val="black"/>
              </a:solidFill>
              <a:latin typeface="Arial" charset="0"/>
              <a:ea typeface="ＭＳ Ｐゴシック"/>
            </a:endParaRPr>
          </a:p>
          <a:p>
            <a:pPr defTabSz="914400" fontAlgn="base">
              <a:spcBef>
                <a:spcPct val="0"/>
              </a:spcBef>
              <a:spcAft>
                <a:spcPct val="0"/>
              </a:spcAft>
              <a:tabLst>
                <a:tab pos="358775" algn="l"/>
                <a:tab pos="719138" algn="l"/>
                <a:tab pos="1079500" algn="l"/>
                <a:tab pos="1439863" algn="l"/>
                <a:tab pos="1800225" algn="l"/>
                <a:tab pos="2159000" algn="l"/>
                <a:tab pos="2519363" algn="l"/>
                <a:tab pos="2879725" algn="l"/>
                <a:tab pos="3240088" algn="l"/>
                <a:tab pos="3600450" algn="l"/>
                <a:tab pos="3959225" algn="l"/>
                <a:tab pos="4319588" algn="l"/>
              </a:tabLst>
            </a:pPr>
            <a:endParaRPr lang="en-US" sz="1000" b="1">
              <a:solidFill>
                <a:prstClr val="black"/>
              </a:solidFill>
              <a:latin typeface="Arial" charset="0"/>
              <a:ea typeface="ＭＳ Ｐゴシック"/>
            </a:endParaRPr>
          </a:p>
          <a:p>
            <a:pPr defTabSz="914400" fontAlgn="base">
              <a:spcBef>
                <a:spcPct val="0"/>
              </a:spcBef>
              <a:spcAft>
                <a:spcPct val="0"/>
              </a:spcAft>
              <a:tabLst>
                <a:tab pos="358775" algn="l"/>
                <a:tab pos="719138" algn="l"/>
                <a:tab pos="1079500" algn="l"/>
                <a:tab pos="1439863" algn="l"/>
                <a:tab pos="1800225" algn="l"/>
                <a:tab pos="2159000" algn="l"/>
                <a:tab pos="2519363" algn="l"/>
                <a:tab pos="2879725" algn="l"/>
                <a:tab pos="3240088" algn="l"/>
                <a:tab pos="3600450" algn="l"/>
                <a:tab pos="3959225" algn="l"/>
                <a:tab pos="4319588" algn="l"/>
              </a:tabLst>
            </a:pPr>
            <a:r>
              <a:rPr lang="cs-CZ" sz="1200">
                <a:solidFill>
                  <a:prstClr val="black"/>
                </a:solidFill>
                <a:latin typeface="Arial" charset="0"/>
                <a:ea typeface="ＭＳ Ｐゴシック"/>
              </a:rPr>
              <a:t>B</a:t>
            </a:r>
            <a:r>
              <a:rPr lang="en-US" sz="1200">
                <a:solidFill>
                  <a:prstClr val="black"/>
                </a:solidFill>
                <a:latin typeface="Arial" charset="0"/>
                <a:ea typeface="ＭＳ Ｐゴシック"/>
              </a:rPr>
              <a:t>lízk</a:t>
            </a:r>
            <a:r>
              <a:rPr lang="cs-CZ" sz="1200">
                <a:solidFill>
                  <a:prstClr val="black"/>
                </a:solidFill>
                <a:latin typeface="Arial" charset="0"/>
                <a:ea typeface="ＭＳ Ｐゴシック"/>
              </a:rPr>
              <a:t>ými většími městy jsou </a:t>
            </a:r>
            <a:r>
              <a:rPr lang="en-US" sz="1200">
                <a:solidFill>
                  <a:prstClr val="black"/>
                </a:solidFill>
                <a:latin typeface="Arial" charset="0"/>
                <a:ea typeface="ＭＳ Ｐゴシック"/>
              </a:rPr>
              <a:t>Havlíčkův Brod či Chotěboř</a:t>
            </a:r>
            <a:r>
              <a:rPr lang="cs-CZ" sz="1200">
                <a:solidFill>
                  <a:prstClr val="black"/>
                </a:solidFill>
                <a:latin typeface="Arial" charset="0"/>
                <a:ea typeface="ＭＳ Ｐゴシック"/>
              </a:rPr>
              <a:t>,</a:t>
            </a:r>
            <a:r>
              <a:rPr lang="en-US" sz="1200">
                <a:solidFill>
                  <a:prstClr val="black"/>
                </a:solidFill>
                <a:latin typeface="Arial" charset="0"/>
                <a:ea typeface="ＭＳ Ｐゴシック"/>
              </a:rPr>
              <a:t> </a:t>
            </a:r>
            <a:r>
              <a:rPr lang="cs-CZ" sz="1200">
                <a:solidFill>
                  <a:prstClr val="black"/>
                </a:solidFill>
                <a:latin typeface="Arial" charset="0"/>
                <a:ea typeface="ＭＳ Ｐゴシック"/>
              </a:rPr>
              <a:t>m</a:t>
            </a:r>
            <a:r>
              <a:rPr lang="en-US" sz="1200">
                <a:solidFill>
                  <a:prstClr val="black"/>
                </a:solidFill>
                <a:latin typeface="Arial" charset="0"/>
                <a:ea typeface="ＭＳ Ｐゴシック"/>
              </a:rPr>
              <a:t>ěsta, kde nezaměstnanost překročila alarmující hranici deseti procent</a:t>
            </a:r>
            <a:endParaRPr lang="cs-CZ" sz="1200">
              <a:solidFill>
                <a:prstClr val="black"/>
              </a:solidFill>
              <a:latin typeface="Arial" charset="0"/>
              <a:ea typeface="ＭＳ Ｐゴシック"/>
            </a:endParaRPr>
          </a:p>
          <a:p>
            <a:pPr algn="ctr" defTabSz="914400" fontAlgn="base">
              <a:spcBef>
                <a:spcPct val="0"/>
              </a:spcBef>
              <a:spcAft>
                <a:spcPct val="0"/>
              </a:spcAft>
              <a:tabLst>
                <a:tab pos="358775" algn="l"/>
                <a:tab pos="719138" algn="l"/>
                <a:tab pos="1079500" algn="l"/>
                <a:tab pos="1439863" algn="l"/>
                <a:tab pos="1800225" algn="l"/>
                <a:tab pos="2159000" algn="l"/>
                <a:tab pos="2519363" algn="l"/>
                <a:tab pos="2879725" algn="l"/>
                <a:tab pos="3240088" algn="l"/>
                <a:tab pos="3600450" algn="l"/>
                <a:tab pos="3959225" algn="l"/>
                <a:tab pos="4319588" algn="l"/>
              </a:tabLst>
            </a:pPr>
            <a:endParaRPr lang="cs-CZ" sz="1200" b="1">
              <a:solidFill>
                <a:prstClr val="black"/>
              </a:solidFill>
              <a:latin typeface="Arial" charset="0"/>
              <a:ea typeface="ＭＳ Ｐゴシック"/>
            </a:endParaRPr>
          </a:p>
        </p:txBody>
      </p:sp>
      <p:sp>
        <p:nvSpPr>
          <p:cNvPr id="21512" name="Rectangle 20"/>
          <p:cNvSpPr>
            <a:spLocks noChangeArrowheads="1"/>
          </p:cNvSpPr>
          <p:nvPr/>
        </p:nvSpPr>
        <p:spPr bwMode="auto">
          <a:xfrm>
            <a:off x="719668" y="2933295"/>
            <a:ext cx="5183717" cy="2185214"/>
          </a:xfrm>
          <a:prstGeom prst="rect">
            <a:avLst/>
          </a:prstGeom>
          <a:noFill/>
          <a:ln w="9525">
            <a:noFill/>
            <a:miter lim="800000"/>
            <a:headEnd/>
            <a:tailEnd/>
          </a:ln>
        </p:spPr>
        <p:txBody>
          <a:bodyPr anchor="ctr">
            <a:spAutoFit/>
          </a:bodyPr>
          <a:lstStyle/>
          <a:p>
            <a:pPr defTabSz="914400" fontAlgn="base">
              <a:spcBef>
                <a:spcPct val="0"/>
              </a:spcBef>
              <a:spcAft>
                <a:spcPct val="0"/>
              </a:spcAft>
              <a:tabLst>
                <a:tab pos="358775" algn="l"/>
                <a:tab pos="719138" algn="l"/>
                <a:tab pos="1079500" algn="l"/>
                <a:tab pos="1439863" algn="l"/>
                <a:tab pos="1800225" algn="l"/>
                <a:tab pos="2159000" algn="l"/>
                <a:tab pos="2519363" algn="l"/>
                <a:tab pos="2879725" algn="l"/>
                <a:tab pos="3240088" algn="l"/>
                <a:tab pos="3600450" algn="l"/>
                <a:tab pos="3959225" algn="l"/>
                <a:tab pos="4319588" algn="l"/>
              </a:tabLst>
            </a:pPr>
            <a:r>
              <a:rPr lang="en-US" sz="1600" b="1">
                <a:solidFill>
                  <a:prstClr val="black"/>
                </a:solidFill>
                <a:latin typeface="Arial" charset="0"/>
                <a:ea typeface="ＭＳ Ｐゴシック"/>
              </a:rPr>
              <a:t>Práce: porážka a zpracování masa</a:t>
            </a:r>
            <a:endParaRPr lang="cs-CZ" sz="1600" b="1">
              <a:solidFill>
                <a:prstClr val="black"/>
              </a:solidFill>
              <a:latin typeface="Arial" charset="0"/>
              <a:ea typeface="ＭＳ Ｐゴシック"/>
            </a:endParaRPr>
          </a:p>
          <a:p>
            <a:pPr defTabSz="914400" fontAlgn="base">
              <a:spcBef>
                <a:spcPct val="0"/>
              </a:spcBef>
              <a:spcAft>
                <a:spcPct val="0"/>
              </a:spcAft>
              <a:tabLst>
                <a:tab pos="358775" algn="l"/>
                <a:tab pos="719138" algn="l"/>
                <a:tab pos="1079500" algn="l"/>
                <a:tab pos="1439863" algn="l"/>
                <a:tab pos="1800225" algn="l"/>
                <a:tab pos="2159000" algn="l"/>
                <a:tab pos="2519363" algn="l"/>
                <a:tab pos="2879725" algn="l"/>
                <a:tab pos="3240088" algn="l"/>
                <a:tab pos="3600450" algn="l"/>
                <a:tab pos="3959225" algn="l"/>
                <a:tab pos="4319588" algn="l"/>
              </a:tabLst>
            </a:pPr>
            <a:endParaRPr lang="cs-CZ" sz="1000" b="1">
              <a:solidFill>
                <a:prstClr val="black"/>
              </a:solidFill>
              <a:latin typeface="Arial" charset="0"/>
              <a:ea typeface="ＭＳ Ｐゴシック"/>
            </a:endParaRPr>
          </a:p>
          <a:p>
            <a:pPr defTabSz="914400" fontAlgn="base">
              <a:spcBef>
                <a:spcPct val="0"/>
              </a:spcBef>
              <a:spcAft>
                <a:spcPct val="0"/>
              </a:spcAft>
              <a:buFontTx/>
              <a:buChar char="-"/>
              <a:tabLst>
                <a:tab pos="358775" algn="l"/>
                <a:tab pos="719138" algn="l"/>
                <a:tab pos="1079500" algn="l"/>
                <a:tab pos="1439863" algn="l"/>
                <a:tab pos="1800225" algn="l"/>
                <a:tab pos="2159000" algn="l"/>
                <a:tab pos="2519363" algn="l"/>
                <a:tab pos="2879725" algn="l"/>
                <a:tab pos="3240088" algn="l"/>
                <a:tab pos="3600450" algn="l"/>
                <a:tab pos="3959225" algn="l"/>
                <a:tab pos="4319588" algn="l"/>
              </a:tabLst>
            </a:pPr>
            <a:r>
              <a:rPr lang="cs-CZ" sz="1200">
                <a:solidFill>
                  <a:prstClr val="black"/>
                </a:solidFill>
                <a:latin typeface="Arial" charset="0"/>
                <a:ea typeface="ＭＳ Ｐゴシック"/>
              </a:rPr>
              <a:t> všechny bezpečné druhy práce na jatkách: </a:t>
            </a:r>
          </a:p>
          <a:p>
            <a:pPr defTabSz="914400" fontAlgn="base">
              <a:spcBef>
                <a:spcPct val="0"/>
              </a:spcBef>
              <a:spcAft>
                <a:spcPct val="0"/>
              </a:spcAft>
              <a:tabLst>
                <a:tab pos="358775" algn="l"/>
                <a:tab pos="719138" algn="l"/>
                <a:tab pos="1079500" algn="l"/>
                <a:tab pos="1439863" algn="l"/>
                <a:tab pos="1800225" algn="l"/>
                <a:tab pos="2159000" algn="l"/>
                <a:tab pos="2519363" algn="l"/>
                <a:tab pos="2879725" algn="l"/>
                <a:tab pos="3240088" algn="l"/>
                <a:tab pos="3600450" algn="l"/>
                <a:tab pos="3959225" algn="l"/>
                <a:tab pos="4319588" algn="l"/>
              </a:tabLst>
            </a:pPr>
            <a:r>
              <a:rPr lang="cs-CZ" sz="1200">
                <a:solidFill>
                  <a:prstClr val="black"/>
                </a:solidFill>
                <a:latin typeface="Arial" charset="0"/>
                <a:ea typeface="ＭＳ Ｐゴシック"/>
              </a:rPr>
              <a:t>      - ruční čištění </a:t>
            </a:r>
            <a:r>
              <a:rPr lang="en-US" sz="1200">
                <a:solidFill>
                  <a:prstClr val="black"/>
                </a:solidFill>
                <a:latin typeface="Arial" charset="0"/>
                <a:ea typeface="ＭＳ Ｐゴシック"/>
              </a:rPr>
              <a:t>od štětin a</a:t>
            </a:r>
            <a:r>
              <a:rPr lang="cs-CZ" sz="1200">
                <a:solidFill>
                  <a:prstClr val="black"/>
                </a:solidFill>
                <a:latin typeface="Arial" charset="0"/>
                <a:ea typeface="ＭＳ Ｐゴシック"/>
              </a:rPr>
              <a:t> chlupů</a:t>
            </a:r>
          </a:p>
          <a:p>
            <a:pPr defTabSz="914400" fontAlgn="base">
              <a:spcBef>
                <a:spcPct val="0"/>
              </a:spcBef>
              <a:spcAft>
                <a:spcPct val="0"/>
              </a:spcAft>
              <a:tabLst>
                <a:tab pos="358775" algn="l"/>
                <a:tab pos="719138" algn="l"/>
                <a:tab pos="1079500" algn="l"/>
                <a:tab pos="1439863" algn="l"/>
                <a:tab pos="1800225" algn="l"/>
                <a:tab pos="2159000" algn="l"/>
                <a:tab pos="2519363" algn="l"/>
                <a:tab pos="2879725" algn="l"/>
                <a:tab pos="3240088" algn="l"/>
                <a:tab pos="3600450" algn="l"/>
                <a:tab pos="3959225" algn="l"/>
                <a:tab pos="4319588" algn="l"/>
              </a:tabLst>
            </a:pPr>
            <a:r>
              <a:rPr lang="cs-CZ" sz="1200">
                <a:solidFill>
                  <a:prstClr val="black"/>
                </a:solidFill>
                <a:latin typeface="Arial" charset="0"/>
                <a:ea typeface="ＭＳ Ｐゴシック"/>
              </a:rPr>
              <a:t>      - porcování částí zvířete v</a:t>
            </a:r>
            <a:r>
              <a:rPr lang="en-US" sz="1200">
                <a:solidFill>
                  <a:prstClr val="black"/>
                </a:solidFill>
                <a:latin typeface="Arial" charset="0"/>
                <a:ea typeface="ＭＳ Ｐゴシック"/>
              </a:rPr>
              <a:t> mrazivém prostředí</a:t>
            </a:r>
            <a:r>
              <a:rPr lang="cs-CZ" sz="1200">
                <a:solidFill>
                  <a:prstClr val="black"/>
                </a:solidFill>
                <a:latin typeface="Arial" charset="0"/>
                <a:ea typeface="ＭＳ Ｐゴシック"/>
              </a:rPr>
              <a:t>  </a:t>
            </a:r>
          </a:p>
          <a:p>
            <a:pPr defTabSz="914400" fontAlgn="base">
              <a:spcBef>
                <a:spcPct val="0"/>
              </a:spcBef>
              <a:spcAft>
                <a:spcPct val="0"/>
              </a:spcAft>
              <a:tabLst>
                <a:tab pos="358775" algn="l"/>
                <a:tab pos="719138" algn="l"/>
                <a:tab pos="1079500" algn="l"/>
                <a:tab pos="1439863" algn="l"/>
                <a:tab pos="1800225" algn="l"/>
                <a:tab pos="2159000" algn="l"/>
                <a:tab pos="2519363" algn="l"/>
                <a:tab pos="2879725" algn="l"/>
                <a:tab pos="3240088" algn="l"/>
                <a:tab pos="3600450" algn="l"/>
                <a:tab pos="3959225" algn="l"/>
                <a:tab pos="4319588" algn="l"/>
              </a:tabLst>
            </a:pPr>
            <a:r>
              <a:rPr lang="cs-CZ" sz="1200">
                <a:solidFill>
                  <a:prstClr val="black"/>
                </a:solidFill>
                <a:latin typeface="Arial" charset="0"/>
                <a:ea typeface="ＭＳ Ｐゴシック"/>
              </a:rPr>
              <a:t>        bourárny, kdy k</a:t>
            </a:r>
            <a:r>
              <a:rPr lang="en-US" sz="1200">
                <a:solidFill>
                  <a:prstClr val="black"/>
                </a:solidFill>
                <a:latin typeface="Arial" charset="0"/>
                <a:ea typeface="ＭＳ Ｐゴシック"/>
              </a:rPr>
              <a:t>rev a tuk vytékají na podlahu</a:t>
            </a:r>
            <a:endParaRPr lang="cs-CZ" sz="1200">
              <a:solidFill>
                <a:prstClr val="black"/>
              </a:solidFill>
              <a:latin typeface="Arial" charset="0"/>
              <a:ea typeface="ＭＳ Ｐゴシック"/>
            </a:endParaRPr>
          </a:p>
          <a:p>
            <a:pPr defTabSz="914400" fontAlgn="base">
              <a:spcBef>
                <a:spcPct val="0"/>
              </a:spcBef>
              <a:spcAft>
                <a:spcPct val="0"/>
              </a:spcAft>
              <a:tabLst>
                <a:tab pos="358775" algn="l"/>
                <a:tab pos="719138" algn="l"/>
                <a:tab pos="1079500" algn="l"/>
                <a:tab pos="1439863" algn="l"/>
                <a:tab pos="1800225" algn="l"/>
                <a:tab pos="2159000" algn="l"/>
                <a:tab pos="2519363" algn="l"/>
                <a:tab pos="2879725" algn="l"/>
                <a:tab pos="3240088" algn="l"/>
                <a:tab pos="3600450" algn="l"/>
                <a:tab pos="3959225" algn="l"/>
                <a:tab pos="4319588" algn="l"/>
              </a:tabLst>
            </a:pPr>
            <a:r>
              <a:rPr lang="cs-CZ" sz="1200">
                <a:solidFill>
                  <a:prstClr val="black"/>
                </a:solidFill>
                <a:latin typeface="Arial" charset="0"/>
                <a:ea typeface="ＭＳ Ｐゴシック"/>
              </a:rPr>
              <a:t>      - ruční práce při výrobě polotovarů</a:t>
            </a:r>
          </a:p>
          <a:p>
            <a:pPr defTabSz="914400" fontAlgn="base">
              <a:spcBef>
                <a:spcPct val="0"/>
              </a:spcBef>
              <a:spcAft>
                <a:spcPct val="0"/>
              </a:spcAft>
              <a:tabLst>
                <a:tab pos="358775" algn="l"/>
                <a:tab pos="719138" algn="l"/>
                <a:tab pos="1079500" algn="l"/>
                <a:tab pos="1439863" algn="l"/>
                <a:tab pos="1800225" algn="l"/>
                <a:tab pos="2159000" algn="l"/>
                <a:tab pos="2519363" algn="l"/>
                <a:tab pos="2879725" algn="l"/>
                <a:tab pos="3240088" algn="l"/>
                <a:tab pos="3600450" algn="l"/>
                <a:tab pos="3959225" algn="l"/>
                <a:tab pos="4319588" algn="l"/>
              </a:tabLst>
            </a:pPr>
            <a:r>
              <a:rPr lang="cs-CZ" sz="1200">
                <a:solidFill>
                  <a:prstClr val="black"/>
                </a:solidFill>
                <a:latin typeface="Arial" charset="0"/>
                <a:ea typeface="ＭＳ Ｐゴシック"/>
              </a:rPr>
              <a:t>      - pečlivý úklid všech provozů</a:t>
            </a:r>
          </a:p>
          <a:p>
            <a:pPr defTabSz="914400" fontAlgn="base">
              <a:spcBef>
                <a:spcPct val="0"/>
              </a:spcBef>
              <a:spcAft>
                <a:spcPct val="0"/>
              </a:spcAft>
              <a:buFontTx/>
              <a:buChar char="-"/>
              <a:tabLst>
                <a:tab pos="358775" algn="l"/>
                <a:tab pos="719138" algn="l"/>
                <a:tab pos="1079500" algn="l"/>
                <a:tab pos="1439863" algn="l"/>
                <a:tab pos="1800225" algn="l"/>
                <a:tab pos="2159000" algn="l"/>
                <a:tab pos="2519363" algn="l"/>
                <a:tab pos="2879725" algn="l"/>
                <a:tab pos="3240088" algn="l"/>
                <a:tab pos="3600450" algn="l"/>
                <a:tab pos="3959225" algn="l"/>
                <a:tab pos="4319588" algn="l"/>
              </a:tabLst>
            </a:pPr>
            <a:r>
              <a:rPr lang="cs-CZ" sz="1200">
                <a:solidFill>
                  <a:prstClr val="black"/>
                </a:solidFill>
                <a:latin typeface="Arial" charset="0"/>
                <a:ea typeface="ＭＳ Ｐゴシック"/>
              </a:rPr>
              <a:t> odměna: domácí zabíjačka</a:t>
            </a:r>
          </a:p>
          <a:p>
            <a:pPr defTabSz="914400" fontAlgn="base">
              <a:spcBef>
                <a:spcPct val="0"/>
              </a:spcBef>
              <a:spcAft>
                <a:spcPct val="0"/>
              </a:spcAft>
              <a:buFontTx/>
              <a:buChar char="-"/>
              <a:tabLst>
                <a:tab pos="358775" algn="l"/>
                <a:tab pos="719138" algn="l"/>
                <a:tab pos="1079500" algn="l"/>
                <a:tab pos="1439863" algn="l"/>
                <a:tab pos="1800225" algn="l"/>
                <a:tab pos="2159000" algn="l"/>
                <a:tab pos="2519363" algn="l"/>
                <a:tab pos="2879725" algn="l"/>
                <a:tab pos="3240088" algn="l"/>
                <a:tab pos="3600450" algn="l"/>
                <a:tab pos="3959225" algn="l"/>
                <a:tab pos="4319588" algn="l"/>
              </a:tabLst>
            </a:pPr>
            <a:r>
              <a:rPr lang="cs-CZ" sz="1200">
                <a:solidFill>
                  <a:prstClr val="black"/>
                </a:solidFill>
                <a:latin typeface="Arial" charset="0"/>
                <a:ea typeface="ＭＳ Ｐゴシック"/>
              </a:rPr>
              <a:t> přihoršení: vytahování střev řitním otvorem prasete</a:t>
            </a:r>
          </a:p>
          <a:p>
            <a:pPr defTabSz="914400" fontAlgn="base">
              <a:spcBef>
                <a:spcPct val="0"/>
              </a:spcBef>
              <a:spcAft>
                <a:spcPct val="0"/>
              </a:spcAft>
              <a:tabLst>
                <a:tab pos="358775" algn="l"/>
                <a:tab pos="719138" algn="l"/>
                <a:tab pos="1079500" algn="l"/>
                <a:tab pos="1439863" algn="l"/>
                <a:tab pos="1800225" algn="l"/>
                <a:tab pos="2159000" algn="l"/>
                <a:tab pos="2519363" algn="l"/>
                <a:tab pos="2879725" algn="l"/>
                <a:tab pos="3240088" algn="l"/>
                <a:tab pos="3600450" algn="l"/>
                <a:tab pos="3959225" algn="l"/>
                <a:tab pos="4319588" algn="l"/>
              </a:tabLst>
            </a:pPr>
            <a:endParaRPr lang="cs-CZ" sz="1400">
              <a:solidFill>
                <a:prstClr val="black"/>
              </a:solidFill>
              <a:latin typeface="Arial" charset="0"/>
              <a:ea typeface="ＭＳ Ｐゴシック"/>
            </a:endParaRPr>
          </a:p>
        </p:txBody>
      </p:sp>
      <p:sp>
        <p:nvSpPr>
          <p:cNvPr id="21513" name="Rectangle 21"/>
          <p:cNvSpPr>
            <a:spLocks noChangeArrowheads="1"/>
          </p:cNvSpPr>
          <p:nvPr/>
        </p:nvSpPr>
        <p:spPr bwMode="auto">
          <a:xfrm rot="10800000" flipV="1">
            <a:off x="719669" y="1457256"/>
            <a:ext cx="5380567" cy="1754326"/>
          </a:xfrm>
          <a:prstGeom prst="rect">
            <a:avLst/>
          </a:prstGeom>
          <a:noFill/>
          <a:ln w="9525">
            <a:noFill/>
            <a:miter lim="800000"/>
            <a:headEnd/>
            <a:tailEnd/>
          </a:ln>
        </p:spPr>
        <p:txBody>
          <a:bodyPr anchor="ctr">
            <a:spAutoFit/>
          </a:bodyPr>
          <a:lstStyle/>
          <a:p>
            <a:pPr defTabSz="914400" fontAlgn="base">
              <a:spcBef>
                <a:spcPct val="0"/>
              </a:spcBef>
              <a:spcAft>
                <a:spcPct val="0"/>
              </a:spcAft>
            </a:pPr>
            <a:r>
              <a:rPr lang="cs-CZ" sz="1200">
                <a:solidFill>
                  <a:prstClr val="black"/>
                </a:solidFill>
                <a:latin typeface="Arial" charset="0"/>
                <a:ea typeface="ＭＳ Ｐゴシック"/>
              </a:rPr>
              <a:t>- t</a:t>
            </a:r>
            <a:r>
              <a:rPr lang="en-US" sz="1200">
                <a:solidFill>
                  <a:prstClr val="black"/>
                </a:solidFill>
                <a:latin typeface="Arial" charset="0"/>
                <a:ea typeface="ＭＳ Ｐゴシック"/>
              </a:rPr>
              <a:t>emperamentní</a:t>
            </a:r>
            <a:r>
              <a:rPr lang="cs-CZ" sz="1200">
                <a:solidFill>
                  <a:prstClr val="black"/>
                </a:solidFill>
                <a:latin typeface="Arial" charset="0"/>
                <a:ea typeface="ＭＳ Ｐゴシック"/>
              </a:rPr>
              <a:t> studentka ekonomie v Praze</a:t>
            </a:r>
          </a:p>
          <a:p>
            <a:pPr defTabSz="914400" fontAlgn="base">
              <a:spcBef>
                <a:spcPct val="0"/>
              </a:spcBef>
              <a:spcAft>
                <a:spcPct val="0"/>
              </a:spcAft>
              <a:buFontTx/>
              <a:buChar char="-"/>
            </a:pPr>
            <a:r>
              <a:rPr lang="cs-CZ" sz="1200">
                <a:solidFill>
                  <a:prstClr val="black"/>
                </a:solidFill>
                <a:latin typeface="Arial" charset="0"/>
                <a:ea typeface="ＭＳ Ｐゴシック"/>
              </a:rPr>
              <a:t> c</a:t>
            </a:r>
            <a:r>
              <a:rPr lang="en-US" sz="1200">
                <a:solidFill>
                  <a:prstClr val="black"/>
                </a:solidFill>
                <a:latin typeface="Arial" charset="0"/>
                <a:ea typeface="ＭＳ Ｐゴシック"/>
              </a:rPr>
              <a:t>o si myslí, ihned ráda řekne</a:t>
            </a:r>
            <a:r>
              <a:rPr lang="cs-CZ" sz="1200">
                <a:solidFill>
                  <a:prstClr val="black"/>
                </a:solidFill>
                <a:latin typeface="Arial" charset="0"/>
                <a:ea typeface="ＭＳ Ｐゴシック"/>
              </a:rPr>
              <a:t>: </a:t>
            </a:r>
            <a:r>
              <a:rPr lang="en-US" sz="1200">
                <a:solidFill>
                  <a:prstClr val="black"/>
                </a:solidFill>
                <a:latin typeface="Arial" charset="0"/>
                <a:ea typeface="ＭＳ Ｐゴシック"/>
              </a:rPr>
              <a:t>"Žít na venkově? </a:t>
            </a:r>
            <a:r>
              <a:rPr lang="cs-CZ" sz="1200">
                <a:solidFill>
                  <a:prstClr val="black"/>
                </a:solidFill>
                <a:latin typeface="Arial" charset="0"/>
                <a:ea typeface="ＭＳ Ｐゴシック"/>
              </a:rPr>
              <a:t>T</a:t>
            </a:r>
            <a:r>
              <a:rPr lang="en-US" sz="1200">
                <a:solidFill>
                  <a:prstClr val="black"/>
                </a:solidFill>
                <a:latin typeface="Arial" charset="0"/>
                <a:ea typeface="ＭＳ Ｐゴシック"/>
              </a:rPr>
              <a:t>o ani </a:t>
            </a:r>
            <a:r>
              <a:rPr lang="cs-CZ" sz="1200">
                <a:solidFill>
                  <a:prstClr val="black"/>
                </a:solidFill>
                <a:latin typeface="Arial" charset="0"/>
                <a:ea typeface="ＭＳ Ｐゴシック"/>
              </a:rPr>
              <a:t> </a:t>
            </a:r>
          </a:p>
          <a:p>
            <a:pPr defTabSz="914400" fontAlgn="base">
              <a:spcBef>
                <a:spcPct val="0"/>
              </a:spcBef>
              <a:spcAft>
                <a:spcPct val="0"/>
              </a:spcAft>
            </a:pPr>
            <a:r>
              <a:rPr lang="cs-CZ" sz="1200">
                <a:solidFill>
                  <a:prstClr val="black"/>
                </a:solidFill>
                <a:latin typeface="Arial" charset="0"/>
                <a:ea typeface="ＭＳ Ｐゴシック"/>
              </a:rPr>
              <a:t>  </a:t>
            </a:r>
            <a:r>
              <a:rPr lang="en-US" sz="1200">
                <a:solidFill>
                  <a:prstClr val="black"/>
                </a:solidFill>
                <a:latin typeface="Arial" charset="0"/>
                <a:ea typeface="ＭＳ Ｐゴシック"/>
              </a:rPr>
              <a:t>náhodou. Co bych tam dělala!</a:t>
            </a:r>
            <a:r>
              <a:rPr lang="cs-CZ" sz="1200">
                <a:solidFill>
                  <a:prstClr val="black"/>
                </a:solidFill>
                <a:latin typeface="Arial" charset="0"/>
                <a:ea typeface="ＭＳ Ｐゴシック"/>
              </a:rPr>
              <a:t>“</a:t>
            </a:r>
          </a:p>
          <a:p>
            <a:pPr defTabSz="914400" fontAlgn="base">
              <a:spcBef>
                <a:spcPct val="0"/>
              </a:spcBef>
              <a:spcAft>
                <a:spcPct val="0"/>
              </a:spcAft>
              <a:buFontTx/>
              <a:buChar char="-"/>
            </a:pPr>
            <a:r>
              <a:rPr lang="cs-CZ" sz="1200">
                <a:solidFill>
                  <a:prstClr val="black"/>
                </a:solidFill>
                <a:latin typeface="Arial" charset="0"/>
                <a:ea typeface="ＭＳ Ｐゴシック"/>
              </a:rPr>
              <a:t> </a:t>
            </a:r>
            <a:r>
              <a:rPr lang="en-US" sz="1200">
                <a:solidFill>
                  <a:prstClr val="black"/>
                </a:solidFill>
                <a:latin typeface="Arial" charset="0"/>
                <a:ea typeface="ＭＳ Ｐゴシック"/>
              </a:rPr>
              <a:t>miluje jídlo, </a:t>
            </a:r>
            <a:r>
              <a:rPr lang="cs-CZ" sz="1200">
                <a:solidFill>
                  <a:prstClr val="black"/>
                </a:solidFill>
                <a:latin typeface="Arial" charset="0"/>
                <a:ea typeface="ＭＳ Ｐゴシック"/>
              </a:rPr>
              <a:t>oblíbený pokrm: steak</a:t>
            </a:r>
          </a:p>
          <a:p>
            <a:pPr defTabSz="914400" fontAlgn="base">
              <a:spcBef>
                <a:spcPct val="0"/>
              </a:spcBef>
              <a:spcAft>
                <a:spcPct val="0"/>
              </a:spcAft>
            </a:pPr>
            <a:r>
              <a:rPr lang="cs-CZ" sz="1200">
                <a:solidFill>
                  <a:prstClr val="black"/>
                </a:solidFill>
                <a:latin typeface="Arial" charset="0"/>
                <a:ea typeface="ＭＳ Ｐゴシック"/>
              </a:rPr>
              <a:t>- neumí vařit a nezajímá se</a:t>
            </a:r>
            <a:r>
              <a:rPr lang="en-US" sz="1200">
                <a:solidFill>
                  <a:prstClr val="black"/>
                </a:solidFill>
                <a:latin typeface="Arial" charset="0"/>
                <a:ea typeface="ＭＳ Ｐゴシック"/>
              </a:rPr>
              <a:t> odkud se</a:t>
            </a:r>
            <a:r>
              <a:rPr lang="cs-CZ" sz="1200">
                <a:solidFill>
                  <a:prstClr val="black"/>
                </a:solidFill>
                <a:latin typeface="Arial" charset="0"/>
                <a:ea typeface="ＭＳ Ｐゴシック"/>
              </a:rPr>
              <a:t> jídlo</a:t>
            </a:r>
            <a:r>
              <a:rPr lang="en-US" sz="1200">
                <a:solidFill>
                  <a:prstClr val="black"/>
                </a:solidFill>
                <a:latin typeface="Arial" charset="0"/>
                <a:ea typeface="ＭＳ Ｐゴシック"/>
              </a:rPr>
              <a:t> bere</a:t>
            </a:r>
            <a:endParaRPr lang="cs-CZ" sz="1200">
              <a:solidFill>
                <a:prstClr val="black"/>
              </a:solidFill>
              <a:latin typeface="Arial" charset="0"/>
              <a:ea typeface="ＭＳ Ｐゴシック"/>
            </a:endParaRPr>
          </a:p>
          <a:p>
            <a:pPr defTabSz="914400" fontAlgn="base">
              <a:spcBef>
                <a:spcPct val="0"/>
              </a:spcBef>
              <a:spcAft>
                <a:spcPct val="0"/>
              </a:spcAft>
            </a:pPr>
            <a:r>
              <a:rPr lang="cs-CZ" sz="1200">
                <a:solidFill>
                  <a:prstClr val="black"/>
                </a:solidFill>
                <a:latin typeface="Arial" charset="0"/>
                <a:ea typeface="ＭＳ Ｐゴシック"/>
              </a:rPr>
              <a:t>- z</a:t>
            </a:r>
            <a:r>
              <a:rPr lang="en-US" sz="1200">
                <a:solidFill>
                  <a:prstClr val="black"/>
                </a:solidFill>
                <a:latin typeface="Arial" charset="0"/>
                <a:ea typeface="ＭＳ Ｐゴシック"/>
              </a:rPr>
              <a:t> </a:t>
            </a:r>
            <a:r>
              <a:rPr lang="cs-CZ" sz="1200">
                <a:solidFill>
                  <a:prstClr val="black"/>
                </a:solidFill>
                <a:latin typeface="Arial" charset="0"/>
                <a:ea typeface="ＭＳ Ｐゴシック"/>
              </a:rPr>
              <a:t>P</a:t>
            </a:r>
            <a:r>
              <a:rPr lang="en-US" sz="1200">
                <a:solidFill>
                  <a:prstClr val="black"/>
                </a:solidFill>
                <a:latin typeface="Arial" charset="0"/>
                <a:ea typeface="ＭＳ Ｐゴシック"/>
              </a:rPr>
              <a:t>rahy </a:t>
            </a:r>
            <a:r>
              <a:rPr lang="cs-CZ" sz="1200">
                <a:solidFill>
                  <a:prstClr val="black"/>
                </a:solidFill>
                <a:latin typeface="Arial" charset="0"/>
                <a:ea typeface="ＭＳ Ｐゴシック"/>
              </a:rPr>
              <a:t>nejčastěji cestuje </a:t>
            </a:r>
            <a:r>
              <a:rPr lang="en-US" sz="1200">
                <a:solidFill>
                  <a:prstClr val="black"/>
                </a:solidFill>
                <a:latin typeface="Arial" charset="0"/>
                <a:ea typeface="ＭＳ Ｐゴシック"/>
              </a:rPr>
              <a:t>na letiště</a:t>
            </a:r>
            <a:r>
              <a:rPr lang="cs-CZ" sz="1200">
                <a:solidFill>
                  <a:prstClr val="black"/>
                </a:solidFill>
                <a:latin typeface="Arial" charset="0"/>
                <a:ea typeface="ＭＳ Ｐゴシック"/>
              </a:rPr>
              <a:t> a </a:t>
            </a:r>
            <a:r>
              <a:rPr lang="en-US" sz="1200">
                <a:solidFill>
                  <a:prstClr val="black"/>
                </a:solidFill>
                <a:latin typeface="Arial" charset="0"/>
                <a:ea typeface="ＭＳ Ｐゴシック"/>
              </a:rPr>
              <a:t>od</a:t>
            </a:r>
            <a:r>
              <a:rPr lang="cs-CZ" sz="1200">
                <a:solidFill>
                  <a:prstClr val="black"/>
                </a:solidFill>
                <a:latin typeface="Arial" charset="0"/>
                <a:ea typeface="ＭＳ Ｐゴシック"/>
              </a:rPr>
              <a:t>tud</a:t>
            </a:r>
            <a:r>
              <a:rPr lang="en-US" sz="1200">
                <a:solidFill>
                  <a:prstClr val="black"/>
                </a:solidFill>
                <a:latin typeface="Arial" charset="0"/>
                <a:ea typeface="ＭＳ Ｐゴシック"/>
              </a:rPr>
              <a:t> do </a:t>
            </a:r>
            <a:r>
              <a:rPr lang="cs-CZ" sz="1200">
                <a:solidFill>
                  <a:prstClr val="black"/>
                </a:solidFill>
                <a:latin typeface="Arial" charset="0"/>
                <a:ea typeface="ＭＳ Ｐゴシック"/>
              </a:rPr>
              <a:t> </a:t>
            </a:r>
          </a:p>
          <a:p>
            <a:pPr defTabSz="914400" fontAlgn="base">
              <a:spcBef>
                <a:spcPct val="0"/>
              </a:spcBef>
              <a:spcAft>
                <a:spcPct val="0"/>
              </a:spcAft>
            </a:pPr>
            <a:r>
              <a:rPr lang="cs-CZ" sz="1200">
                <a:solidFill>
                  <a:prstClr val="black"/>
                </a:solidFill>
                <a:latin typeface="Arial" charset="0"/>
                <a:ea typeface="ＭＳ Ｐゴシック"/>
              </a:rPr>
              <a:t>   </a:t>
            </a:r>
            <a:r>
              <a:rPr lang="en-US" sz="1200">
                <a:solidFill>
                  <a:prstClr val="black"/>
                </a:solidFill>
                <a:latin typeface="Arial" charset="0"/>
                <a:ea typeface="ＭＳ Ｐゴシック"/>
              </a:rPr>
              <a:t>přímořského letoviska</a:t>
            </a:r>
            <a:endParaRPr lang="cs-CZ" sz="1200">
              <a:solidFill>
                <a:prstClr val="black"/>
              </a:solidFill>
              <a:latin typeface="Arial" charset="0"/>
              <a:ea typeface="ＭＳ Ｐゴシック"/>
            </a:endParaRPr>
          </a:p>
          <a:p>
            <a:pPr defTabSz="914400" fontAlgn="base">
              <a:spcBef>
                <a:spcPct val="0"/>
              </a:spcBef>
              <a:spcAft>
                <a:spcPct val="0"/>
              </a:spcAft>
            </a:pPr>
            <a:endParaRPr lang="cs-CZ" sz="1200">
              <a:solidFill>
                <a:prstClr val="black"/>
              </a:solidFill>
              <a:latin typeface="Arial" charset="0"/>
              <a:ea typeface="ＭＳ Ｐゴシック"/>
            </a:endParaRPr>
          </a:p>
          <a:p>
            <a:pPr defTabSz="914400" fontAlgn="base">
              <a:spcBef>
                <a:spcPct val="0"/>
              </a:spcBef>
              <a:spcAft>
                <a:spcPct val="0"/>
              </a:spcAft>
            </a:pPr>
            <a:endParaRPr lang="en-US" sz="1200">
              <a:solidFill>
                <a:prstClr val="black"/>
              </a:solidFill>
              <a:latin typeface="Arial" charset="0"/>
              <a:ea typeface="ＭＳ Ｐゴシック"/>
            </a:endParaRPr>
          </a:p>
        </p:txBody>
      </p:sp>
      <p:sp>
        <p:nvSpPr>
          <p:cNvPr id="2" name="Title 1"/>
          <p:cNvSpPr>
            <a:spLocks/>
          </p:cNvSpPr>
          <p:nvPr/>
        </p:nvSpPr>
        <p:spPr bwMode="auto">
          <a:xfrm>
            <a:off x="334433" y="-315913"/>
            <a:ext cx="10972800" cy="1143001"/>
          </a:xfrm>
          <a:prstGeom prst="rect">
            <a:avLst/>
          </a:prstGeom>
          <a:noFill/>
          <a:ln w="9525">
            <a:noFill/>
            <a:miter lim="800000"/>
            <a:headEnd/>
            <a:tailEnd/>
          </a:ln>
        </p:spPr>
        <p:txBody>
          <a:bodyPr anchor="ctr"/>
          <a:lstStyle/>
          <a:p>
            <a:pPr defTabSz="914400" fontAlgn="base">
              <a:spcBef>
                <a:spcPct val="0"/>
              </a:spcBef>
              <a:spcAft>
                <a:spcPct val="0"/>
              </a:spcAft>
            </a:pPr>
            <a:r>
              <a:rPr lang="cs-CZ" sz="4000" b="1">
                <a:solidFill>
                  <a:prstClr val="black"/>
                </a:solidFill>
                <a:latin typeface="Cantarell"/>
                <a:ea typeface="ＭＳ Ｐゴシック"/>
              </a:rPr>
              <a:t/>
            </a:r>
            <a:br>
              <a:rPr lang="cs-CZ" sz="4000" b="1">
                <a:solidFill>
                  <a:prstClr val="black"/>
                </a:solidFill>
                <a:latin typeface="Cantarell"/>
                <a:ea typeface="ＭＳ Ｐゴシック"/>
              </a:rPr>
            </a:br>
            <a:r>
              <a:rPr lang="cs-CZ" sz="4000" b="1">
                <a:solidFill>
                  <a:prstClr val="black"/>
                </a:solidFill>
                <a:latin typeface="Cantarell"/>
                <a:ea typeface="ＭＳ Ｐゴシック"/>
              </a:rPr>
              <a:t> 1. V KRVI</a:t>
            </a:r>
          </a:p>
        </p:txBody>
      </p:sp>
    </p:spTree>
    <p:extLst>
      <p:ext uri="{BB962C8B-B14F-4D97-AF65-F5344CB8AC3E}">
        <p14:creationId xmlns:p14="http://schemas.microsoft.com/office/powerpoint/2010/main" val="136588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2" descr="2013-06-12_134537"/>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31746" name="Rectangle 14"/>
          <p:cNvSpPr>
            <a:spLocks/>
          </p:cNvSpPr>
          <p:nvPr/>
        </p:nvSpPr>
        <p:spPr bwMode="auto">
          <a:xfrm>
            <a:off x="-48684" y="765177"/>
            <a:ext cx="7632701" cy="6092825"/>
          </a:xfrm>
          <a:prstGeom prst="rect">
            <a:avLst/>
          </a:prstGeom>
          <a:noFill/>
          <a:ln w="9525">
            <a:noFill/>
            <a:miter lim="800000"/>
            <a:headEnd/>
            <a:tailEnd/>
          </a:ln>
        </p:spPr>
        <p:txBody>
          <a:bodyPr/>
          <a:lstStyle/>
          <a:p>
            <a:pPr marL="342900" indent="-342900" defTabSz="914400" eaLnBrk="0" fontAlgn="base" hangingPunct="0">
              <a:spcBef>
                <a:spcPct val="20000"/>
              </a:spcBef>
              <a:spcAft>
                <a:spcPct val="0"/>
              </a:spcAft>
              <a:buFont typeface="Arial" charset="0"/>
              <a:buChar char="•"/>
            </a:pPr>
            <a:r>
              <a:rPr lang="cs-CZ" sz="1600" b="1">
                <a:solidFill>
                  <a:prstClr val="white"/>
                </a:solidFill>
                <a:latin typeface="Arial" charset="0"/>
                <a:ea typeface="ＭＳ Ｐゴシック"/>
              </a:rPr>
              <a:t>Konfrontace </a:t>
            </a:r>
          </a:p>
          <a:p>
            <a:pPr marL="342900" indent="-342900" defTabSz="914400" eaLnBrk="0" fontAlgn="base" hangingPunct="0">
              <a:spcBef>
                <a:spcPct val="20000"/>
              </a:spcBef>
              <a:spcAft>
                <a:spcPct val="0"/>
              </a:spcAft>
              <a:buFont typeface="Arial" charset="0"/>
              <a:buNone/>
            </a:pPr>
            <a:r>
              <a:rPr lang="cs-CZ" sz="1200">
                <a:solidFill>
                  <a:prstClr val="white"/>
                </a:solidFill>
                <a:latin typeface="Arial" charset="0"/>
                <a:ea typeface="ＭＳ Ｐゴシック"/>
              </a:rPr>
              <a:t>      - Aktéři budou ubytováni u místních  lidí = rozdílné   </a:t>
            </a:r>
          </a:p>
          <a:p>
            <a:pPr marL="342900" indent="-342900" defTabSz="914400" eaLnBrk="0" fontAlgn="base" hangingPunct="0">
              <a:spcBef>
                <a:spcPct val="20000"/>
              </a:spcBef>
              <a:spcAft>
                <a:spcPct val="0"/>
              </a:spcAft>
              <a:buFont typeface="Arial" charset="0"/>
              <a:buNone/>
            </a:pPr>
            <a:r>
              <a:rPr lang="cs-CZ" sz="1200">
                <a:solidFill>
                  <a:prstClr val="white"/>
                </a:solidFill>
                <a:latin typeface="Arial" charset="0"/>
                <a:ea typeface="ＭＳ Ｐゴシック"/>
              </a:rPr>
              <a:t>        životní podmínky, hodnoty, politické názory</a:t>
            </a:r>
          </a:p>
          <a:p>
            <a:pPr marL="342900" indent="-342900" defTabSz="914400" eaLnBrk="0" fontAlgn="base" hangingPunct="0">
              <a:spcBef>
                <a:spcPct val="20000"/>
              </a:spcBef>
              <a:spcAft>
                <a:spcPct val="0"/>
              </a:spcAft>
              <a:buFont typeface="Arial" charset="0"/>
              <a:buNone/>
            </a:pPr>
            <a:r>
              <a:rPr lang="cs-CZ" sz="1200">
                <a:solidFill>
                  <a:prstClr val="white"/>
                </a:solidFill>
                <a:latin typeface="Arial" charset="0"/>
                <a:ea typeface="ＭＳ Ｐゴシック"/>
              </a:rPr>
              <a:t>      - kontrasty prostředí - Praha x venkov, ČR x Vietnam</a:t>
            </a:r>
          </a:p>
          <a:p>
            <a:pPr marL="342900" indent="-342900" defTabSz="914400" eaLnBrk="0" fontAlgn="base" hangingPunct="0">
              <a:spcBef>
                <a:spcPct val="20000"/>
              </a:spcBef>
              <a:spcAft>
                <a:spcPct val="0"/>
              </a:spcAft>
              <a:buFont typeface="Arial" charset="0"/>
              <a:buNone/>
            </a:pPr>
            <a:r>
              <a:rPr lang="cs-CZ" sz="1200">
                <a:solidFill>
                  <a:prstClr val="white"/>
                </a:solidFill>
                <a:latin typeface="Arial" charset="0"/>
                <a:ea typeface="ＭＳ Ｐゴシック"/>
              </a:rPr>
              <a:t>      - vztahy uvnitř teamu aktérů</a:t>
            </a:r>
          </a:p>
          <a:p>
            <a:pPr marL="342900" indent="-342900" defTabSz="914400" eaLnBrk="0" fontAlgn="base" hangingPunct="0">
              <a:spcBef>
                <a:spcPct val="20000"/>
              </a:spcBef>
              <a:spcAft>
                <a:spcPct val="0"/>
              </a:spcAft>
              <a:buFont typeface="Arial" charset="0"/>
              <a:buChar char="•"/>
            </a:pPr>
            <a:r>
              <a:rPr lang="cs-CZ" sz="1600" b="1">
                <a:solidFill>
                  <a:prstClr val="white"/>
                </a:solidFill>
                <a:latin typeface="Arial" charset="0"/>
                <a:ea typeface="ＭＳ Ｐゴシック"/>
              </a:rPr>
              <a:t>Předák</a:t>
            </a:r>
          </a:p>
          <a:p>
            <a:pPr marL="342900" indent="-342900" defTabSz="914400" eaLnBrk="0" fontAlgn="base" hangingPunct="0">
              <a:spcBef>
                <a:spcPct val="20000"/>
              </a:spcBef>
              <a:spcAft>
                <a:spcPct val="0"/>
              </a:spcAft>
              <a:buFont typeface="Arial" charset="0"/>
              <a:buNone/>
            </a:pPr>
            <a:r>
              <a:rPr lang="cs-CZ" sz="1200">
                <a:solidFill>
                  <a:prstClr val="white"/>
                </a:solidFill>
                <a:latin typeface="Arial" charset="0"/>
                <a:ea typeface="ＭＳ Ｐゴシック"/>
              </a:rPr>
              <a:t>      - Klíčová postava (majitel, provozní, zaměstnanec)</a:t>
            </a:r>
          </a:p>
          <a:p>
            <a:pPr marL="342900" indent="-342900" defTabSz="914400" eaLnBrk="0" fontAlgn="base" hangingPunct="0">
              <a:spcBef>
                <a:spcPct val="20000"/>
              </a:spcBef>
              <a:spcAft>
                <a:spcPct val="0"/>
              </a:spcAft>
              <a:buFont typeface="Arial" charset="0"/>
              <a:buNone/>
            </a:pPr>
            <a:r>
              <a:rPr lang="cs-CZ" sz="1200">
                <a:solidFill>
                  <a:prstClr val="white"/>
                </a:solidFill>
                <a:latin typeface="Arial" charset="0"/>
                <a:ea typeface="ＭＳ Ｐゴシック"/>
              </a:rPr>
              <a:t>      - přiděluje a hodnotí odvedenou práci</a:t>
            </a:r>
          </a:p>
          <a:p>
            <a:pPr marL="342900" indent="-342900" defTabSz="914400" eaLnBrk="0" fontAlgn="base" hangingPunct="0">
              <a:spcBef>
                <a:spcPct val="20000"/>
              </a:spcBef>
              <a:spcAft>
                <a:spcPct val="0"/>
              </a:spcAft>
              <a:buFont typeface="Arial" charset="0"/>
              <a:buChar char="•"/>
            </a:pPr>
            <a:r>
              <a:rPr lang="cs-CZ" sz="1600" b="1">
                <a:solidFill>
                  <a:prstClr val="white"/>
                </a:solidFill>
                <a:latin typeface="Arial" charset="0"/>
                <a:ea typeface="ＭＳ Ｐゴシック"/>
              </a:rPr>
              <a:t>Soutěživost</a:t>
            </a:r>
          </a:p>
          <a:p>
            <a:pPr marL="342900" indent="-342900" defTabSz="914400" eaLnBrk="0" fontAlgn="base" hangingPunct="0">
              <a:spcBef>
                <a:spcPct val="20000"/>
              </a:spcBef>
              <a:spcAft>
                <a:spcPct val="0"/>
              </a:spcAft>
              <a:buFont typeface="Arial" charset="0"/>
              <a:buNone/>
            </a:pPr>
            <a:r>
              <a:rPr lang="cs-CZ" sz="1200">
                <a:solidFill>
                  <a:prstClr val="white"/>
                </a:solidFill>
                <a:latin typeface="Arial" charset="0"/>
                <a:ea typeface="ＭＳ Ｐゴシック"/>
              </a:rPr>
              <a:t>     - doplňující motivační prvek, ale ne ústřední princip</a:t>
            </a:r>
          </a:p>
          <a:p>
            <a:pPr marL="342900" indent="-342900" defTabSz="914400" eaLnBrk="0" fontAlgn="base" hangingPunct="0">
              <a:spcBef>
                <a:spcPct val="20000"/>
              </a:spcBef>
              <a:spcAft>
                <a:spcPct val="0"/>
              </a:spcAft>
              <a:buFont typeface="Arial" charset="0"/>
              <a:buNone/>
            </a:pPr>
            <a:r>
              <a:rPr lang="cs-CZ" sz="1200">
                <a:solidFill>
                  <a:prstClr val="white"/>
                </a:solidFill>
                <a:latin typeface="Arial" charset="0"/>
                <a:ea typeface="ＭＳ Ｐゴシック"/>
              </a:rPr>
              <a:t>     - přihoršení pro nejhoršího pracovníka uplynulého dne</a:t>
            </a:r>
          </a:p>
          <a:p>
            <a:pPr marL="342900" indent="-342900" defTabSz="914400" eaLnBrk="0" fontAlgn="base" hangingPunct="0">
              <a:spcBef>
                <a:spcPct val="20000"/>
              </a:spcBef>
              <a:spcAft>
                <a:spcPct val="0"/>
              </a:spcAft>
              <a:buFont typeface="Arial" charset="0"/>
              <a:buNone/>
            </a:pPr>
            <a:r>
              <a:rPr lang="cs-CZ" sz="1200">
                <a:solidFill>
                  <a:prstClr val="white"/>
                </a:solidFill>
                <a:latin typeface="Arial" charset="0"/>
                <a:ea typeface="ＭＳ Ｐゴシック"/>
              </a:rPr>
              <a:t>     - odměna pro nejlepšího – fakultativní „výlet“ = práce</a:t>
            </a:r>
            <a:endParaRPr lang="cs-CZ" sz="1200" b="1">
              <a:solidFill>
                <a:prstClr val="white"/>
              </a:solidFill>
              <a:latin typeface="Arial" charset="0"/>
              <a:ea typeface="ＭＳ Ｐゴシック"/>
            </a:endParaRPr>
          </a:p>
          <a:p>
            <a:pPr marL="342900" indent="-342900" defTabSz="914400" eaLnBrk="0" fontAlgn="base" hangingPunct="0">
              <a:spcBef>
                <a:spcPct val="20000"/>
              </a:spcBef>
              <a:spcAft>
                <a:spcPct val="0"/>
              </a:spcAft>
              <a:buFont typeface="Arial" charset="0"/>
              <a:buChar char="•"/>
            </a:pPr>
            <a:r>
              <a:rPr lang="cs-CZ" sz="1600" b="1">
                <a:solidFill>
                  <a:prstClr val="white"/>
                </a:solidFill>
                <a:latin typeface="Arial" charset="0"/>
                <a:ea typeface="ＭＳ Ｐゴシック"/>
              </a:rPr>
              <a:t>Čas</a:t>
            </a:r>
          </a:p>
          <a:p>
            <a:pPr marL="342900" indent="-342900" defTabSz="914400" eaLnBrk="0" fontAlgn="base" hangingPunct="0">
              <a:spcBef>
                <a:spcPct val="20000"/>
              </a:spcBef>
              <a:spcAft>
                <a:spcPct val="0"/>
              </a:spcAft>
              <a:buFont typeface="Arial" charset="0"/>
              <a:buNone/>
            </a:pPr>
            <a:r>
              <a:rPr lang="cs-CZ" sz="1200" b="1">
                <a:solidFill>
                  <a:prstClr val="white"/>
                </a:solidFill>
                <a:latin typeface="Arial" charset="0"/>
                <a:ea typeface="ＭＳ Ｐゴシック"/>
              </a:rPr>
              <a:t>    </a:t>
            </a:r>
            <a:r>
              <a:rPr lang="cs-CZ" sz="1200">
                <a:solidFill>
                  <a:prstClr val="white"/>
                </a:solidFill>
                <a:latin typeface="Arial" charset="0"/>
                <a:ea typeface="ＭＳ Ｐゴシック"/>
              </a:rPr>
              <a:t>- sevřený čas 5 dnů = výrazné strukturování děje</a:t>
            </a:r>
          </a:p>
          <a:p>
            <a:pPr marL="342900" indent="-342900" defTabSz="914400" eaLnBrk="0" fontAlgn="base" hangingPunct="0">
              <a:spcBef>
                <a:spcPct val="20000"/>
              </a:spcBef>
              <a:spcAft>
                <a:spcPct val="0"/>
              </a:spcAft>
              <a:buFont typeface="Arial" charset="0"/>
              <a:buNone/>
            </a:pPr>
            <a:r>
              <a:rPr lang="cs-CZ" sz="1200">
                <a:solidFill>
                  <a:prstClr val="white"/>
                </a:solidFill>
                <a:latin typeface="Arial" charset="0"/>
                <a:ea typeface="ＭＳ Ｐゴシック"/>
              </a:rPr>
              <a:t>    - obrazové časové motivy + textový časový údaj v obraze</a:t>
            </a:r>
          </a:p>
          <a:p>
            <a:pPr marL="342900" indent="-342900" defTabSz="914400" eaLnBrk="0" fontAlgn="base" hangingPunct="0">
              <a:spcBef>
                <a:spcPct val="20000"/>
              </a:spcBef>
              <a:spcAft>
                <a:spcPct val="0"/>
              </a:spcAft>
              <a:buFont typeface="Arial" charset="0"/>
              <a:buChar char="•"/>
            </a:pPr>
            <a:r>
              <a:rPr lang="cs-CZ" sz="1600" b="1">
                <a:solidFill>
                  <a:prstClr val="white"/>
                </a:solidFill>
                <a:latin typeface="Arial" charset="0"/>
                <a:ea typeface="ＭＳ Ｐゴシック"/>
              </a:rPr>
              <a:t>Vysvětlování a hodnocení</a:t>
            </a:r>
            <a:endParaRPr lang="cs-CZ" sz="1600">
              <a:solidFill>
                <a:prstClr val="white"/>
              </a:solidFill>
              <a:latin typeface="Arial" charset="0"/>
              <a:ea typeface="ＭＳ Ｐゴシック"/>
            </a:endParaRPr>
          </a:p>
          <a:p>
            <a:pPr marL="342900" indent="-342900" defTabSz="914400" eaLnBrk="0" fontAlgn="base" hangingPunct="0">
              <a:spcBef>
                <a:spcPct val="20000"/>
              </a:spcBef>
              <a:spcAft>
                <a:spcPct val="0"/>
              </a:spcAft>
              <a:buFont typeface="Arial" charset="0"/>
              <a:buNone/>
            </a:pPr>
            <a:r>
              <a:rPr lang="cs-CZ" sz="1200">
                <a:solidFill>
                  <a:prstClr val="white"/>
                </a:solidFill>
                <a:latin typeface="Arial" charset="0"/>
                <a:ea typeface="ＭＳ Ｐゴシック"/>
              </a:rPr>
              <a:t>    - intenzita autentických situací je „dohrána“ hodnocením</a:t>
            </a:r>
          </a:p>
          <a:p>
            <a:pPr marL="342900" indent="-342900" defTabSz="914400" eaLnBrk="0" fontAlgn="base" hangingPunct="0">
              <a:spcBef>
                <a:spcPct val="20000"/>
              </a:spcBef>
              <a:spcAft>
                <a:spcPct val="0"/>
              </a:spcAft>
              <a:buFont typeface="Arial" charset="0"/>
              <a:buNone/>
            </a:pPr>
            <a:r>
              <a:rPr lang="cs-CZ" sz="1200">
                <a:solidFill>
                  <a:prstClr val="white"/>
                </a:solidFill>
                <a:latin typeface="Arial" charset="0"/>
                <a:ea typeface="ＭＳ Ｐゴシック"/>
              </a:rPr>
              <a:t>    - skupinové i individuální  </a:t>
            </a:r>
          </a:p>
          <a:p>
            <a:pPr marL="342900" indent="-342900" defTabSz="914400" eaLnBrk="0" fontAlgn="base" hangingPunct="0">
              <a:spcBef>
                <a:spcPct val="20000"/>
              </a:spcBef>
              <a:spcAft>
                <a:spcPct val="0"/>
              </a:spcAft>
              <a:buFont typeface="Arial" charset="0"/>
              <a:buChar char="•"/>
            </a:pPr>
            <a:r>
              <a:rPr lang="cs-CZ" sz="1600" b="1">
                <a:solidFill>
                  <a:prstClr val="white"/>
                </a:solidFill>
                <a:latin typeface="Arial" charset="0"/>
                <a:ea typeface="ＭＳ Ｐゴシック"/>
              </a:rPr>
              <a:t>Reálné životní prostředky</a:t>
            </a:r>
          </a:p>
          <a:p>
            <a:pPr marL="342900" indent="-342900" defTabSz="914400" eaLnBrk="0" fontAlgn="base" hangingPunct="0">
              <a:spcBef>
                <a:spcPct val="20000"/>
              </a:spcBef>
              <a:spcAft>
                <a:spcPct val="0"/>
              </a:spcAft>
              <a:buFont typeface="Arial" charset="0"/>
              <a:buNone/>
            </a:pPr>
            <a:r>
              <a:rPr lang="cs-CZ" sz="1200">
                <a:solidFill>
                  <a:prstClr val="white"/>
                </a:solidFill>
                <a:latin typeface="Arial" charset="0"/>
                <a:ea typeface="ＭＳ Ｐゴシック"/>
              </a:rPr>
              <a:t>    - účinkující dostávají denní mzdu – přepočet reálného platu za danou práci </a:t>
            </a:r>
          </a:p>
          <a:p>
            <a:pPr marL="342900" indent="-342900" defTabSz="914400" eaLnBrk="0" fontAlgn="base" hangingPunct="0">
              <a:spcBef>
                <a:spcPct val="20000"/>
              </a:spcBef>
              <a:spcAft>
                <a:spcPct val="0"/>
              </a:spcAft>
              <a:buFont typeface="Arial" charset="0"/>
              <a:buNone/>
            </a:pPr>
            <a:r>
              <a:rPr lang="cs-CZ" sz="1200">
                <a:solidFill>
                  <a:prstClr val="white"/>
                </a:solidFill>
                <a:latin typeface="Arial" charset="0"/>
                <a:ea typeface="ＭＳ Ｐゴシック"/>
              </a:rPr>
              <a:t>    - to jsou jejich jediné peníze.</a:t>
            </a:r>
          </a:p>
          <a:p>
            <a:pPr marL="342900" indent="-342900" defTabSz="914400" eaLnBrk="0" fontAlgn="base" hangingPunct="0">
              <a:spcBef>
                <a:spcPct val="20000"/>
              </a:spcBef>
              <a:spcAft>
                <a:spcPct val="0"/>
              </a:spcAft>
              <a:buFont typeface="Arial" charset="0"/>
              <a:buChar char="•"/>
            </a:pPr>
            <a:r>
              <a:rPr lang="cs-CZ" sz="1600" b="1">
                <a:solidFill>
                  <a:prstClr val="white"/>
                </a:solidFill>
                <a:latin typeface="Arial" charset="0"/>
                <a:ea typeface="ＭＳ Ｐゴシック"/>
              </a:rPr>
              <a:t>Video-deníky protagonistů</a:t>
            </a:r>
          </a:p>
          <a:p>
            <a:pPr marL="342900" indent="-342900" defTabSz="914400" eaLnBrk="0" fontAlgn="base" hangingPunct="0">
              <a:spcBef>
                <a:spcPct val="20000"/>
              </a:spcBef>
              <a:spcAft>
                <a:spcPct val="0"/>
              </a:spcAft>
              <a:buFont typeface="Arial" charset="0"/>
              <a:buNone/>
            </a:pPr>
            <a:r>
              <a:rPr lang="cs-CZ" sz="1400">
                <a:solidFill>
                  <a:prstClr val="white"/>
                </a:solidFill>
                <a:latin typeface="Arial" charset="0"/>
                <a:ea typeface="ＭＳ Ｐゴシック"/>
              </a:rPr>
              <a:t>   </a:t>
            </a:r>
            <a:r>
              <a:rPr lang="cs-CZ" sz="1200">
                <a:solidFill>
                  <a:prstClr val="white"/>
                </a:solidFill>
                <a:latin typeface="Arial" charset="0"/>
                <a:ea typeface="ＭＳ Ｐゴシック"/>
              </a:rPr>
              <a:t>- IPhone / Nokia Lumix 920</a:t>
            </a:r>
          </a:p>
          <a:p>
            <a:pPr marL="342900" indent="-342900" defTabSz="914400" eaLnBrk="0" fontAlgn="base" hangingPunct="0">
              <a:spcBef>
                <a:spcPct val="20000"/>
              </a:spcBef>
              <a:spcAft>
                <a:spcPct val="0"/>
              </a:spcAft>
              <a:buFont typeface="Arial" charset="0"/>
              <a:buChar char="•"/>
            </a:pPr>
            <a:r>
              <a:rPr lang="cs-CZ" sz="1600" b="1">
                <a:solidFill>
                  <a:prstClr val="white"/>
                </a:solidFill>
                <a:latin typeface="Arial" charset="0"/>
                <a:ea typeface="ＭＳ Ｐゴシック"/>
              </a:rPr>
              <a:t>Voiceover</a:t>
            </a:r>
          </a:p>
          <a:p>
            <a:pPr marL="342900" indent="-342900" defTabSz="914400" eaLnBrk="0" fontAlgn="base" hangingPunct="0">
              <a:spcBef>
                <a:spcPct val="20000"/>
              </a:spcBef>
              <a:spcAft>
                <a:spcPct val="0"/>
              </a:spcAft>
              <a:buFont typeface="Arial" charset="0"/>
              <a:buNone/>
            </a:pPr>
            <a:endParaRPr lang="cs-CZ" sz="1600">
              <a:solidFill>
                <a:prstClr val="white"/>
              </a:solidFill>
              <a:latin typeface="Arial" charset="0"/>
              <a:ea typeface="ＭＳ Ｐゴシック"/>
            </a:endParaRPr>
          </a:p>
          <a:p>
            <a:pPr marL="342900" indent="-342900" defTabSz="914400" eaLnBrk="0" fontAlgn="base" hangingPunct="0">
              <a:spcBef>
                <a:spcPct val="20000"/>
              </a:spcBef>
              <a:spcAft>
                <a:spcPct val="0"/>
              </a:spcAft>
              <a:buFont typeface="Arial" charset="0"/>
              <a:buNone/>
            </a:pPr>
            <a:endParaRPr lang="cs-CZ" sz="1600">
              <a:solidFill>
                <a:prstClr val="white"/>
              </a:solidFill>
              <a:latin typeface="Arial" charset="0"/>
              <a:ea typeface="ＭＳ Ｐゴシック"/>
            </a:endParaRPr>
          </a:p>
          <a:p>
            <a:pPr marL="342900" indent="-342900" defTabSz="914400" eaLnBrk="0" fontAlgn="base" hangingPunct="0">
              <a:spcBef>
                <a:spcPct val="20000"/>
              </a:spcBef>
              <a:spcAft>
                <a:spcPct val="0"/>
              </a:spcAft>
              <a:buFont typeface="Arial" charset="0"/>
              <a:buNone/>
            </a:pPr>
            <a:endParaRPr lang="cs-CZ" sz="1400">
              <a:solidFill>
                <a:prstClr val="white"/>
              </a:solidFill>
              <a:latin typeface="Arial" charset="0"/>
              <a:ea typeface="ＭＳ Ｐゴシック"/>
            </a:endParaRPr>
          </a:p>
        </p:txBody>
      </p:sp>
      <p:sp>
        <p:nvSpPr>
          <p:cNvPr id="31747" name="Rectangle 15"/>
          <p:cNvSpPr>
            <a:spLocks/>
          </p:cNvSpPr>
          <p:nvPr/>
        </p:nvSpPr>
        <p:spPr bwMode="auto">
          <a:xfrm>
            <a:off x="-1325033" y="-161925"/>
            <a:ext cx="10972800" cy="1143000"/>
          </a:xfrm>
          <a:prstGeom prst="rect">
            <a:avLst/>
          </a:prstGeom>
          <a:noFill/>
          <a:ln w="9525">
            <a:noFill/>
            <a:miter lim="800000"/>
            <a:headEnd/>
            <a:tailEnd/>
          </a:ln>
        </p:spPr>
        <p:txBody>
          <a:bodyPr anchor="ctr"/>
          <a:lstStyle/>
          <a:p>
            <a:pPr algn="ctr" defTabSz="914400" eaLnBrk="0" fontAlgn="base" hangingPunct="0">
              <a:spcBef>
                <a:spcPct val="0"/>
              </a:spcBef>
              <a:spcAft>
                <a:spcPct val="0"/>
              </a:spcAft>
            </a:pPr>
            <a:r>
              <a:rPr lang="cs-CZ" sz="4000" b="1">
                <a:solidFill>
                  <a:prstClr val="white"/>
                </a:solidFill>
                <a:latin typeface="Cantarell"/>
                <a:ea typeface="ＭＳ Ｐゴシック"/>
              </a:rPr>
              <a:t>Dramaturgick</a:t>
            </a:r>
            <a:r>
              <a:rPr lang="cs-CZ" sz="4000" b="1">
                <a:solidFill>
                  <a:prstClr val="white"/>
                </a:solidFill>
                <a:latin typeface="Arial" charset="0"/>
                <a:ea typeface="ＭＳ Ｐゴシック"/>
              </a:rPr>
              <a:t>é</a:t>
            </a:r>
            <a:r>
              <a:rPr lang="cs-CZ" sz="4000" b="1">
                <a:solidFill>
                  <a:prstClr val="white"/>
                </a:solidFill>
                <a:latin typeface="Cantarell"/>
                <a:ea typeface="ＭＳ Ｐゴシック"/>
              </a:rPr>
              <a:t> principy</a:t>
            </a:r>
          </a:p>
        </p:txBody>
      </p:sp>
    </p:spTree>
    <p:extLst>
      <p:ext uri="{BB962C8B-B14F-4D97-AF65-F5344CB8AC3E}">
        <p14:creationId xmlns:p14="http://schemas.microsoft.com/office/powerpoint/2010/main" val="1388887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DDA2D0-A6F9-42C6-BE7C-A8225690DE14}"/>
              </a:ext>
            </a:extLst>
          </p:cNvPr>
          <p:cNvSpPr>
            <a:spLocks noGrp="1"/>
          </p:cNvSpPr>
          <p:nvPr>
            <p:ph type="title"/>
          </p:nvPr>
        </p:nvSpPr>
        <p:spPr>
          <a:xfrm>
            <a:off x="2231136" y="964691"/>
            <a:ext cx="7729728" cy="5483733"/>
          </a:xfrm>
        </p:spPr>
        <p:txBody>
          <a:bodyPr>
            <a:normAutofit/>
          </a:bodyPr>
          <a:lstStyle/>
          <a:p>
            <a:pPr algn="ctr"/>
            <a:r>
              <a:rPr lang="cs-CZ" sz="2000" dirty="0">
                <a:latin typeface="Calibri" panose="020F0502020204030204" pitchFamily="34" charset="0"/>
                <a:cs typeface="Calibri" panose="020F0502020204030204" pitchFamily="34" charset="0"/>
              </a:rPr>
              <a:t>„</a:t>
            </a:r>
            <a:r>
              <a:rPr lang="cs-CZ" sz="2000" i="1" dirty="0">
                <a:latin typeface="Calibri" panose="020F0502020204030204" pitchFamily="34" charset="0"/>
                <a:cs typeface="Calibri" panose="020F0502020204030204" pitchFamily="34" charset="0"/>
              </a:rPr>
              <a:t>Zlatá mládež</a:t>
            </a:r>
            <a:r>
              <a:rPr lang="cs-CZ" sz="2000" dirty="0">
                <a:latin typeface="Calibri" panose="020F0502020204030204" pitchFamily="34" charset="0"/>
                <a:cs typeface="Calibri" panose="020F0502020204030204" pitchFamily="34" charset="0"/>
              </a:rPr>
              <a:t> s sebou samozřejmě záměrně přináší také kontroverzní témata, tento atraktivní formát by měl diváky bavit a zároveň jim nabídnout i silný impuls k přemýšlení. Je na publiku, aby posoudilo, co si mladí protagonisté z natáčení vzali, zda je ta zkušenost někam posunula. My jsme přesvědčeni, že se rozšířily obzory každému z nich. Záměrem autora projektu bylo nejen vytvořit pořad, který je zábavný, nenudí a je tím, jak je vymyšlen a natočen, srovnatelný s formáty, které točí prestižní televizní produkce ve světě, ale který zároveň nese závažnější poselství pro toho, kdo bude chtít nad věcí víc přemýšlet.“</a:t>
            </a:r>
            <a:br>
              <a:rPr lang="cs-CZ" sz="2000" dirty="0">
                <a:latin typeface="Calibri" panose="020F0502020204030204" pitchFamily="34" charset="0"/>
                <a:cs typeface="Calibri" panose="020F0502020204030204" pitchFamily="34" charset="0"/>
              </a:rPr>
            </a:br>
            <a:r>
              <a:rPr lang="cs-CZ" sz="2000" dirty="0" smtClean="0">
                <a:latin typeface="Calibri" panose="020F0502020204030204" pitchFamily="34" charset="0"/>
                <a:cs typeface="Calibri" panose="020F0502020204030204" pitchFamily="34" charset="0"/>
              </a:rPr>
              <a:t/>
            </a:r>
            <a:br>
              <a:rPr lang="cs-CZ" sz="2000" dirty="0" smtClean="0">
                <a:latin typeface="Calibri" panose="020F0502020204030204" pitchFamily="34" charset="0"/>
                <a:cs typeface="Calibri" panose="020F0502020204030204" pitchFamily="34" charset="0"/>
              </a:rPr>
            </a:br>
            <a:r>
              <a:rPr lang="cs-CZ" sz="2000" dirty="0">
                <a:latin typeface="Calibri" panose="020F0502020204030204" pitchFamily="34" charset="0"/>
                <a:cs typeface="Calibri" panose="020F0502020204030204" pitchFamily="34" charset="0"/>
              </a:rPr>
              <a:t/>
            </a:r>
            <a:br>
              <a:rPr lang="cs-CZ" sz="2000" dirty="0">
                <a:latin typeface="Calibri" panose="020F0502020204030204" pitchFamily="34" charset="0"/>
                <a:cs typeface="Calibri" panose="020F0502020204030204" pitchFamily="34" charset="0"/>
              </a:rPr>
            </a:br>
            <a:r>
              <a:rPr lang="cs-CZ" sz="1800" b="1" i="1" dirty="0">
                <a:latin typeface="Calibri" panose="020F0502020204030204" pitchFamily="34" charset="0"/>
                <a:cs typeface="Calibri" panose="020F0502020204030204" pitchFamily="34" charset="0"/>
              </a:rPr>
              <a:t>Kamila </a:t>
            </a:r>
            <a:r>
              <a:rPr lang="cs-CZ" sz="1800" b="1" i="1" dirty="0" err="1">
                <a:latin typeface="Calibri" panose="020F0502020204030204" pitchFamily="34" charset="0"/>
                <a:cs typeface="Calibri" panose="020F0502020204030204" pitchFamily="34" charset="0"/>
              </a:rPr>
              <a:t>zlatušková</a:t>
            </a:r>
            <a:r>
              <a:rPr lang="cs-CZ" sz="1800" b="1" i="1" dirty="0">
                <a:latin typeface="Calibri" panose="020F0502020204030204" pitchFamily="34" charset="0"/>
                <a:cs typeface="Calibri" panose="020F0502020204030204" pitchFamily="34" charset="0"/>
              </a:rPr>
              <a:t>, kreativní producentka projektu</a:t>
            </a:r>
          </a:p>
        </p:txBody>
      </p:sp>
    </p:spTree>
    <p:extLst>
      <p:ext uri="{BB962C8B-B14F-4D97-AF65-F5344CB8AC3E}">
        <p14:creationId xmlns:p14="http://schemas.microsoft.com/office/powerpoint/2010/main" val="286344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EC6B67-D8A3-4FEA-9663-F32544155FFD}"/>
              </a:ext>
            </a:extLst>
          </p:cNvPr>
          <p:cNvSpPr>
            <a:spLocks noGrp="1"/>
          </p:cNvSpPr>
          <p:nvPr>
            <p:ph type="title"/>
          </p:nvPr>
        </p:nvSpPr>
        <p:spPr>
          <a:xfrm>
            <a:off x="2739281" y="293261"/>
            <a:ext cx="7729728" cy="1188720"/>
          </a:xfrm>
        </p:spPr>
        <p:txBody>
          <a:bodyPr>
            <a:normAutofit/>
          </a:bodyPr>
          <a:lstStyle/>
          <a:p>
            <a:r>
              <a:rPr lang="cs-CZ" sz="4000" dirty="0"/>
              <a:t>VZESTUP A PÁD (?) REALITY TV</a:t>
            </a:r>
          </a:p>
        </p:txBody>
      </p:sp>
      <p:sp>
        <p:nvSpPr>
          <p:cNvPr id="3" name="Obdélník 2">
            <a:extLst>
              <a:ext uri="{FF2B5EF4-FFF2-40B4-BE49-F238E27FC236}">
                <a16:creationId xmlns:a16="http://schemas.microsoft.com/office/drawing/2014/main" id="{D1234FF7-2761-445F-96B8-AB573FFA5929}"/>
              </a:ext>
            </a:extLst>
          </p:cNvPr>
          <p:cNvSpPr/>
          <p:nvPr/>
        </p:nvSpPr>
        <p:spPr>
          <a:xfrm>
            <a:off x="2295144" y="1228032"/>
            <a:ext cx="7746521" cy="4678204"/>
          </a:xfrm>
          <a:prstGeom prst="rect">
            <a:avLst/>
          </a:prstGeom>
        </p:spPr>
        <p:txBody>
          <a:bodyPr wrap="square">
            <a:spAutoFit/>
          </a:bodyPr>
          <a:lstStyle/>
          <a:p>
            <a:pPr algn="just"/>
            <a:r>
              <a:rPr lang="cs-CZ" sz="2000" b="1" dirty="0">
                <a:latin typeface="Calibri" panose="020F0502020204030204" pitchFamily="34" charset="0"/>
                <a:cs typeface="Calibri" panose="020F0502020204030204" pitchFamily="34" charset="0"/>
              </a:rPr>
              <a:t>V letech 2012 – 2017 ČT</a:t>
            </a:r>
            <a:r>
              <a:rPr lang="cs-CZ" sz="2000" b="1" dirty="0" smtClean="0">
                <a:latin typeface="Calibri" panose="020F0502020204030204" pitchFamily="34" charset="0"/>
                <a:cs typeface="Calibri" panose="020F0502020204030204" pitchFamily="34" charset="0"/>
              </a:rPr>
              <a:t>:</a:t>
            </a:r>
          </a:p>
          <a:p>
            <a:pPr algn="just"/>
            <a:endParaRPr lang="cs-CZ" sz="2000" b="1"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cs-CZ" sz="2000" dirty="0">
                <a:latin typeface="Calibri" panose="020F0502020204030204" pitchFamily="34" charset="0"/>
                <a:cs typeface="Calibri" panose="020F0502020204030204" pitchFamily="34" charset="0"/>
              </a:rPr>
              <a:t>bylo přijato celkem 7738 námětů, z toho 1172 je odvysíláno, 441 ve výrobě, 650 ve vývoji, 229 odloženo a zbývajících 5246 vyloučeno, odmítnuto nebo odepsáno po neúspěšném vývoji (k datu 26. 2. 2018)</a:t>
            </a:r>
            <a:endParaRPr lang="cs-CZ" sz="2000" b="1"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cs-CZ" sz="2000" dirty="0">
                <a:latin typeface="Calibri" panose="020F0502020204030204" pitchFamily="34" charset="0"/>
                <a:cs typeface="Calibri" panose="020F0502020204030204" pitchFamily="34" charset="0"/>
              </a:rPr>
              <a:t>vyrobila a odvysílala přes 20 pořadů vlastní výroby spadajících do žánru reality TV</a:t>
            </a:r>
          </a:p>
          <a:p>
            <a:pPr marL="342900" indent="-342900" algn="just">
              <a:buFont typeface="Arial" panose="020B0604020202020204" pitchFamily="34" charset="0"/>
              <a:buChar char="•"/>
            </a:pPr>
            <a:r>
              <a:rPr lang="cs-CZ" sz="2000" dirty="0" err="1">
                <a:latin typeface="Calibri" panose="020F0502020204030204" pitchFamily="34" charset="0"/>
                <a:cs typeface="Calibri" panose="020F0502020204030204" pitchFamily="34" charset="0"/>
              </a:rPr>
              <a:t>docusoaps</a:t>
            </a:r>
            <a:r>
              <a:rPr lang="cs-CZ" sz="2000" dirty="0">
                <a:latin typeface="Calibri" panose="020F0502020204030204" pitchFamily="34" charset="0"/>
                <a:cs typeface="Calibri" panose="020F0502020204030204" pitchFamily="34" charset="0"/>
              </a:rPr>
              <a:t> (</a:t>
            </a:r>
            <a:r>
              <a:rPr lang="cs-CZ" sz="2000" i="1" dirty="0">
                <a:latin typeface="Calibri" panose="020F0502020204030204" pitchFamily="34" charset="0"/>
                <a:cs typeface="Calibri" panose="020F0502020204030204" pitchFamily="34" charset="0"/>
              </a:rPr>
              <a:t>Třída 8.A, Sezóna za vodou, Parta Maraton </a:t>
            </a:r>
            <a:r>
              <a:rPr lang="cs-CZ" sz="2000" dirty="0">
                <a:latin typeface="Calibri" panose="020F0502020204030204" pitchFamily="34" charset="0"/>
                <a:cs typeface="Calibri" panose="020F0502020204030204" pitchFamily="34" charset="0"/>
              </a:rPr>
              <a:t>aj.)</a:t>
            </a:r>
          </a:p>
          <a:p>
            <a:pPr marL="342900" indent="-342900" algn="just">
              <a:buFont typeface="Arial" panose="020B0604020202020204" pitchFamily="34" charset="0"/>
              <a:buChar char="•"/>
            </a:pPr>
            <a:r>
              <a:rPr lang="cs-CZ" sz="2000" dirty="0" err="1">
                <a:latin typeface="Calibri" panose="020F0502020204030204" pitchFamily="34" charset="0"/>
                <a:cs typeface="Calibri" panose="020F0502020204030204" pitchFamily="34" charset="0"/>
              </a:rPr>
              <a:t>docureality</a:t>
            </a:r>
            <a:r>
              <a:rPr lang="cs-CZ" sz="2000" dirty="0">
                <a:latin typeface="Calibri" panose="020F0502020204030204" pitchFamily="34" charset="0"/>
                <a:cs typeface="Calibri" panose="020F0502020204030204" pitchFamily="34" charset="0"/>
              </a:rPr>
              <a:t> (</a:t>
            </a:r>
            <a:r>
              <a:rPr lang="cs-CZ" sz="2000" i="1" dirty="0">
                <a:latin typeface="Calibri" panose="020F0502020204030204" pitchFamily="34" charset="0"/>
                <a:cs typeface="Calibri" panose="020F0502020204030204" pitchFamily="34" charset="0"/>
              </a:rPr>
              <a:t>Nabručení, Hasiči </a:t>
            </a:r>
            <a:r>
              <a:rPr lang="cs-CZ" sz="2000" dirty="0">
                <a:latin typeface="Calibri" panose="020F0502020204030204" pitchFamily="34" charset="0"/>
                <a:cs typeface="Calibri" panose="020F0502020204030204" pitchFamily="34" charset="0"/>
              </a:rPr>
              <a:t>aj.)</a:t>
            </a:r>
          </a:p>
          <a:p>
            <a:pPr marL="342900" indent="-342900" algn="just">
              <a:buFont typeface="Arial" panose="020B0604020202020204" pitchFamily="34" charset="0"/>
              <a:buChar char="•"/>
            </a:pPr>
            <a:r>
              <a:rPr lang="cs-CZ" sz="2000" dirty="0">
                <a:latin typeface="Calibri" panose="020F0502020204030204" pitchFamily="34" charset="0"/>
                <a:cs typeface="Calibri" panose="020F0502020204030204" pitchFamily="34" charset="0"/>
              </a:rPr>
              <a:t>reality show/sociální experiment (</a:t>
            </a:r>
            <a:r>
              <a:rPr lang="cs-CZ" sz="2000" i="1" dirty="0">
                <a:latin typeface="Calibri" panose="020F0502020204030204" pitchFamily="34" charset="0"/>
                <a:cs typeface="Calibri" panose="020F0502020204030204" pitchFamily="34" charset="0"/>
              </a:rPr>
              <a:t>Hospoda U Druhé šance </a:t>
            </a:r>
            <a:r>
              <a:rPr lang="cs-CZ" sz="2000" dirty="0">
                <a:latin typeface="Calibri" panose="020F0502020204030204" pitchFamily="34" charset="0"/>
                <a:cs typeface="Calibri" panose="020F0502020204030204" pitchFamily="34" charset="0"/>
              </a:rPr>
              <a:t>aj.)</a:t>
            </a:r>
          </a:p>
          <a:p>
            <a:pPr marL="342900" indent="-342900" algn="just">
              <a:buFont typeface="Arial" panose="020B0604020202020204" pitchFamily="34" charset="0"/>
              <a:buChar char="•"/>
            </a:pPr>
            <a:r>
              <a:rPr lang="cs-CZ" sz="2000" dirty="0">
                <a:latin typeface="Calibri" panose="020F0502020204030204" pitchFamily="34" charset="0"/>
                <a:cs typeface="Calibri" panose="020F0502020204030204" pitchFamily="34" charset="0"/>
              </a:rPr>
              <a:t>z toho se několik dočkalo pokračování, ve kterém se proměnila forma pořadu</a:t>
            </a:r>
          </a:p>
          <a:p>
            <a:pPr marL="342900" indent="-342900" algn="just">
              <a:buFont typeface="Arial" panose="020B0604020202020204" pitchFamily="34" charset="0"/>
              <a:buChar char="•"/>
            </a:pPr>
            <a:r>
              <a:rPr lang="cs-CZ" sz="2000" dirty="0">
                <a:latin typeface="Calibri" panose="020F0502020204030204" pitchFamily="34" charset="0"/>
                <a:cs typeface="Calibri" panose="020F0502020204030204" pitchFamily="34" charset="0"/>
              </a:rPr>
              <a:t>adaptovala </a:t>
            </a:r>
            <a:r>
              <a:rPr lang="cs-CZ" sz="2000" b="1" dirty="0">
                <a:latin typeface="Calibri" panose="020F0502020204030204" pitchFamily="34" charset="0"/>
                <a:cs typeface="Calibri" panose="020F0502020204030204" pitchFamily="34" charset="0"/>
              </a:rPr>
              <a:t>opakovaně</a:t>
            </a:r>
            <a:r>
              <a:rPr lang="cs-CZ" sz="2000" dirty="0">
                <a:latin typeface="Calibri" panose="020F0502020204030204" pitchFamily="34" charset="0"/>
                <a:cs typeface="Calibri" panose="020F0502020204030204" pitchFamily="34" charset="0"/>
              </a:rPr>
              <a:t> úspěšně zahraniční formáty (</a:t>
            </a:r>
            <a:r>
              <a:rPr lang="cs-CZ" sz="2000" i="1" dirty="0">
                <a:latin typeface="Calibri" panose="020F0502020204030204" pitchFamily="34" charset="0"/>
                <a:cs typeface="Calibri" panose="020F0502020204030204" pitchFamily="34" charset="0"/>
              </a:rPr>
              <a:t>StarDance, Den D </a:t>
            </a:r>
            <a:r>
              <a:rPr lang="cs-CZ" sz="2000" dirty="0">
                <a:latin typeface="Calibri" panose="020F0502020204030204" pitchFamily="34" charset="0"/>
                <a:cs typeface="Calibri" panose="020F0502020204030204" pitchFamily="34" charset="0"/>
              </a:rPr>
              <a:t>aj.)</a:t>
            </a:r>
          </a:p>
          <a:p>
            <a:endParaRPr lang="cs-CZ" dirty="0"/>
          </a:p>
        </p:txBody>
      </p:sp>
    </p:spTree>
    <p:extLst>
      <p:ext uri="{BB962C8B-B14F-4D97-AF65-F5344CB8AC3E}">
        <p14:creationId xmlns:p14="http://schemas.microsoft.com/office/powerpoint/2010/main" val="331122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EC6B67-D8A3-4FEA-9663-F32544155FFD}"/>
              </a:ext>
            </a:extLst>
          </p:cNvPr>
          <p:cNvSpPr>
            <a:spLocks noGrp="1"/>
          </p:cNvSpPr>
          <p:nvPr>
            <p:ph type="title"/>
          </p:nvPr>
        </p:nvSpPr>
        <p:spPr/>
        <p:txBody>
          <a:bodyPr>
            <a:normAutofit/>
          </a:bodyPr>
          <a:lstStyle/>
          <a:p>
            <a:pPr algn="ctr"/>
            <a:r>
              <a:rPr lang="cs-CZ" sz="4000" dirty="0"/>
              <a:t>Závěry k </a:t>
            </a:r>
            <a:r>
              <a:rPr lang="cs-CZ" sz="4000" dirty="0" smtClean="0"/>
              <a:t>PROBLEMATICE</a:t>
            </a:r>
            <a:endParaRPr lang="cs-CZ" sz="4000" dirty="0"/>
          </a:p>
        </p:txBody>
      </p:sp>
      <p:sp>
        <p:nvSpPr>
          <p:cNvPr id="4" name="Obdélník 3"/>
          <p:cNvSpPr/>
          <p:nvPr/>
        </p:nvSpPr>
        <p:spPr>
          <a:xfrm>
            <a:off x="2271294" y="1406513"/>
            <a:ext cx="7631501" cy="4093428"/>
          </a:xfrm>
          <a:prstGeom prst="rect">
            <a:avLst/>
          </a:prstGeom>
        </p:spPr>
        <p:txBody>
          <a:bodyPr wrap="square">
            <a:spAutoFit/>
          </a:bodyPr>
          <a:lstStyle/>
          <a:p>
            <a:pPr marL="285750" indent="-285750">
              <a:buFont typeface="Arial" panose="020B0604020202020204" pitchFamily="34" charset="0"/>
              <a:buChar char="•"/>
            </a:pPr>
            <a:r>
              <a:rPr lang="cs-CZ" sz="2000" dirty="0">
                <a:latin typeface="Calibri" panose="020F0502020204030204" pitchFamily="34" charset="0"/>
                <a:cs typeface="Calibri" panose="020F0502020204030204" pitchFamily="34" charset="0"/>
              </a:rPr>
              <a:t>téměř nevyzkoušené formáty </a:t>
            </a:r>
            <a:r>
              <a:rPr lang="cs-CZ" sz="2000" dirty="0" err="1">
                <a:latin typeface="Calibri" panose="020F0502020204030204" pitchFamily="34" charset="0"/>
                <a:cs typeface="Calibri" panose="020F0502020204030204" pitchFamily="34" charset="0"/>
              </a:rPr>
              <a:t>docusoap</a:t>
            </a:r>
            <a:r>
              <a:rPr lang="cs-CZ" sz="2000" dirty="0">
                <a:latin typeface="Calibri" panose="020F0502020204030204" pitchFamily="34" charset="0"/>
                <a:cs typeface="Calibri" panose="020F0502020204030204" pitchFamily="34" charset="0"/>
              </a:rPr>
              <a:t>, </a:t>
            </a:r>
            <a:r>
              <a:rPr lang="cs-CZ" sz="2000" dirty="0" err="1">
                <a:latin typeface="Calibri" panose="020F0502020204030204" pitchFamily="34" charset="0"/>
                <a:cs typeface="Calibri" panose="020F0502020204030204" pitchFamily="34" charset="0"/>
              </a:rPr>
              <a:t>living</a:t>
            </a:r>
            <a:r>
              <a:rPr lang="cs-CZ" sz="2000" dirty="0">
                <a:latin typeface="Calibri" panose="020F0502020204030204" pitchFamily="34" charset="0"/>
                <a:cs typeface="Calibri" panose="020F0502020204030204" pitchFamily="34" charset="0"/>
              </a:rPr>
              <a:t> </a:t>
            </a:r>
            <a:r>
              <a:rPr lang="cs-CZ" sz="2000" dirty="0" err="1">
                <a:latin typeface="Calibri" panose="020F0502020204030204" pitchFamily="34" charset="0"/>
                <a:cs typeface="Calibri" panose="020F0502020204030204" pitchFamily="34" charset="0"/>
              </a:rPr>
              <a:t>history</a:t>
            </a:r>
            <a:r>
              <a:rPr lang="cs-CZ" sz="2000" dirty="0">
                <a:latin typeface="Calibri" panose="020F0502020204030204" pitchFamily="34" charset="0"/>
                <a:cs typeface="Calibri" panose="020F0502020204030204" pitchFamily="34" charset="0"/>
              </a:rPr>
              <a:t> a </a:t>
            </a:r>
            <a:r>
              <a:rPr lang="cs-CZ" sz="2000" dirty="0" err="1">
                <a:latin typeface="Calibri" panose="020F0502020204030204" pitchFamily="34" charset="0"/>
                <a:cs typeface="Calibri" panose="020F0502020204030204" pitchFamily="34" charset="0"/>
              </a:rPr>
              <a:t>docu</a:t>
            </a:r>
            <a:r>
              <a:rPr lang="cs-CZ" sz="2000" dirty="0">
                <a:latin typeface="Calibri" panose="020F0502020204030204" pitchFamily="34" charset="0"/>
                <a:cs typeface="Calibri" panose="020F0502020204030204" pitchFamily="34" charset="0"/>
              </a:rPr>
              <a:t>-reality – hlediska originality však nehovoříme o experimentech</a:t>
            </a:r>
          </a:p>
          <a:p>
            <a:pPr marL="285750" indent="-285750">
              <a:buFont typeface="Arial" panose="020B0604020202020204" pitchFamily="34" charset="0"/>
              <a:buChar char="•"/>
            </a:pPr>
            <a:r>
              <a:rPr lang="cs-CZ" sz="2000" dirty="0">
                <a:latin typeface="Calibri" panose="020F0502020204030204" pitchFamily="34" charset="0"/>
                <a:cs typeface="Calibri" panose="020F0502020204030204" pitchFamily="34" charset="0"/>
              </a:rPr>
              <a:t>vycházení z tradic + sociální témata</a:t>
            </a:r>
          </a:p>
          <a:p>
            <a:pPr marL="285750" indent="-285750">
              <a:buFont typeface="Arial" panose="020B0604020202020204" pitchFamily="34" charset="0"/>
              <a:buChar char="•"/>
            </a:pPr>
            <a:r>
              <a:rPr lang="cs-CZ" sz="2000" dirty="0">
                <a:latin typeface="Calibri" panose="020F0502020204030204" pitchFamily="34" charset="0"/>
                <a:cs typeface="Calibri" panose="020F0502020204030204" pitchFamily="34" charset="0"/>
              </a:rPr>
              <a:t>reality TV jako způsob odvrácení zájmu o veřejnoprávní televizi</a:t>
            </a:r>
          </a:p>
          <a:p>
            <a:pPr marL="285750" indent="-285750">
              <a:buFont typeface="Arial" panose="020B0604020202020204" pitchFamily="34" charset="0"/>
              <a:buChar char="•"/>
            </a:pPr>
            <a:r>
              <a:rPr lang="cs-CZ" sz="2000" dirty="0">
                <a:latin typeface="Calibri" panose="020F0502020204030204" pitchFamily="34" charset="0"/>
                <a:cs typeface="Calibri" panose="020F0502020204030204" pitchFamily="34" charset="0"/>
              </a:rPr>
              <a:t>kdo je veřejnoprávní divák? </a:t>
            </a:r>
          </a:p>
          <a:p>
            <a:pPr marL="285750" indent="-285750">
              <a:buFont typeface="Arial" panose="020B0604020202020204" pitchFamily="34" charset="0"/>
              <a:buChar char="•"/>
            </a:pPr>
            <a:r>
              <a:rPr lang="cs-CZ" sz="2000" dirty="0">
                <a:latin typeface="Calibri" panose="020F0502020204030204" pitchFamily="34" charset="0"/>
                <a:cs typeface="Calibri" panose="020F0502020204030204" pitchFamily="34" charset="0"/>
              </a:rPr>
              <a:t>fragmentárnímu publikum vs. cílový divák</a:t>
            </a:r>
          </a:p>
          <a:p>
            <a:pPr marL="285750" indent="-285750">
              <a:buFont typeface="Arial" panose="020B0604020202020204" pitchFamily="34" charset="0"/>
              <a:buChar char="•"/>
            </a:pPr>
            <a:endParaRPr lang="cs-CZ" sz="20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cs-CZ"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cs-CZ" sz="2000" b="1" dirty="0">
                <a:latin typeface="Calibri" panose="020F0502020204030204" pitchFamily="34" charset="0"/>
                <a:cs typeface="Calibri" panose="020F0502020204030204" pitchFamily="34" charset="0"/>
              </a:rPr>
              <a:t>jak reality TV i nadále rozvíjet? </a:t>
            </a:r>
          </a:p>
          <a:p>
            <a:pPr marL="342900" indent="-342900">
              <a:buAutoNum type="alphaLcParenBoth"/>
            </a:pPr>
            <a:r>
              <a:rPr lang="cs-CZ" sz="2000" dirty="0">
                <a:latin typeface="Calibri" panose="020F0502020204030204" pitchFamily="34" charset="0"/>
                <a:cs typeface="Calibri" panose="020F0502020204030204" pitchFamily="34" charset="0"/>
              </a:rPr>
              <a:t>vznik silného programového a vývojového konceptu kombinujícího zásadní zahraniční akvizice s původní tvorbou, </a:t>
            </a:r>
          </a:p>
          <a:p>
            <a:pPr marL="342900" indent="-342900">
              <a:buAutoNum type="alphaLcParenBoth"/>
            </a:pPr>
            <a:r>
              <a:rPr lang="cs-CZ" sz="2000" dirty="0">
                <a:latin typeface="Calibri" panose="020F0502020204030204" pitchFamily="34" charset="0"/>
                <a:cs typeface="Calibri" panose="020F0502020204030204" pitchFamily="34" charset="0"/>
              </a:rPr>
              <a:t>vyváženost mezi veřejnoprávností a zábavou, </a:t>
            </a:r>
          </a:p>
          <a:p>
            <a:r>
              <a:rPr lang="cs-CZ" sz="2000" dirty="0">
                <a:latin typeface="Calibri" panose="020F0502020204030204" pitchFamily="34" charset="0"/>
                <a:cs typeface="Calibri" panose="020F0502020204030204" pitchFamily="34" charset="0"/>
              </a:rPr>
              <a:t>(c) zohlednění diverzity současného publika.</a:t>
            </a:r>
          </a:p>
        </p:txBody>
      </p:sp>
    </p:spTree>
    <p:extLst>
      <p:ext uri="{BB962C8B-B14F-4D97-AF65-F5344CB8AC3E}">
        <p14:creationId xmlns:p14="http://schemas.microsoft.com/office/powerpoint/2010/main" val="2424159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rotWithShape="1">
          <a:blip r:embed="rId2" cstate="print">
            <a:extLst>
              <a:ext uri="{28A0092B-C50C-407E-A947-70E740481C1C}">
                <a14:useLocalDpi xmlns:a14="http://schemas.microsoft.com/office/drawing/2010/main" val="0"/>
              </a:ext>
            </a:extLst>
          </a:blip>
          <a:srcRect b="9685"/>
          <a:stretch/>
        </p:blipFill>
        <p:spPr>
          <a:xfrm>
            <a:off x="0" y="-905775"/>
            <a:ext cx="12192000" cy="7836261"/>
          </a:xfrm>
          <a:prstGeom prst="rect">
            <a:avLst/>
          </a:prstGeom>
        </p:spPr>
      </p:pic>
      <p:sp>
        <p:nvSpPr>
          <p:cNvPr id="2" name="TextovéPole 1"/>
          <p:cNvSpPr txBox="1"/>
          <p:nvPr/>
        </p:nvSpPr>
        <p:spPr>
          <a:xfrm>
            <a:off x="478971" y="1036320"/>
            <a:ext cx="3500846" cy="1384995"/>
          </a:xfrm>
          <a:prstGeom prst="rect">
            <a:avLst/>
          </a:prstGeom>
          <a:noFill/>
        </p:spPr>
        <p:txBody>
          <a:bodyPr wrap="square" rtlCol="0">
            <a:spAutoFit/>
          </a:bodyPr>
          <a:lstStyle/>
          <a:p>
            <a:pPr algn="ctr"/>
            <a:r>
              <a:rPr lang="cs-CZ" sz="2800" dirty="0" smtClean="0">
                <a:solidFill>
                  <a:schemeClr val="bg1"/>
                </a:solidFill>
                <a:latin typeface="+mj-lt"/>
              </a:rPr>
              <a:t>Veselé Vánoce, příjemný odpočinek a „uvidíme“ se 7. ledna!</a:t>
            </a:r>
            <a:endParaRPr lang="cs-CZ" sz="2800" dirty="0">
              <a:solidFill>
                <a:schemeClr val="bg1"/>
              </a:solidFill>
              <a:latin typeface="+mj-lt"/>
            </a:endParaRPr>
          </a:p>
        </p:txBody>
      </p:sp>
    </p:spTree>
    <p:extLst>
      <p:ext uri="{BB962C8B-B14F-4D97-AF65-F5344CB8AC3E}">
        <p14:creationId xmlns:p14="http://schemas.microsoft.com/office/powerpoint/2010/main" val="3176543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DDA2D0-A6F9-42C6-BE7C-A8225690DE14}"/>
              </a:ext>
            </a:extLst>
          </p:cNvPr>
          <p:cNvSpPr>
            <a:spLocks noGrp="1"/>
          </p:cNvSpPr>
          <p:nvPr>
            <p:ph type="title"/>
          </p:nvPr>
        </p:nvSpPr>
        <p:spPr/>
        <p:txBody>
          <a:bodyPr>
            <a:normAutofit/>
          </a:bodyPr>
          <a:lstStyle/>
          <a:p>
            <a:pPr algn="ctr"/>
            <a:r>
              <a:rPr lang="cs-CZ" sz="4000" dirty="0"/>
              <a:t>Veřejnoprávní televize jako tvůrce </a:t>
            </a:r>
            <a:br>
              <a:rPr lang="cs-CZ" sz="4000" dirty="0"/>
            </a:br>
            <a:r>
              <a:rPr lang="cs-CZ" sz="4000" dirty="0"/>
              <a:t>reality </a:t>
            </a:r>
            <a:r>
              <a:rPr lang="cs-CZ" sz="4000" dirty="0" err="1"/>
              <a:t>tv</a:t>
            </a:r>
            <a:r>
              <a:rPr lang="cs-CZ" sz="4000" dirty="0"/>
              <a:t>?</a:t>
            </a:r>
          </a:p>
        </p:txBody>
      </p:sp>
      <p:sp>
        <p:nvSpPr>
          <p:cNvPr id="3" name="Obdélník 2">
            <a:extLst>
              <a:ext uri="{FF2B5EF4-FFF2-40B4-BE49-F238E27FC236}">
                <a16:creationId xmlns:a16="http://schemas.microsoft.com/office/drawing/2014/main" id="{D7DE0FA8-40EB-43D5-8083-D0C94E7BC516}"/>
              </a:ext>
            </a:extLst>
          </p:cNvPr>
          <p:cNvSpPr/>
          <p:nvPr/>
        </p:nvSpPr>
        <p:spPr>
          <a:xfrm>
            <a:off x="1843087" y="2476988"/>
            <a:ext cx="8505825" cy="4001095"/>
          </a:xfrm>
          <a:prstGeom prst="rect">
            <a:avLst/>
          </a:prstGeom>
        </p:spPr>
        <p:txBody>
          <a:bodyPr wrap="square">
            <a:spAutoFit/>
          </a:bodyPr>
          <a:lstStyle/>
          <a:p>
            <a:pPr algn="ctr"/>
            <a:r>
              <a:rPr lang="cs-CZ" sz="2200" dirty="0"/>
              <a:t>„Nova nebo Prima nemohou tolik riskovat, protože každý risk je stojí moc peněz a ohrožuje jejich existenci. U veřejné televize se risk předpokládá. Je součástí její činnosti, protože veřejnoprávní televize posouvá dál celou branži. Má přicházet s novými nápady, protože má peníze, čas a prostředky na to, aby riskovala. Potíž je, když zjistíte, že veřejná televize není schopná ničeho jiného než dělat podobné věci, jaké dělají komerční stanice. To je problém. Veřejnoprávní televize má přemýšlet o alternativě. Očekává se, že je tou laboratoří, která zkouší nové věci.“</a:t>
            </a:r>
          </a:p>
          <a:p>
            <a:pPr algn="just"/>
            <a:endParaRPr lang="cs-CZ" sz="1600" dirty="0"/>
          </a:p>
          <a:p>
            <a:pPr algn="ctr"/>
            <a:r>
              <a:rPr lang="cs-CZ" i="1" dirty="0"/>
              <a:t>Milan Kruml, mediální analytik, 2010</a:t>
            </a:r>
          </a:p>
        </p:txBody>
      </p:sp>
    </p:spTree>
    <p:extLst>
      <p:ext uri="{BB962C8B-B14F-4D97-AF65-F5344CB8AC3E}">
        <p14:creationId xmlns:p14="http://schemas.microsoft.com/office/powerpoint/2010/main" val="1758565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DDA2D0-A6F9-42C6-BE7C-A8225690DE14}"/>
              </a:ext>
            </a:extLst>
          </p:cNvPr>
          <p:cNvSpPr>
            <a:spLocks noGrp="1"/>
          </p:cNvSpPr>
          <p:nvPr>
            <p:ph type="title"/>
          </p:nvPr>
        </p:nvSpPr>
        <p:spPr/>
        <p:txBody>
          <a:bodyPr>
            <a:normAutofit/>
          </a:bodyPr>
          <a:lstStyle/>
          <a:p>
            <a:pPr algn="ctr"/>
            <a:r>
              <a:rPr lang="cs-CZ" sz="3600" dirty="0"/>
              <a:t>S licencí to jde bezpečněji </a:t>
            </a:r>
          </a:p>
        </p:txBody>
      </p:sp>
      <p:sp>
        <p:nvSpPr>
          <p:cNvPr id="3" name="TextovéPole 2"/>
          <p:cNvSpPr txBox="1"/>
          <p:nvPr/>
        </p:nvSpPr>
        <p:spPr>
          <a:xfrm>
            <a:off x="1564338" y="1640333"/>
            <a:ext cx="8676941" cy="3754874"/>
          </a:xfrm>
          <a:prstGeom prst="rect">
            <a:avLst/>
          </a:prstGeom>
          <a:noFill/>
        </p:spPr>
        <p:txBody>
          <a:bodyPr wrap="square" rtlCol="0">
            <a:spAutoFit/>
          </a:bodyPr>
          <a:lstStyle/>
          <a:p>
            <a:pPr marL="285750" indent="-285750">
              <a:buFont typeface="Arial" panose="020B0604020202020204" pitchFamily="34" charset="0"/>
              <a:buChar char="•"/>
            </a:pPr>
            <a:r>
              <a:rPr lang="cs-CZ" sz="2000" dirty="0">
                <a:latin typeface="Calibri" panose="020F0502020204030204" pitchFamily="34" charset="0"/>
                <a:cs typeface="Calibri" panose="020F0502020204030204" pitchFamily="34" charset="0"/>
              </a:rPr>
              <a:t>na počátku reality TV v ČR velké formáty kontejnerových show </a:t>
            </a:r>
          </a:p>
          <a:p>
            <a:pPr marL="285750" indent="-285750">
              <a:buFont typeface="Arial" panose="020B0604020202020204" pitchFamily="34" charset="0"/>
              <a:buChar char="•"/>
            </a:pPr>
            <a:r>
              <a:rPr lang="cs-CZ" sz="2000" dirty="0">
                <a:latin typeface="Calibri" panose="020F0502020204030204" pitchFamily="34" charset="0"/>
                <a:cs typeface="Calibri" panose="020F0502020204030204" pitchFamily="34" charset="0"/>
              </a:rPr>
              <a:t>souboj o diváka – </a:t>
            </a:r>
            <a:r>
              <a:rPr lang="cs-CZ" sz="2000" i="1" dirty="0" err="1">
                <a:latin typeface="Calibri" panose="020F0502020204030204" pitchFamily="34" charset="0"/>
                <a:cs typeface="Calibri" panose="020F0502020204030204" pitchFamily="34" charset="0"/>
              </a:rPr>
              <a:t>VyVolení</a:t>
            </a:r>
            <a:r>
              <a:rPr lang="cs-CZ" sz="2000" dirty="0">
                <a:latin typeface="Calibri" panose="020F0502020204030204" pitchFamily="34" charset="0"/>
                <a:cs typeface="Calibri" panose="020F0502020204030204" pitchFamily="34" charset="0"/>
              </a:rPr>
              <a:t> vs. </a:t>
            </a:r>
            <a:r>
              <a:rPr lang="cs-CZ" sz="2000" i="1" dirty="0">
                <a:latin typeface="Calibri" panose="020F0502020204030204" pitchFamily="34" charset="0"/>
                <a:cs typeface="Calibri" panose="020F0502020204030204" pitchFamily="34" charset="0"/>
              </a:rPr>
              <a:t>Big Brother</a:t>
            </a:r>
          </a:p>
          <a:p>
            <a:pPr marL="285750" indent="-285750">
              <a:buFont typeface="Arial" panose="020B0604020202020204" pitchFamily="34" charset="0"/>
              <a:buChar char="•"/>
            </a:pPr>
            <a:r>
              <a:rPr lang="cs-CZ" sz="2000" dirty="0">
                <a:latin typeface="Calibri" panose="020F0502020204030204" pitchFamily="34" charset="0"/>
                <a:cs typeface="Calibri" panose="020F0502020204030204" pitchFamily="34" charset="0"/>
              </a:rPr>
              <a:t>zahraniční hity (</a:t>
            </a:r>
            <a:r>
              <a:rPr lang="cs-CZ" sz="2000" i="1" dirty="0">
                <a:latin typeface="Calibri" panose="020F0502020204030204" pitchFamily="34" charset="0"/>
                <a:cs typeface="Calibri" panose="020F0502020204030204" pitchFamily="34" charset="0"/>
              </a:rPr>
              <a:t>Chcete být milionářem?, </a:t>
            </a:r>
            <a:r>
              <a:rPr lang="cs-CZ" sz="2000" i="1" dirty="0" err="1">
                <a:latin typeface="Calibri" panose="020F0502020204030204" pitchFamily="34" charset="0"/>
                <a:cs typeface="Calibri" panose="020F0502020204030204" pitchFamily="34" charset="0"/>
              </a:rPr>
              <a:t>Voice</a:t>
            </a:r>
            <a:r>
              <a:rPr lang="cs-CZ" sz="2000" i="1" dirty="0">
                <a:latin typeface="Calibri" panose="020F0502020204030204" pitchFamily="34" charset="0"/>
                <a:cs typeface="Calibri" panose="020F0502020204030204" pitchFamily="34" charset="0"/>
              </a:rPr>
              <a:t>, </a:t>
            </a:r>
            <a:r>
              <a:rPr lang="cs-CZ" sz="2000" i="1" dirty="0" err="1">
                <a:latin typeface="Calibri" panose="020F0502020204030204" pitchFamily="34" charset="0"/>
                <a:cs typeface="Calibri" panose="020F0502020204030204" pitchFamily="34" charset="0"/>
              </a:rPr>
              <a:t>MasterChef</a:t>
            </a:r>
            <a:r>
              <a:rPr lang="cs-CZ" sz="2000" i="1" dirty="0">
                <a:latin typeface="Calibri" panose="020F0502020204030204" pitchFamily="34" charset="0"/>
                <a:cs typeface="Calibri" panose="020F0502020204030204" pitchFamily="34" charset="0"/>
              </a:rPr>
              <a:t>, Výměna manželek, Farmář hledá ženu, Robinsonův ostrov, Česko hledá Superstar, Prostřeno!, Česko Slovensko má talent, Utajený šéf aj.)</a:t>
            </a:r>
          </a:p>
          <a:p>
            <a:pPr marL="285750" indent="-285750">
              <a:buFont typeface="Arial" panose="020B0604020202020204" pitchFamily="34" charset="0"/>
              <a:buChar char="•"/>
            </a:pPr>
            <a:r>
              <a:rPr lang="cs-CZ" sz="2000" dirty="0">
                <a:latin typeface="Calibri" panose="020F0502020204030204" pitchFamily="34" charset="0"/>
                <a:cs typeface="Calibri" panose="020F0502020204030204" pitchFamily="34" charset="0"/>
              </a:rPr>
              <a:t>tvorba každého pořadu je především o </a:t>
            </a:r>
            <a:r>
              <a:rPr lang="cs-CZ" sz="2000" i="1" dirty="0" err="1">
                <a:latin typeface="Calibri" panose="020F0502020204030204" pitchFamily="34" charset="0"/>
                <a:cs typeface="Calibri" panose="020F0502020204030204" pitchFamily="34" charset="0"/>
              </a:rPr>
              <a:t>know</a:t>
            </a:r>
            <a:r>
              <a:rPr lang="cs-CZ" sz="2000" i="1" dirty="0">
                <a:latin typeface="Calibri" panose="020F0502020204030204" pitchFamily="34" charset="0"/>
                <a:cs typeface="Calibri" panose="020F0502020204030204" pitchFamily="34" charset="0"/>
              </a:rPr>
              <a:t> </a:t>
            </a:r>
            <a:r>
              <a:rPr lang="cs-CZ" sz="2000" i="1" dirty="0" err="1">
                <a:latin typeface="Calibri" panose="020F0502020204030204" pitchFamily="34" charset="0"/>
                <a:cs typeface="Calibri" panose="020F0502020204030204" pitchFamily="34" charset="0"/>
              </a:rPr>
              <a:t>how</a:t>
            </a:r>
            <a:r>
              <a:rPr lang="cs-CZ" sz="2000" dirty="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cs-CZ" sz="2000" dirty="0">
                <a:latin typeface="Calibri" panose="020F0502020204030204" pitchFamily="34" charset="0"/>
                <a:cs typeface="Calibri" panose="020F0502020204030204" pitchFamily="34" charset="0"/>
              </a:rPr>
              <a:t>u žádného formátu na světě není řečeno, zda je určený pro komerční, nebo veřejnoprávní televizi - rozhoduje vždy pouze míra vkusu a schopností, jak s ním pracovat</a:t>
            </a:r>
          </a:p>
          <a:p>
            <a:endParaRPr lang="cs-CZ"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cs-CZ" sz="2000" dirty="0">
                <a:latin typeface="Calibri" panose="020F0502020204030204" pitchFamily="34" charset="0"/>
                <a:cs typeface="Calibri" panose="020F0502020204030204" pitchFamily="34" charset="0"/>
              </a:rPr>
              <a:t>co licence znamená pro ČT?</a:t>
            </a:r>
          </a:p>
          <a:p>
            <a:pPr marL="285750" indent="-285750">
              <a:buFont typeface="Arial" panose="020B0604020202020204" pitchFamily="34" charset="0"/>
              <a:buChar char="•"/>
            </a:pPr>
            <a:endParaRPr lang="cs-CZ" dirty="0">
              <a:latin typeface="Calibri" panose="020F0502020204030204" pitchFamily="34" charset="0"/>
              <a:cs typeface="Calibri" panose="020F0502020204030204" pitchFamily="34" charset="0"/>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5365" y="4286225"/>
            <a:ext cx="3640183" cy="2047603"/>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816" y="4957354"/>
            <a:ext cx="3378926" cy="1900646"/>
          </a:xfrm>
          <a:prstGeom prst="rect">
            <a:avLst/>
          </a:prstGeom>
        </p:spPr>
      </p:pic>
    </p:spTree>
    <p:extLst>
      <p:ext uri="{BB962C8B-B14F-4D97-AF65-F5344CB8AC3E}">
        <p14:creationId xmlns:p14="http://schemas.microsoft.com/office/powerpoint/2010/main" val="3086591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DDA2D0-A6F9-42C6-BE7C-A8225690DE14}"/>
              </a:ext>
            </a:extLst>
          </p:cNvPr>
          <p:cNvSpPr>
            <a:spLocks noGrp="1"/>
          </p:cNvSpPr>
          <p:nvPr>
            <p:ph type="title"/>
          </p:nvPr>
        </p:nvSpPr>
        <p:spPr>
          <a:xfrm>
            <a:off x="2231136" y="964691"/>
            <a:ext cx="7729728" cy="5483733"/>
          </a:xfrm>
        </p:spPr>
        <p:txBody>
          <a:bodyPr>
            <a:normAutofit/>
          </a:bodyPr>
          <a:lstStyle/>
          <a:p>
            <a:pPr algn="ctr"/>
            <a:r>
              <a:rPr lang="cs-CZ" sz="2400" dirty="0">
                <a:latin typeface="Calibri" panose="020F0502020204030204" pitchFamily="34" charset="0"/>
                <a:cs typeface="Calibri" panose="020F0502020204030204" pitchFamily="34" charset="0"/>
              </a:rPr>
              <a:t>„[</a:t>
            </a:r>
            <a:r>
              <a:rPr lang="cs-CZ" sz="2400" i="1" dirty="0">
                <a:latin typeface="Calibri" panose="020F0502020204030204" pitchFamily="34" charset="0"/>
                <a:cs typeface="Calibri" panose="020F0502020204030204" pitchFamily="34" charset="0"/>
              </a:rPr>
              <a:t>reality TV</a:t>
            </a:r>
            <a:r>
              <a:rPr lang="cs-CZ" sz="2400" dirty="0">
                <a:latin typeface="Calibri" panose="020F0502020204030204" pitchFamily="34" charset="0"/>
                <a:cs typeface="Calibri" panose="020F0502020204030204" pitchFamily="34" charset="0"/>
              </a:rPr>
              <a:t>]…Tento žánr je tradičně doménou komerčních televizí, i zde lze však v poslední letech nalézt </a:t>
            </a:r>
            <a:r>
              <a:rPr lang="cs-CZ" sz="2400" b="1" dirty="0">
                <a:latin typeface="Calibri" panose="020F0502020204030204" pitchFamily="34" charset="0"/>
                <a:cs typeface="Calibri" panose="020F0502020204030204" pitchFamily="34" charset="0"/>
              </a:rPr>
              <a:t>řadu formátů</a:t>
            </a:r>
            <a:r>
              <a:rPr lang="cs-CZ" sz="2400" dirty="0">
                <a:latin typeface="Calibri" panose="020F0502020204030204" pitchFamily="34" charset="0"/>
                <a:cs typeface="Calibri" panose="020F0502020204030204" pitchFamily="34" charset="0"/>
              </a:rPr>
              <a:t>, jež přinášejí </a:t>
            </a:r>
            <a:r>
              <a:rPr lang="cs-CZ" sz="2400" b="1" dirty="0">
                <a:latin typeface="Calibri" panose="020F0502020204030204" pitchFamily="34" charset="0"/>
                <a:cs typeface="Calibri" panose="020F0502020204030204" pitchFamily="34" charset="0"/>
              </a:rPr>
              <a:t>výrazně společensky prospěšný a pozitivně zaměřený obsah</a:t>
            </a:r>
            <a:r>
              <a:rPr lang="cs-CZ" sz="2400" dirty="0">
                <a:latin typeface="Calibri" panose="020F0502020204030204" pitchFamily="34" charset="0"/>
                <a:cs typeface="Calibri" panose="020F0502020204030204" pitchFamily="34" charset="0"/>
              </a:rPr>
              <a:t>. Namátkou lze uvést pořady zaměřené na zdravý životný styl, na mezigenerační porozumění nebo na řešení – či alespoň zdůraznění – konkrétních společenských problémů.“</a:t>
            </a:r>
            <a:r>
              <a:rPr lang="cs-CZ" sz="2000" dirty="0">
                <a:latin typeface="Calibri" panose="020F0502020204030204" pitchFamily="34" charset="0"/>
                <a:cs typeface="Calibri" panose="020F0502020204030204" pitchFamily="34" charset="0"/>
              </a:rPr>
              <a:t/>
            </a:r>
            <a:br>
              <a:rPr lang="cs-CZ" sz="2000" dirty="0">
                <a:latin typeface="Calibri" panose="020F0502020204030204" pitchFamily="34" charset="0"/>
                <a:cs typeface="Calibri" panose="020F0502020204030204" pitchFamily="34" charset="0"/>
              </a:rPr>
            </a:br>
            <a:r>
              <a:rPr lang="cs-CZ" sz="2000" dirty="0">
                <a:latin typeface="Calibri" panose="020F0502020204030204" pitchFamily="34" charset="0"/>
                <a:cs typeface="Calibri" panose="020F0502020204030204" pitchFamily="34" charset="0"/>
              </a:rPr>
              <a:t/>
            </a:r>
            <a:br>
              <a:rPr lang="cs-CZ" sz="2000" dirty="0">
                <a:latin typeface="Calibri" panose="020F0502020204030204" pitchFamily="34" charset="0"/>
                <a:cs typeface="Calibri" panose="020F0502020204030204" pitchFamily="34" charset="0"/>
              </a:rPr>
            </a:br>
            <a:r>
              <a:rPr lang="cs-CZ" sz="1600" i="1" dirty="0">
                <a:latin typeface="Calibri" panose="020F0502020204030204" pitchFamily="34" charset="0"/>
                <a:cs typeface="Calibri" panose="020F0502020204030204" pitchFamily="34" charset="0"/>
              </a:rPr>
              <a:t>Dlouhodobé plány programového, technického a ekonomického rozvoje České televize na roky 2012 -2017</a:t>
            </a:r>
          </a:p>
        </p:txBody>
      </p:sp>
    </p:spTree>
    <p:extLst>
      <p:ext uri="{BB962C8B-B14F-4D97-AF65-F5344CB8AC3E}">
        <p14:creationId xmlns:p14="http://schemas.microsoft.com/office/powerpoint/2010/main" val="477474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DDA2D0-A6F9-42C6-BE7C-A8225690DE14}"/>
              </a:ext>
            </a:extLst>
          </p:cNvPr>
          <p:cNvSpPr>
            <a:spLocks noGrp="1"/>
          </p:cNvSpPr>
          <p:nvPr>
            <p:ph type="title"/>
          </p:nvPr>
        </p:nvSpPr>
        <p:spPr/>
        <p:txBody>
          <a:bodyPr>
            <a:normAutofit/>
          </a:bodyPr>
          <a:lstStyle/>
          <a:p>
            <a:pPr algn="ctr"/>
            <a:r>
              <a:rPr lang="cs-CZ" sz="3600" dirty="0"/>
              <a:t>Nové vedení, nové zítřky &amp; formáty</a:t>
            </a:r>
          </a:p>
        </p:txBody>
      </p:sp>
      <p:sp>
        <p:nvSpPr>
          <p:cNvPr id="4" name="Obdélník 3"/>
          <p:cNvSpPr/>
          <p:nvPr/>
        </p:nvSpPr>
        <p:spPr>
          <a:xfrm>
            <a:off x="2001752" y="1398240"/>
            <a:ext cx="8678174" cy="4093428"/>
          </a:xfrm>
          <a:prstGeom prst="rect">
            <a:avLst/>
          </a:prstGeom>
        </p:spPr>
        <p:txBody>
          <a:bodyPr wrap="square">
            <a:spAutoFit/>
          </a:bodyPr>
          <a:lstStyle/>
          <a:p>
            <a:pPr marL="285750" indent="-285750">
              <a:buFont typeface="Arial" panose="020B0604020202020204" pitchFamily="34" charset="0"/>
              <a:buChar char="•"/>
            </a:pPr>
            <a:r>
              <a:rPr lang="cs-CZ" sz="2000" dirty="0">
                <a:latin typeface="Calibri" panose="020F0502020204030204" pitchFamily="34" charset="0"/>
                <a:cs typeface="Calibri" panose="020F0502020204030204" pitchFamily="34" charset="0"/>
              </a:rPr>
              <a:t>v letech 2002–2011, redakční systém, centra specializovaná na jednotlivé žánry (Centrum dramatické tvorby, zábavy, publicistiky apod.)</a:t>
            </a:r>
            <a:r>
              <a:rPr lang="cs-CZ" sz="2000" dirty="0">
                <a:latin typeface="Calibri" panose="020F0502020204030204" pitchFamily="34" charset="0"/>
                <a:cs typeface="Calibri" panose="020F0502020204030204" pitchFamily="34" charset="0"/>
                <a:sym typeface="Wingdings" panose="05000000000000000000" pitchFamily="2" charset="2"/>
              </a:rPr>
              <a:t></a:t>
            </a:r>
            <a:r>
              <a:rPr lang="cs-CZ" sz="2000" dirty="0">
                <a:latin typeface="Calibri" panose="020F0502020204030204" pitchFamily="34" charset="0"/>
                <a:cs typeface="Calibri" panose="020F0502020204030204" pitchFamily="34" charset="0"/>
              </a:rPr>
              <a:t> podřízena řediteli programu</a:t>
            </a:r>
          </a:p>
          <a:p>
            <a:pPr marL="285750" indent="-285750">
              <a:buFont typeface="Arial" panose="020B0604020202020204" pitchFamily="34" charset="0"/>
              <a:buChar char="•"/>
            </a:pPr>
            <a:r>
              <a:rPr lang="cs-CZ" sz="2000" dirty="0">
                <a:latin typeface="Calibri" panose="020F0502020204030204" pitchFamily="34" charset="0"/>
                <a:cs typeface="Calibri" panose="020F0502020204030204" pitchFamily="34" charset="0"/>
              </a:rPr>
              <a:t>v roce 2011 nástup Petra Dvořáka jako generálního ředitele </a:t>
            </a:r>
            <a:r>
              <a:rPr lang="cs-CZ" sz="2000" dirty="0">
                <a:latin typeface="Calibri" panose="020F0502020204030204" pitchFamily="34" charset="0"/>
                <a:cs typeface="Calibri" panose="020F0502020204030204" pitchFamily="34" charset="0"/>
                <a:sym typeface="Wingdings" panose="05000000000000000000" pitchFamily="2" charset="2"/>
              </a:rPr>
              <a:t> systém Tvůrčích producentských skupin (hlavou kreativní producenti)</a:t>
            </a:r>
          </a:p>
          <a:p>
            <a:pPr marL="285750" indent="-285750">
              <a:buFont typeface="Arial" panose="020B0604020202020204" pitchFamily="34" charset="0"/>
              <a:buChar char="•"/>
            </a:pPr>
            <a:endParaRPr lang="cs-CZ" sz="2000" dirty="0">
              <a:latin typeface="Calibri" panose="020F0502020204030204" pitchFamily="34" charset="0"/>
              <a:cs typeface="Calibri" panose="020F0502020204030204" pitchFamily="34" charset="0"/>
              <a:sym typeface="Wingdings" panose="05000000000000000000" pitchFamily="2" charset="2"/>
            </a:endParaRPr>
          </a:p>
          <a:p>
            <a:pPr marL="285750" indent="-285750">
              <a:buFont typeface="Arial" panose="020B0604020202020204" pitchFamily="34" charset="0"/>
              <a:buChar char="•"/>
            </a:pPr>
            <a:r>
              <a:rPr lang="cs-CZ" sz="2000" dirty="0">
                <a:latin typeface="Calibri" panose="020F0502020204030204" pitchFamily="34" charset="0"/>
                <a:cs typeface="Calibri" panose="020F0502020204030204" pitchFamily="34" charset="0"/>
                <a:sym typeface="Wingdings" panose="05000000000000000000" pitchFamily="2" charset="2"/>
              </a:rPr>
              <a:t>nová média (spuštěn oficiální </a:t>
            </a:r>
            <a:r>
              <a:rPr lang="cs-CZ" sz="2000" dirty="0" err="1">
                <a:latin typeface="Calibri" panose="020F0502020204030204" pitchFamily="34" charset="0"/>
                <a:cs typeface="Calibri" panose="020F0502020204030204" pitchFamily="34" charset="0"/>
                <a:sym typeface="Wingdings" panose="05000000000000000000" pitchFamily="2" charset="2"/>
              </a:rPr>
              <a:t>facebook</a:t>
            </a:r>
            <a:r>
              <a:rPr lang="cs-CZ" sz="2000" dirty="0">
                <a:latin typeface="Calibri" panose="020F0502020204030204" pitchFamily="34" charset="0"/>
                <a:cs typeface="Calibri" panose="020F0502020204030204" pitchFamily="34" charset="0"/>
                <a:sym typeface="Wingdings" panose="05000000000000000000" pitchFamily="2" charset="2"/>
              </a:rPr>
              <a:t>, </a:t>
            </a:r>
            <a:r>
              <a:rPr lang="cs-CZ" sz="2000" dirty="0" err="1">
                <a:latin typeface="Calibri" panose="020F0502020204030204" pitchFamily="34" charset="0"/>
                <a:cs typeface="Calibri" panose="020F0502020204030204" pitchFamily="34" charset="0"/>
                <a:sym typeface="Wingdings" panose="05000000000000000000" pitchFamily="2" charset="2"/>
              </a:rPr>
              <a:t>youtube</a:t>
            </a:r>
            <a:r>
              <a:rPr lang="cs-CZ" sz="2000" dirty="0">
                <a:latin typeface="Calibri" panose="020F0502020204030204" pitchFamily="34" charset="0"/>
                <a:cs typeface="Calibri" panose="020F0502020204030204" pitchFamily="34" charset="0"/>
                <a:sym typeface="Wingdings" panose="05000000000000000000" pitchFamily="2" charset="2"/>
              </a:rPr>
              <a:t> kanál), programové plány (změny ČT1 &amp; ČT2, vznik ČT:D…)</a:t>
            </a:r>
          </a:p>
          <a:p>
            <a:pPr marL="285750" indent="-285750">
              <a:buFont typeface="Arial" panose="020B0604020202020204" pitchFamily="34" charset="0"/>
              <a:buChar char="•"/>
            </a:pPr>
            <a:endParaRPr lang="cs-CZ" sz="2000" dirty="0">
              <a:latin typeface="Calibri" panose="020F0502020204030204" pitchFamily="34" charset="0"/>
              <a:cs typeface="Calibri" panose="020F0502020204030204" pitchFamily="34" charset="0"/>
              <a:sym typeface="Wingdings" panose="05000000000000000000" pitchFamily="2" charset="2"/>
            </a:endParaRPr>
          </a:p>
          <a:p>
            <a:pPr algn="ctr"/>
            <a:r>
              <a:rPr lang="cs-CZ" sz="2000" b="1" dirty="0">
                <a:latin typeface="Calibri" panose="020F0502020204030204" pitchFamily="34" charset="0"/>
                <a:cs typeface="Calibri" panose="020F0502020204030204" pitchFamily="34" charset="0"/>
                <a:sym typeface="Wingdings" panose="05000000000000000000" pitchFamily="2" charset="2"/>
              </a:rPr>
              <a:t>v televizi veřejné služby se dramaturgická zodpovědnost z principu nesmí vázat výhradně na sledovanost pořadu, protože to je přímá cesta ke snižování výpovědní hodnoty pořadu, jeho úrovně i kvality</a:t>
            </a:r>
          </a:p>
          <a:p>
            <a:endParaRPr lang="cs-CZ" sz="2000" dirty="0">
              <a:latin typeface="Calibri" panose="020F0502020204030204" pitchFamily="34" charset="0"/>
              <a:cs typeface="Calibri" panose="020F0502020204030204" pitchFamily="34" charset="0"/>
            </a:endParaRP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7417" y="6047221"/>
            <a:ext cx="4023360" cy="590931"/>
          </a:xfrm>
          <a:prstGeom prst="rect">
            <a:avLst/>
          </a:prstGeom>
        </p:spPr>
      </p:pic>
    </p:spTree>
    <p:extLst>
      <p:ext uri="{BB962C8B-B14F-4D97-AF65-F5344CB8AC3E}">
        <p14:creationId xmlns:p14="http://schemas.microsoft.com/office/powerpoint/2010/main" val="1983140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DDA2D0-A6F9-42C6-BE7C-A8225690DE14}"/>
              </a:ext>
            </a:extLst>
          </p:cNvPr>
          <p:cNvSpPr>
            <a:spLocks noGrp="1"/>
          </p:cNvSpPr>
          <p:nvPr>
            <p:ph type="title"/>
          </p:nvPr>
        </p:nvSpPr>
        <p:spPr/>
        <p:txBody>
          <a:bodyPr>
            <a:normAutofit/>
          </a:bodyPr>
          <a:lstStyle/>
          <a:p>
            <a:pPr algn="ctr"/>
            <a:r>
              <a:rPr lang="cs-CZ" sz="3600" dirty="0" smtClean="0"/>
              <a:t>Jak vznikají nové formáty?</a:t>
            </a:r>
            <a:endParaRPr lang="cs-CZ" sz="3600" dirty="0"/>
          </a:p>
        </p:txBody>
      </p:sp>
      <p:sp>
        <p:nvSpPr>
          <p:cNvPr id="4" name="Obdélník 3"/>
          <p:cNvSpPr/>
          <p:nvPr/>
        </p:nvSpPr>
        <p:spPr>
          <a:xfrm>
            <a:off x="2001752" y="1398240"/>
            <a:ext cx="8678174" cy="1938992"/>
          </a:xfrm>
          <a:prstGeom prst="rect">
            <a:avLst/>
          </a:prstGeom>
        </p:spPr>
        <p:txBody>
          <a:bodyPr wrap="square">
            <a:spAutoFit/>
          </a:bodyPr>
          <a:lstStyle/>
          <a:p>
            <a:pPr marL="457200" indent="-457200">
              <a:buAutoNum type="alphaLcParenBoth"/>
            </a:pPr>
            <a:r>
              <a:rPr lang="cs-CZ" sz="2000" dirty="0" smtClean="0">
                <a:latin typeface="Calibri" panose="020F0502020204030204" pitchFamily="34" charset="0"/>
                <a:cs typeface="Calibri" panose="020F0502020204030204" pitchFamily="34" charset="0"/>
              </a:rPr>
              <a:t>c</a:t>
            </a:r>
            <a:r>
              <a:rPr lang="cs-CZ" sz="2000" dirty="0" smtClean="0">
                <a:latin typeface="Calibri" panose="020F0502020204030204" pitchFamily="34" charset="0"/>
                <a:cs typeface="Calibri" panose="020F0502020204030204" pitchFamily="34" charset="0"/>
              </a:rPr>
              <a:t>eloroční koloběh vývoje námětů v Tvůrčích producentských skupinách a </a:t>
            </a:r>
            <a:r>
              <a:rPr lang="cs-CZ" sz="2000" dirty="0">
                <a:latin typeface="Calibri" panose="020F0502020204030204" pitchFamily="34" charset="0"/>
                <a:cs typeface="Calibri" panose="020F0502020204030204" pitchFamily="34" charset="0"/>
              </a:rPr>
              <a:t>C</a:t>
            </a:r>
            <a:r>
              <a:rPr lang="cs-CZ" sz="2000" dirty="0" smtClean="0">
                <a:latin typeface="Calibri" panose="020F0502020204030204" pitchFamily="34" charset="0"/>
                <a:cs typeface="Calibri" panose="020F0502020204030204" pitchFamily="34" charset="0"/>
              </a:rPr>
              <a:t>entrech dramaturgie</a:t>
            </a:r>
          </a:p>
          <a:p>
            <a:pPr marL="457200" indent="-457200">
              <a:buAutoNum type="alphaLcParenBoth"/>
            </a:pPr>
            <a:r>
              <a:rPr lang="cs-CZ" sz="2000" dirty="0">
                <a:latin typeface="Calibri" panose="020F0502020204030204" pitchFamily="34" charset="0"/>
                <a:cs typeface="Calibri" panose="020F0502020204030204" pitchFamily="34" charset="0"/>
              </a:rPr>
              <a:t>n</a:t>
            </a:r>
            <a:r>
              <a:rPr lang="cs-CZ" sz="2000" dirty="0" smtClean="0">
                <a:latin typeface="Calibri" panose="020F0502020204030204" pitchFamily="34" charset="0"/>
                <a:cs typeface="Calibri" panose="020F0502020204030204" pitchFamily="34" charset="0"/>
              </a:rPr>
              <a:t>áměty od samotných tvůrců a externích spolupracovníků</a:t>
            </a:r>
          </a:p>
          <a:p>
            <a:pPr marL="457200" indent="-457200">
              <a:buAutoNum type="alphaLcParenBoth"/>
            </a:pPr>
            <a:r>
              <a:rPr lang="cs-CZ" sz="2000" dirty="0" smtClean="0">
                <a:latin typeface="Calibri" panose="020F0502020204030204" pitchFamily="34" charset="0"/>
                <a:cs typeface="Calibri" panose="020F0502020204030204" pitchFamily="34" charset="0"/>
              </a:rPr>
              <a:t>veřejně otevřené podávání námětů</a:t>
            </a:r>
          </a:p>
          <a:p>
            <a:r>
              <a:rPr lang="cs-CZ" sz="2000" dirty="0" smtClean="0">
                <a:latin typeface="Calibri" panose="020F0502020204030204" pitchFamily="34" charset="0"/>
                <a:cs typeface="Calibri" panose="020F0502020204030204" pitchFamily="34" charset="0"/>
              </a:rPr>
              <a:t>viz. </a:t>
            </a:r>
            <a:r>
              <a:rPr lang="cs-CZ" sz="2000" dirty="0" smtClean="0">
                <a:latin typeface="Calibri" panose="020F0502020204030204" pitchFamily="34" charset="0"/>
                <a:cs typeface="Calibri" panose="020F0502020204030204" pitchFamily="34" charset="0"/>
                <a:hlinkClick r:id="rId2"/>
              </a:rPr>
              <a:t>https</a:t>
            </a:r>
            <a:r>
              <a:rPr lang="cs-CZ" sz="2000" dirty="0">
                <a:latin typeface="Calibri" panose="020F0502020204030204" pitchFamily="34" charset="0"/>
                <a:cs typeface="Calibri" panose="020F0502020204030204" pitchFamily="34" charset="0"/>
                <a:hlinkClick r:id="rId2"/>
              </a:rPr>
              <a:t>://www.ceskatelevize.cz/vse-o-ct/podavani-nametu-a-projektu</a:t>
            </a:r>
            <a:r>
              <a:rPr lang="cs-CZ" sz="2000" dirty="0" smtClean="0">
                <a:latin typeface="Calibri" panose="020F0502020204030204" pitchFamily="34" charset="0"/>
                <a:cs typeface="Calibri" panose="020F0502020204030204" pitchFamily="34" charset="0"/>
                <a:hlinkClick r:id="rId2"/>
              </a:rPr>
              <a:t>/</a:t>
            </a:r>
            <a:r>
              <a:rPr lang="cs-CZ" sz="2000" dirty="0" smtClean="0">
                <a:latin typeface="Calibri" panose="020F0502020204030204" pitchFamily="34" charset="0"/>
                <a:cs typeface="Calibri" panose="020F0502020204030204" pitchFamily="34" charset="0"/>
              </a:rPr>
              <a:t> </a:t>
            </a:r>
          </a:p>
          <a:p>
            <a:r>
              <a:rPr lang="cs-CZ" sz="2000" dirty="0" smtClean="0">
                <a:latin typeface="Calibri" panose="020F0502020204030204" pitchFamily="34" charset="0"/>
                <a:cs typeface="Calibri" panose="020F0502020204030204" pitchFamily="34" charset="0"/>
              </a:rPr>
              <a:t>(d)   speciální producentské dny</a:t>
            </a:r>
            <a:endParaRPr lang="cs-CZ" sz="2000" dirty="0">
              <a:latin typeface="Calibri" panose="020F0502020204030204" pitchFamily="34" charset="0"/>
              <a:cs typeface="Calibri" panose="020F0502020204030204" pitchFamily="34" charset="0"/>
            </a:endParaRP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1752" y="3450442"/>
            <a:ext cx="3324825" cy="3324825"/>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1328" y="3450442"/>
            <a:ext cx="5867400" cy="3305175"/>
          </a:xfrm>
          <a:prstGeom prst="rect">
            <a:avLst/>
          </a:prstGeom>
        </p:spPr>
      </p:pic>
    </p:spTree>
    <p:extLst>
      <p:ext uri="{BB962C8B-B14F-4D97-AF65-F5344CB8AC3E}">
        <p14:creationId xmlns:p14="http://schemas.microsoft.com/office/powerpoint/2010/main" val="837648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DDA2D0-A6F9-42C6-BE7C-A8225690DE14}"/>
              </a:ext>
            </a:extLst>
          </p:cNvPr>
          <p:cNvSpPr>
            <a:spLocks noGrp="1"/>
          </p:cNvSpPr>
          <p:nvPr>
            <p:ph type="title"/>
          </p:nvPr>
        </p:nvSpPr>
        <p:spPr/>
        <p:txBody>
          <a:bodyPr>
            <a:normAutofit/>
          </a:bodyPr>
          <a:lstStyle/>
          <a:p>
            <a:pPr algn="ctr"/>
            <a:r>
              <a:rPr lang="cs-CZ" sz="3600" dirty="0" smtClean="0"/>
              <a:t>Jak vznikají nové formáty?</a:t>
            </a:r>
            <a:endParaRPr lang="cs-CZ" sz="3600" dirty="0"/>
          </a:p>
        </p:txBody>
      </p:sp>
      <p:sp>
        <p:nvSpPr>
          <p:cNvPr id="4" name="Obdélník 3"/>
          <p:cNvSpPr/>
          <p:nvPr/>
        </p:nvSpPr>
        <p:spPr>
          <a:xfrm>
            <a:off x="2001752" y="1398240"/>
            <a:ext cx="8678174" cy="1938992"/>
          </a:xfrm>
          <a:prstGeom prst="rect">
            <a:avLst/>
          </a:prstGeom>
        </p:spPr>
        <p:txBody>
          <a:bodyPr wrap="square">
            <a:spAutoFit/>
          </a:bodyPr>
          <a:lstStyle/>
          <a:p>
            <a:pPr marL="457200" indent="-457200">
              <a:buAutoNum type="alphaLcParenBoth"/>
            </a:pPr>
            <a:r>
              <a:rPr lang="cs-CZ" sz="2000" dirty="0" smtClean="0">
                <a:latin typeface="Calibri" panose="020F0502020204030204" pitchFamily="34" charset="0"/>
                <a:cs typeface="Calibri" panose="020F0502020204030204" pitchFamily="34" charset="0"/>
              </a:rPr>
              <a:t>c</a:t>
            </a:r>
            <a:r>
              <a:rPr lang="cs-CZ" sz="2000" dirty="0" smtClean="0">
                <a:latin typeface="Calibri" panose="020F0502020204030204" pitchFamily="34" charset="0"/>
                <a:cs typeface="Calibri" panose="020F0502020204030204" pitchFamily="34" charset="0"/>
              </a:rPr>
              <a:t>eloroční koloběh vývoje námětů v Tvůrčích producentských skupinách a </a:t>
            </a:r>
            <a:r>
              <a:rPr lang="cs-CZ" sz="2000" dirty="0">
                <a:latin typeface="Calibri" panose="020F0502020204030204" pitchFamily="34" charset="0"/>
                <a:cs typeface="Calibri" panose="020F0502020204030204" pitchFamily="34" charset="0"/>
              </a:rPr>
              <a:t>C</a:t>
            </a:r>
            <a:r>
              <a:rPr lang="cs-CZ" sz="2000" dirty="0" smtClean="0">
                <a:latin typeface="Calibri" panose="020F0502020204030204" pitchFamily="34" charset="0"/>
                <a:cs typeface="Calibri" panose="020F0502020204030204" pitchFamily="34" charset="0"/>
              </a:rPr>
              <a:t>entrech dramaturgie – </a:t>
            </a:r>
            <a:r>
              <a:rPr lang="cs-CZ" sz="2000" b="1" dirty="0" smtClean="0">
                <a:latin typeface="Calibri" panose="020F0502020204030204" pitchFamily="34" charset="0"/>
                <a:cs typeface="Calibri" panose="020F0502020204030204" pitchFamily="34" charset="0"/>
              </a:rPr>
              <a:t>nabídka pro programové rady</a:t>
            </a:r>
          </a:p>
          <a:p>
            <a:pPr marL="457200" indent="-457200">
              <a:buAutoNum type="alphaLcParenBoth"/>
            </a:pPr>
            <a:r>
              <a:rPr lang="cs-CZ" sz="2000" dirty="0">
                <a:latin typeface="Calibri" panose="020F0502020204030204" pitchFamily="34" charset="0"/>
                <a:cs typeface="Calibri" panose="020F0502020204030204" pitchFamily="34" charset="0"/>
              </a:rPr>
              <a:t>n</a:t>
            </a:r>
            <a:r>
              <a:rPr lang="cs-CZ" sz="2000" dirty="0" smtClean="0">
                <a:latin typeface="Calibri" panose="020F0502020204030204" pitchFamily="34" charset="0"/>
                <a:cs typeface="Calibri" panose="020F0502020204030204" pitchFamily="34" charset="0"/>
              </a:rPr>
              <a:t>áměty od samotných tvůrců a externích spolupracovníků</a:t>
            </a:r>
          </a:p>
          <a:p>
            <a:pPr marL="457200" indent="-457200">
              <a:buAutoNum type="alphaLcParenBoth"/>
            </a:pPr>
            <a:r>
              <a:rPr lang="cs-CZ" sz="2000" dirty="0" smtClean="0">
                <a:latin typeface="Calibri" panose="020F0502020204030204" pitchFamily="34" charset="0"/>
                <a:cs typeface="Calibri" panose="020F0502020204030204" pitchFamily="34" charset="0"/>
              </a:rPr>
              <a:t>veřejně otevřené podávání námětů</a:t>
            </a:r>
          </a:p>
          <a:p>
            <a:r>
              <a:rPr lang="cs-CZ" sz="2000" dirty="0" smtClean="0">
                <a:latin typeface="Calibri" panose="020F0502020204030204" pitchFamily="34" charset="0"/>
                <a:cs typeface="Calibri" panose="020F0502020204030204" pitchFamily="34" charset="0"/>
              </a:rPr>
              <a:t>viz. </a:t>
            </a:r>
            <a:r>
              <a:rPr lang="cs-CZ" sz="2000" dirty="0" smtClean="0">
                <a:latin typeface="Calibri" panose="020F0502020204030204" pitchFamily="34" charset="0"/>
                <a:cs typeface="Calibri" panose="020F0502020204030204" pitchFamily="34" charset="0"/>
                <a:hlinkClick r:id="rId2"/>
              </a:rPr>
              <a:t>https</a:t>
            </a:r>
            <a:r>
              <a:rPr lang="cs-CZ" sz="2000" dirty="0">
                <a:latin typeface="Calibri" panose="020F0502020204030204" pitchFamily="34" charset="0"/>
                <a:cs typeface="Calibri" panose="020F0502020204030204" pitchFamily="34" charset="0"/>
                <a:hlinkClick r:id="rId2"/>
              </a:rPr>
              <a:t>://www.ceskatelevize.cz/vse-o-ct/podavani-nametu-a-projektu</a:t>
            </a:r>
            <a:r>
              <a:rPr lang="cs-CZ" sz="2000" dirty="0" smtClean="0">
                <a:latin typeface="Calibri" panose="020F0502020204030204" pitchFamily="34" charset="0"/>
                <a:cs typeface="Calibri" panose="020F0502020204030204" pitchFamily="34" charset="0"/>
                <a:hlinkClick r:id="rId2"/>
              </a:rPr>
              <a:t>/</a:t>
            </a:r>
            <a:r>
              <a:rPr lang="cs-CZ" sz="2000" dirty="0" smtClean="0">
                <a:latin typeface="Calibri" panose="020F0502020204030204" pitchFamily="34" charset="0"/>
                <a:cs typeface="Calibri" panose="020F0502020204030204" pitchFamily="34" charset="0"/>
              </a:rPr>
              <a:t> </a:t>
            </a:r>
          </a:p>
          <a:p>
            <a:r>
              <a:rPr lang="cs-CZ" sz="2000" dirty="0" smtClean="0">
                <a:latin typeface="Calibri" panose="020F0502020204030204" pitchFamily="34" charset="0"/>
                <a:cs typeface="Calibri" panose="020F0502020204030204" pitchFamily="34" charset="0"/>
              </a:rPr>
              <a:t>(d)   speciální producentské dny</a:t>
            </a:r>
            <a:endParaRPr lang="cs-CZ" sz="2000" dirty="0">
              <a:latin typeface="Calibri" panose="020F0502020204030204" pitchFamily="34" charset="0"/>
              <a:cs typeface="Calibri" panose="020F0502020204030204" pitchFamily="34" charset="0"/>
            </a:endParaRP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1752" y="3450442"/>
            <a:ext cx="3324825" cy="3324825"/>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1328" y="3450442"/>
            <a:ext cx="5867400" cy="3305175"/>
          </a:xfrm>
          <a:prstGeom prst="rect">
            <a:avLst/>
          </a:prstGeom>
        </p:spPr>
      </p:pic>
    </p:spTree>
    <p:extLst>
      <p:ext uri="{BB962C8B-B14F-4D97-AF65-F5344CB8AC3E}">
        <p14:creationId xmlns:p14="http://schemas.microsoft.com/office/powerpoint/2010/main" val="954100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396158" cy="6972839"/>
          </a:xfrm>
          <a:prstGeom prst="rect">
            <a:avLst/>
          </a:prstGeom>
        </p:spPr>
      </p:pic>
      <p:sp>
        <p:nvSpPr>
          <p:cNvPr id="4" name="TextovéPole 3"/>
          <p:cNvSpPr txBox="1"/>
          <p:nvPr/>
        </p:nvSpPr>
        <p:spPr>
          <a:xfrm>
            <a:off x="5295900" y="1901368"/>
            <a:ext cx="1600201" cy="3170099"/>
          </a:xfrm>
          <a:prstGeom prst="rect">
            <a:avLst/>
          </a:prstGeom>
          <a:noFill/>
        </p:spPr>
        <p:txBody>
          <a:bodyPr wrap="square" rtlCol="0">
            <a:spAutoFit/>
          </a:bodyPr>
          <a:lstStyle/>
          <a:p>
            <a:r>
              <a:rPr lang="cs-CZ" sz="20000" dirty="0">
                <a:solidFill>
                  <a:schemeClr val="bg1"/>
                </a:solidFill>
              </a:rPr>
              <a:t>1</a:t>
            </a:r>
          </a:p>
        </p:txBody>
      </p:sp>
      <p:sp>
        <p:nvSpPr>
          <p:cNvPr id="5" name="TextovéPole 4"/>
          <p:cNvSpPr txBox="1"/>
          <p:nvPr/>
        </p:nvSpPr>
        <p:spPr>
          <a:xfrm>
            <a:off x="3438061" y="5287992"/>
            <a:ext cx="5315879" cy="1323439"/>
          </a:xfrm>
          <a:prstGeom prst="rect">
            <a:avLst/>
          </a:prstGeom>
          <a:noFill/>
        </p:spPr>
        <p:txBody>
          <a:bodyPr wrap="none" rtlCol="0">
            <a:spAutoFit/>
          </a:bodyPr>
          <a:lstStyle/>
          <a:p>
            <a:r>
              <a:rPr lang="cs-CZ" sz="8000" dirty="0">
                <a:solidFill>
                  <a:schemeClr val="bg1"/>
                </a:solidFill>
              </a:rPr>
              <a:t>docusoap</a:t>
            </a:r>
          </a:p>
        </p:txBody>
      </p:sp>
    </p:spTree>
    <p:extLst>
      <p:ext uri="{BB962C8B-B14F-4D97-AF65-F5344CB8AC3E}">
        <p14:creationId xmlns:p14="http://schemas.microsoft.com/office/powerpoint/2010/main" val="2511751487"/>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TM10001106[[fn=Odznáček]]</Template>
  <TotalTime>5459</TotalTime>
  <Words>2037</Words>
  <Application>Microsoft Office PowerPoint</Application>
  <PresentationFormat>Širokoúhlá obrazovka</PresentationFormat>
  <Paragraphs>199</Paragraphs>
  <Slides>25</Slides>
  <Notes>4</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25</vt:i4>
      </vt:variant>
    </vt:vector>
  </HeadingPairs>
  <TitlesOfParts>
    <vt:vector size="33" baseType="lpstr">
      <vt:lpstr>ＭＳ Ｐゴシック</vt:lpstr>
      <vt:lpstr>Arial</vt:lpstr>
      <vt:lpstr>Calibri</vt:lpstr>
      <vt:lpstr>Cantarell</vt:lpstr>
      <vt:lpstr>Gill Sans MT</vt:lpstr>
      <vt:lpstr>Impact</vt:lpstr>
      <vt:lpstr>Wingdings</vt:lpstr>
      <vt:lpstr>Badge</vt:lpstr>
      <vt:lpstr>Úvod do studia televizních formátů</vt:lpstr>
      <vt:lpstr> Veřejnoprávní experimenty  s realitou…?</vt:lpstr>
      <vt:lpstr>Veřejnoprávní televize jako tvůrce  reality tv?</vt:lpstr>
      <vt:lpstr>S licencí to jde bezpečněji </vt:lpstr>
      <vt:lpstr>„[reality TV]…Tento žánr je tradičně doménou komerčních televizí, i zde lze však v poslední letech nalézt řadu formátů, jež přinášejí výrazně společensky prospěšný a pozitivně zaměřený obsah. Namátkou lze uvést pořady zaměřené na zdravý životný styl, na mezigenerační porozumění nebo na řešení – či alespoň zdůraznění – konkrétních společenských problémů.“  Dlouhodobé plány programového, technického a ekonomického rozvoje České televize na roky 2012 -2017</vt:lpstr>
      <vt:lpstr>Nové vedení, nové zítřky &amp; formáty</vt:lpstr>
      <vt:lpstr>Jak vznikají nové formáty?</vt:lpstr>
      <vt:lpstr>Jak vznikají nové formáty?</vt:lpstr>
      <vt:lpstr>Prezentace aplikace PowerPoint</vt:lpstr>
      <vt:lpstr>ČTYŘI V TOM</vt:lpstr>
      <vt:lpstr>„Ta nejlepší televizní produkce vždy stojí na silných příbězích a kvalitním zpracování daného pořadu. Dokumentární seriál Čtyři v tom, který Česká televize odvysílala loni, se stal díky naplnění těchto atributů fenoménem a znamenal průlom v začleňování nových televizních žánrů do vysílání ČT. Druhá sezóna přichází logicky, protože fenomén nejde opustit bez toho, aby byl vyzkoušen nový úhel pohledu a nová forma zpracovaní. start druhé řady Čtyř v tom symbolicky odstartuje letošní docusoapovou sezónu, která bude bohatší než loni. Jen na jaře odvysílá ČT čtyři řady různých dokumentárních seriálů podobného typu, další se chystají na podzim. Loňský úspěch Čtyř v tom a následně docusoapu o cestě ke svatbě Navždy svoji totiž inspiroval jak ČT, tak nezávislé tvůrce..“  Milan Fridrich, ředitel programu</vt:lpstr>
      <vt:lpstr>Prezentace aplikace PowerPoint</vt:lpstr>
      <vt:lpstr>Dovolená  v protektorátu</vt:lpstr>
      <vt:lpstr>„Dovolená v Protektorátu je jedním z příspěvků České televize k 70. výročí konce 2. světové války. Podobný formát na českém televizním trhu zatím nebyl a já věřím, že diváky zaujme nejen autenticitou, kterou tvůrci spolu s odbornými poradci vložili do každého detailu, do každé dobové reálie, která se v něm objeví, ale dovede v nich vyvolat otázky, jak by se sami zachovali v situacích, kterým tvůrci rodinu vystavili. Jsem přesvědčen, že významným úkolem televize veřejné služby je přibližovat historické události, zasazovat je do kontextu a ukazovat jejich dopad na život běžných lidí, a to nejen prostřednictvím dokumentárních, publicistických a zpravodajských formátů, ale také skrze inovativní a experimentální televizní tvary, jako je třeba právě historická docureality.“  Milan Fridrich, ředitel programu</vt:lpstr>
      <vt:lpstr>Prezentace aplikace PowerPoint</vt:lpstr>
      <vt:lpstr>Prezentace aplikace PowerPoint</vt:lpstr>
      <vt:lpstr>Prezentace aplikace PowerPoint</vt:lpstr>
      <vt:lpstr>Zlatá mládež</vt:lpstr>
      <vt:lpstr>Prezentace aplikace PowerPoint</vt:lpstr>
      <vt:lpstr>Prezentace aplikace PowerPoint</vt:lpstr>
      <vt:lpstr>Prezentace aplikace PowerPoint</vt:lpstr>
      <vt:lpstr>„Zlatá mládež s sebou samozřejmě záměrně přináší také kontroverzní témata, tento atraktivní formát by měl diváky bavit a zároveň jim nabídnout i silný impuls k přemýšlení. Je na publiku, aby posoudilo, co si mladí protagonisté z natáčení vzali, zda je ta zkušenost někam posunula. My jsme přesvědčeni, že se rozšířily obzory každému z nich. Záměrem autora projektu bylo nejen vytvořit pořad, který je zábavný, nenudí a je tím, jak je vymyšlen a natočen, srovnatelný s formáty, které točí prestižní televizní produkce ve světě, ale který zároveň nese závažnější poselství pro toho, kdo bude chtít nad věcí víc přemýšlet.“   Kamila zlatušková, kreativní producentka projektu</vt:lpstr>
      <vt:lpstr>VZESTUP A PÁD (?) REALITY TV</vt:lpstr>
      <vt:lpstr>Závěry k PROBLEMATICE</vt:lpstr>
      <vt:lpstr>Prezentace aplikace PowerPoint</vt:lpstr>
    </vt:vector>
  </TitlesOfParts>
  <Company>Česká televize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studia televizních formátů</dc:title>
  <dc:creator>Šardická Kateřina</dc:creator>
  <cp:lastModifiedBy>Šardická Kateřina</cp:lastModifiedBy>
  <cp:revision>164</cp:revision>
  <dcterms:created xsi:type="dcterms:W3CDTF">2020-10-14T09:20:20Z</dcterms:created>
  <dcterms:modified xsi:type="dcterms:W3CDTF">2020-12-16T15:47:32Z</dcterms:modified>
</cp:coreProperties>
</file>