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90" r:id="rId4"/>
    <p:sldId id="291" r:id="rId5"/>
    <p:sldId id="262" r:id="rId6"/>
    <p:sldId id="263" r:id="rId7"/>
    <p:sldId id="266" r:id="rId8"/>
    <p:sldId id="271" r:id="rId9"/>
    <p:sldId id="275" r:id="rId10"/>
    <p:sldId id="276" r:id="rId11"/>
    <p:sldId id="279" r:id="rId12"/>
    <p:sldId id="281" r:id="rId13"/>
    <p:sldId id="282" r:id="rId14"/>
    <p:sldId id="283" r:id="rId15"/>
    <p:sldId id="286" r:id="rId16"/>
    <p:sldId id="287" r:id="rId17"/>
    <p:sldId id="289" r:id="rId18"/>
    <p:sldId id="296" r:id="rId19"/>
    <p:sldId id="292" r:id="rId20"/>
    <p:sldId id="293" r:id="rId21"/>
    <p:sldId id="294" r:id="rId22"/>
    <p:sldId id="295" r:id="rId23"/>
    <p:sldId id="260" r:id="rId24"/>
    <p:sldId id="257" r:id="rId25"/>
    <p:sldId id="25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6"/>
    <p:restoredTop sz="95280"/>
  </p:normalViewPr>
  <p:slideViewPr>
    <p:cSldViewPr snapToGrid="0" snapToObjects="1">
      <p:cViewPr varScale="1">
        <p:scale>
          <a:sx n="118" d="100"/>
          <a:sy n="118" d="100"/>
        </p:scale>
        <p:origin x="24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623D7-B557-A24C-8B93-B62DB777A497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F519A-FF70-F848-B251-194CDDD282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0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C6FAB9-E461-2C4E-AE98-EC353796EADA}" type="datetime1">
              <a:rPr lang="de-AT" smtClean="0"/>
              <a:t>12.11.20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Claus Tieber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EAA8-95F8-2643-B9CE-11CF171DC1A5}" type="datetime1">
              <a:rPr lang="de-AT" smtClean="0"/>
              <a:t>12.11.20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7E41-1EE6-AF4A-8BDB-0AF76F1CCAAB}" type="datetime1">
              <a:rPr lang="de-AT" smtClean="0"/>
              <a:t>12.11.20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6917127" y="5537063"/>
            <a:ext cx="115506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4" name="Shape 14"/>
          <p:cNvSpPr/>
          <p:nvPr/>
        </p:nvSpPr>
        <p:spPr>
          <a:xfrm>
            <a:off x="476251" y="6420445"/>
            <a:ext cx="1124948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5" name="Shape 15"/>
          <p:cNvSpPr/>
          <p:nvPr/>
        </p:nvSpPr>
        <p:spPr>
          <a:xfrm>
            <a:off x="476250" y="4661297"/>
            <a:ext cx="11250018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6" name="Shape 16"/>
          <p:cNvSpPr/>
          <p:nvPr/>
        </p:nvSpPr>
        <p:spPr>
          <a:xfrm rot="16200000">
            <a:off x="6917127" y="5537063"/>
            <a:ext cx="115506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476250" y="4697015"/>
            <a:ext cx="6750844" cy="169664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922">
                <a:solidFill>
                  <a:srgbClr val="D93E2B"/>
                </a:solidFill>
              </a:rPr>
              <a:t>Titeltext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7762875" y="4697015"/>
            <a:ext cx="3976688" cy="16966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687"/>
            </a:lvl1pPr>
            <a:lvl2pPr marL="0" indent="160729">
              <a:spcBef>
                <a:spcPts val="0"/>
              </a:spcBef>
              <a:buClrTx/>
              <a:buSzTx/>
              <a:buFontTx/>
              <a:buNone/>
              <a:defRPr sz="1687"/>
            </a:lvl2pPr>
            <a:lvl3pPr marL="0" indent="321457">
              <a:spcBef>
                <a:spcPts val="0"/>
              </a:spcBef>
              <a:buClrTx/>
              <a:buSzTx/>
              <a:buFontTx/>
              <a:buNone/>
              <a:defRPr sz="1687"/>
            </a:lvl3pPr>
            <a:lvl4pPr marL="0" indent="482186">
              <a:spcBef>
                <a:spcPts val="0"/>
              </a:spcBef>
              <a:buClrTx/>
              <a:buSzTx/>
              <a:buFontTx/>
              <a:buNone/>
              <a:defRPr sz="1687"/>
            </a:lvl4pPr>
            <a:lvl5pPr marL="0" indent="642915">
              <a:spcBef>
                <a:spcPts val="0"/>
              </a:spcBef>
              <a:buClrTx/>
              <a:buSzTx/>
              <a:buFontTx/>
              <a:buNone/>
              <a:defRPr sz="1687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solidFill>
                  <a:srgbClr val="414141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87">
                <a:solidFill>
                  <a:srgbClr val="414141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87">
                <a:solidFill>
                  <a:srgbClr val="414141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87">
                <a:solidFill>
                  <a:srgbClr val="414141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87">
                <a:solidFill>
                  <a:srgbClr val="414141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29959947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EA40-7BB9-454A-8512-CEF0C51D2F85}" type="datetime1">
              <a:rPr lang="de-AT" smtClean="0"/>
              <a:t>12.11.20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40BAD5-6B85-5043-BB79-1820AC690B05}" type="datetime1">
              <a:rPr lang="de-AT" smtClean="0"/>
              <a:t>12.11.20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Claus Tieber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28D7-FA66-724C-890B-61A788B13234}" type="datetime1">
              <a:rPr lang="de-AT" smtClean="0"/>
              <a:t>12.11.20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5234A-6A38-1F49-936B-7625F759F223}" type="datetime1">
              <a:rPr lang="de-AT" smtClean="0"/>
              <a:t>12.11.20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7C34-307D-0A4D-8F69-1CF228C0CB30}" type="datetime1">
              <a:rPr lang="de-AT" smtClean="0"/>
              <a:t>12.11.20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EC08-A74A-C340-BCFC-8A3B963BBC41}" type="datetime1">
              <a:rPr lang="de-AT" smtClean="0"/>
              <a:t>12.11.20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4D43E5-8359-9A40-BC39-F4036E5535BF}" type="datetime1">
              <a:rPr lang="de-AT" smtClean="0"/>
              <a:t>12.11.20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Claus Tieber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75C02F-5889-6F4B-BDDC-CF10F99043BE}" type="datetime1">
              <a:rPr lang="de-AT" smtClean="0"/>
              <a:t>12.11.20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Claus Tieber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A96E424-FFB5-2741-A038-AC9A7B363C13}" type="datetime1">
              <a:rPr lang="de-AT" smtClean="0"/>
              <a:t>12.11.20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Claus Tieber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A0137-F300-C54D-8DF4-732654222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 6: Conclusions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4A11222-9702-834F-A5A9-C5541F9623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0FE8E7-1DE4-D54E-BCDE-1246B205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4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idx="4294967295"/>
          </p:nvPr>
        </p:nvSpPr>
        <p:spPr>
          <a:xfrm>
            <a:off x="1100668" y="567357"/>
            <a:ext cx="10498666" cy="56876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 defTabSz="192874">
              <a:buNone/>
              <a:defRPr sz="1800">
                <a:solidFill>
                  <a:srgbClr val="000000"/>
                </a:solidFill>
              </a:defRPr>
            </a:pPr>
            <a:r>
              <a:rPr dirty="0">
                <a:latin typeface="Courier"/>
                <a:ea typeface="Courier"/>
                <a:cs typeface="Courier"/>
                <a:sym typeface="Courier"/>
              </a:rPr>
              <a:t>PICRA</a:t>
            </a:r>
          </a:p>
          <a:p>
            <a:pPr marL="0" indent="0" algn="ctr" defTabSz="192874">
              <a:buNone/>
              <a:defRPr sz="1800">
                <a:solidFill>
                  <a:srgbClr val="000000"/>
                </a:solidFill>
              </a:defRPr>
            </a:pPr>
            <a:r>
              <a:rPr dirty="0">
                <a:latin typeface="Courier"/>
                <a:ea typeface="Courier"/>
                <a:cs typeface="Courier"/>
                <a:sym typeface="Courier"/>
              </a:rPr>
              <a:t>(quietly)</a:t>
            </a:r>
          </a:p>
          <a:p>
            <a:pPr marL="0" indent="0" algn="just" defTabSz="192874">
              <a:buNone/>
              <a:defRPr sz="1800">
                <a:solidFill>
                  <a:srgbClr val="000000"/>
                </a:solidFill>
              </a:defRPr>
            </a:pPr>
            <a:r>
              <a:rPr dirty="0">
                <a:latin typeface="Courier"/>
                <a:ea typeface="Courier"/>
                <a:cs typeface="Courier"/>
                <a:sym typeface="Courier"/>
              </a:rPr>
              <a:t>I know – I know. Despite all this – it still does not sound entirely reasonable to me. A young lady flinging herself at a Nazi underground leader. Surely this man Sebastian has enough sense in his evil head to become a little suspicious at this lovely stranger assaulting him.</a:t>
            </a:r>
          </a:p>
          <a:p>
            <a:pPr algn="just" defTabSz="192874">
              <a:defRPr sz="1800">
                <a:solidFill>
                  <a:srgbClr val="000000"/>
                </a:solidFill>
              </a:defRPr>
            </a:pPr>
            <a:endParaRPr dirty="0">
              <a:latin typeface="Courier"/>
              <a:ea typeface="Courier"/>
              <a:cs typeface="Courier"/>
              <a:sym typeface="Courier"/>
            </a:endParaRPr>
          </a:p>
          <a:p>
            <a:pPr marL="0" indent="0" algn="ctr" defTabSz="192874">
              <a:buNone/>
              <a:defRPr sz="1800">
                <a:solidFill>
                  <a:srgbClr val="000000"/>
                </a:solidFill>
              </a:defRPr>
            </a:pPr>
            <a:r>
              <a:rPr dirty="0">
                <a:latin typeface="Courier"/>
                <a:ea typeface="Courier"/>
                <a:cs typeface="Courier"/>
                <a:sym typeface="Courier"/>
              </a:rPr>
              <a:t>PRESCOTT</a:t>
            </a:r>
          </a:p>
          <a:p>
            <a:pPr marL="0" indent="0" algn="just" defTabSz="192874">
              <a:buNone/>
              <a:defRPr sz="1800">
                <a:solidFill>
                  <a:srgbClr val="000000"/>
                </a:solidFill>
              </a:defRPr>
            </a:pPr>
            <a:r>
              <a:rPr dirty="0">
                <a:latin typeface="Courier"/>
                <a:ea typeface="Courier"/>
                <a:cs typeface="Courier"/>
                <a:sym typeface="Courier"/>
              </a:rPr>
              <a:t>You are quite right, Excellency. We selected Miss Huberman, however, because she is not a stranger to Sebastian. Our information is that he was very much in love with her four years ago. He saw a lot of her – and her father at the time.</a:t>
            </a:r>
          </a:p>
          <a:p>
            <a:pPr marL="0" indent="0" algn="just" defTabSz="192874">
              <a:buNone/>
              <a:defRPr sz="1800">
                <a:solidFill>
                  <a:srgbClr val="000000"/>
                </a:solidFill>
              </a:defRPr>
            </a:pPr>
            <a:r>
              <a:rPr dirty="0">
                <a:latin typeface="Courier"/>
                <a:ea typeface="Courier"/>
                <a:cs typeface="Courier"/>
                <a:sym typeface="Courier"/>
              </a:rPr>
              <a:t>(...)</a:t>
            </a:r>
          </a:p>
          <a:p>
            <a:pPr marL="0" indent="0" algn="ctr" defTabSz="192874">
              <a:buNone/>
              <a:defRPr sz="1800">
                <a:solidFill>
                  <a:srgbClr val="000000"/>
                </a:solidFill>
              </a:defRPr>
            </a:pPr>
            <a:r>
              <a:rPr dirty="0">
                <a:latin typeface="Courier"/>
                <a:ea typeface="Courier"/>
                <a:cs typeface="Courier"/>
                <a:sym typeface="Courier"/>
              </a:rPr>
              <a:t>PICRA</a:t>
            </a:r>
          </a:p>
          <a:p>
            <a:pPr marL="0" indent="0" algn="just" defTabSz="192874">
              <a:buNone/>
              <a:defRPr sz="1800">
                <a:solidFill>
                  <a:srgbClr val="000000"/>
                </a:solidFill>
              </a:defRPr>
            </a:pPr>
            <a:r>
              <a:rPr dirty="0">
                <a:latin typeface="Courier"/>
                <a:ea typeface="Courier"/>
                <a:cs typeface="Courier"/>
                <a:sym typeface="Courier"/>
              </a:rPr>
              <a:t>This is very interesting – and makes the enterprise a little more reasonable.”</a:t>
            </a:r>
          </a:p>
        </p:txBody>
      </p:sp>
    </p:spTree>
    <p:extLst>
      <p:ext uri="{BB962C8B-B14F-4D97-AF65-F5344CB8AC3E}">
        <p14:creationId xmlns:p14="http://schemas.microsoft.com/office/powerpoint/2010/main" val="315758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AT" sz="3375" dirty="0"/>
              <a:t>Temporary Screenplay, June 11th, 1945</a:t>
            </a:r>
            <a:endParaRPr sz="3375" dirty="0"/>
          </a:p>
        </p:txBody>
      </p:sp>
      <p:sp>
        <p:nvSpPr>
          <p:cNvPr id="119" name="Shape 119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 defTabSz="321457">
              <a:defRPr sz="1800">
                <a:solidFill>
                  <a:srgbClr val="000000"/>
                </a:solidFill>
              </a:defRPr>
            </a:pPr>
            <a:r>
              <a:rPr sz="2531" dirty="0">
                <a:latin typeface="Courier"/>
                <a:ea typeface="Courier"/>
                <a:cs typeface="Courier"/>
                <a:sym typeface="Courier"/>
              </a:rPr>
              <a:t>DR. PICRA</a:t>
            </a:r>
          </a:p>
          <a:p>
            <a:pPr marL="316100" algn="just" defTabSz="321457">
              <a:defRPr sz="1800">
                <a:solidFill>
                  <a:srgbClr val="000000"/>
                </a:solidFill>
              </a:defRPr>
            </a:pPr>
            <a:r>
              <a:rPr sz="2531" dirty="0">
                <a:latin typeface="Courier"/>
                <a:ea typeface="Courier"/>
                <a:cs typeface="Courier"/>
                <a:sym typeface="Courier"/>
              </a:rPr>
              <a:t>But it is so theatrical an enterprise. Sending out a young lady to win the love of a German propaganda chief – to become his sweetheart – and betray him. That is more like opera than politics, gentlemen. Why not simply take him into custody?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768152D-1553-364B-84B8-63E0B9C0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50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de-AT" dirty="0"/>
              <a:t>Final Script, Sept. 18th, 1945</a:t>
            </a:r>
            <a:endParaRPr dirty="0"/>
          </a:p>
        </p:txBody>
      </p:sp>
      <p:sp>
        <p:nvSpPr>
          <p:cNvPr id="125" name="Shape 12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321457">
              <a:buNone/>
              <a:defRPr sz="1800">
                <a:solidFill>
                  <a:srgbClr val="000000"/>
                </a:solidFill>
              </a:defRPr>
            </a:pPr>
            <a:r>
              <a:rPr sz="2531" dirty="0">
                <a:latin typeface="Courier"/>
                <a:ea typeface="Courier"/>
                <a:cs typeface="Courier"/>
                <a:sym typeface="Courier"/>
              </a:rPr>
              <a:t>PICRA</a:t>
            </a:r>
          </a:p>
          <a:p>
            <a:pPr marL="0" indent="0" algn="just" defTabSz="321457">
              <a:buNone/>
              <a:defRPr sz="1800">
                <a:solidFill>
                  <a:srgbClr val="000000"/>
                </a:solidFill>
              </a:defRPr>
            </a:pPr>
            <a:r>
              <a:rPr sz="2531" dirty="0">
                <a:latin typeface="Courier"/>
                <a:ea typeface="Courier"/>
                <a:cs typeface="Courier"/>
                <a:sym typeface="Courier"/>
              </a:rPr>
              <a:t>I do not question the girl. Such is not my objection. I simply question why you don’t take the German chief into custody.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D389D1B-8C66-104B-81FA-A65FB5DB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35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321457">
              <a:buNone/>
              <a:defRPr sz="1800">
                <a:solidFill>
                  <a:srgbClr val="000000"/>
                </a:solidFill>
              </a:defRPr>
            </a:pPr>
            <a:r>
              <a:rPr sz="2531" dirty="0">
                <a:latin typeface="Courier"/>
                <a:ea typeface="Courier"/>
                <a:cs typeface="Courier"/>
                <a:sym typeface="Courier"/>
              </a:rPr>
              <a:t>PRESCOTT</a:t>
            </a:r>
          </a:p>
          <a:p>
            <a:pPr marL="0" indent="0" algn="just" defTabSz="321457">
              <a:buNone/>
              <a:defRPr sz="1800">
                <a:solidFill>
                  <a:srgbClr val="000000"/>
                </a:solidFill>
              </a:defRPr>
            </a:pPr>
            <a:r>
              <a:rPr sz="2531" dirty="0">
                <a:latin typeface="Courier"/>
                <a:ea typeface="Courier"/>
                <a:cs typeface="Courier"/>
                <a:sym typeface="Courier"/>
              </a:rPr>
              <a:t>That’s the beauty of the situation, Excellency. Miss Huberman, according to our information, knew Sebastian four years ago.</a:t>
            </a:r>
          </a:p>
        </p:txBody>
      </p:sp>
    </p:spTree>
    <p:extLst>
      <p:ext uri="{BB962C8B-B14F-4D97-AF65-F5344CB8AC3E}">
        <p14:creationId xmlns:p14="http://schemas.microsoft.com/office/powerpoint/2010/main" val="161790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16100" algn="ctr" defTabSz="321457">
              <a:defRPr sz="1800">
                <a:solidFill>
                  <a:srgbClr val="000000"/>
                </a:solidFill>
              </a:defRPr>
            </a:pPr>
            <a:r>
              <a:rPr sz="2531" dirty="0">
                <a:latin typeface="Courier"/>
                <a:ea typeface="Courier"/>
                <a:cs typeface="Courier"/>
                <a:sym typeface="Courier"/>
              </a:rPr>
              <a:t>PRESCOTT</a:t>
            </a:r>
          </a:p>
          <a:p>
            <a:pPr marL="316100" algn="just" defTabSz="321457">
              <a:defRPr sz="1800">
                <a:solidFill>
                  <a:srgbClr val="000000"/>
                </a:solidFill>
              </a:defRPr>
            </a:pPr>
            <a:r>
              <a:rPr sz="2531" dirty="0">
                <a:latin typeface="Courier"/>
                <a:ea typeface="Courier"/>
                <a:cs typeface="Courier"/>
                <a:sym typeface="Courier"/>
              </a:rPr>
              <a:t>Sebastian was very much in love with her then – he saw her very often.</a:t>
            </a:r>
          </a:p>
          <a:p>
            <a:pPr algn="just" defTabSz="321457">
              <a:defRPr sz="1800">
                <a:solidFill>
                  <a:srgbClr val="000000"/>
                </a:solidFill>
              </a:defRPr>
            </a:pPr>
            <a:endParaRPr sz="2531" dirty="0">
              <a:latin typeface="Courier"/>
              <a:ea typeface="Courier"/>
              <a:cs typeface="Courier"/>
              <a:sym typeface="Courier"/>
            </a:endParaRPr>
          </a:p>
          <a:p>
            <a:pPr algn="ctr" defTabSz="321457">
              <a:defRPr sz="1800">
                <a:solidFill>
                  <a:srgbClr val="000000"/>
                </a:solidFill>
              </a:defRPr>
            </a:pPr>
            <a:r>
              <a:rPr sz="2531" dirty="0">
                <a:latin typeface="Courier"/>
                <a:ea typeface="Courier"/>
                <a:cs typeface="Courier"/>
                <a:sym typeface="Courier"/>
              </a:rPr>
              <a:t>PICRA</a:t>
            </a:r>
          </a:p>
          <a:p>
            <a:pPr marL="316100" algn="just" defTabSz="321457">
              <a:defRPr sz="1800">
                <a:solidFill>
                  <a:srgbClr val="000000"/>
                </a:solidFill>
              </a:defRPr>
            </a:pPr>
            <a:r>
              <a:rPr sz="2531" dirty="0">
                <a:latin typeface="Courier"/>
                <a:ea typeface="Courier"/>
                <a:cs typeface="Courier"/>
                <a:sym typeface="Courier"/>
              </a:rPr>
              <a:t>I see, I see, this in formation makes the enterprise more plausible.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9073151-9E5D-5343-A6BD-D68611CF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72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Film (Aug. 15th, 1946)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GB" sz="1969" dirty="0">
                <a:latin typeface="Courier"/>
                <a:cs typeface="Courier"/>
              </a:rPr>
              <a:t>PRESCOTT</a:t>
            </a:r>
            <a:endParaRPr lang="de-DE" sz="1969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969" dirty="0">
                <a:latin typeface="Courier"/>
                <a:cs typeface="Courier"/>
              </a:rPr>
              <a:t>Miss </a:t>
            </a:r>
            <a:r>
              <a:rPr lang="en-GB" sz="1969" dirty="0" err="1">
                <a:latin typeface="Courier"/>
                <a:cs typeface="Courier"/>
              </a:rPr>
              <a:t>Huberman</a:t>
            </a:r>
            <a:r>
              <a:rPr lang="en-GB" sz="1969" dirty="0">
                <a:latin typeface="Courier"/>
                <a:cs typeface="Courier"/>
              </a:rPr>
              <a:t> was chosen not only because her father gives her an ideal background, but because Sebastian knows her.</a:t>
            </a:r>
            <a:endParaRPr lang="de-DE" sz="1969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969" i="1" dirty="0">
                <a:latin typeface="Courier"/>
                <a:cs typeface="Courier"/>
              </a:rPr>
              <a:t>This is news for Devlin.</a:t>
            </a:r>
            <a:endParaRPr lang="de-DE" sz="1969" i="1" dirty="0">
              <a:latin typeface="Courier"/>
              <a:cs typeface="Courier"/>
            </a:endParaRPr>
          </a:p>
          <a:p>
            <a:pPr algn="ctr">
              <a:buNone/>
            </a:pPr>
            <a:r>
              <a:rPr lang="en-GB" sz="1969" dirty="0">
                <a:latin typeface="Courier"/>
                <a:cs typeface="Courier"/>
              </a:rPr>
              <a:t>PRESCOTT</a:t>
            </a:r>
            <a:endParaRPr lang="de-DE" sz="1969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969" dirty="0">
                <a:latin typeface="Courier"/>
                <a:cs typeface="Courier"/>
              </a:rPr>
              <a:t>Oh yes, he was once in love with her.</a:t>
            </a:r>
            <a:endParaRPr lang="de-DE" sz="1969" dirty="0">
              <a:latin typeface="Courier"/>
              <a:cs typeface="Courier"/>
            </a:endParaRPr>
          </a:p>
          <a:p>
            <a:pPr algn="ctr">
              <a:buNone/>
            </a:pPr>
            <a:r>
              <a:rPr lang="en-GB" sz="1969" dirty="0">
                <a:latin typeface="Courier"/>
                <a:cs typeface="Courier"/>
              </a:rPr>
              <a:t>DEVLIN</a:t>
            </a:r>
            <a:endParaRPr lang="de-DE" sz="1969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969" dirty="0">
                <a:latin typeface="Courier"/>
                <a:cs typeface="Courier"/>
              </a:rPr>
              <a:t>Oh, I didn’t know that.</a:t>
            </a:r>
            <a:endParaRPr lang="de-DE" sz="1969" dirty="0">
              <a:latin typeface="Courier"/>
              <a:cs typeface="Courier"/>
            </a:endParaRPr>
          </a:p>
          <a:p>
            <a:endParaRPr lang="de-DE" sz="1969" dirty="0">
              <a:latin typeface="Courier"/>
              <a:cs typeface="Courier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22871F-2CAA-E34F-A46B-F5A09267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8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</a:t>
            </a:r>
            <a:r>
              <a:rPr lang="de-DE"/>
              <a:t>ont</a:t>
            </a:r>
            <a:r>
              <a:rPr lang="de-DE" dirty="0"/>
              <a:t>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>
                <a:latin typeface="Courier"/>
                <a:cs typeface="Courier"/>
              </a:rPr>
              <a:t>PRESCOTT</a:t>
            </a:r>
          </a:p>
          <a:p>
            <a:r>
              <a:rPr lang="en-US" dirty="0">
                <a:latin typeface="Courier"/>
                <a:cs typeface="Courier"/>
              </a:rPr>
              <a:t>I don’t see why we’re arguing about petty things like this. We’ve got important work to do.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3107FA-EC78-9246-8E2E-22E97126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78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00136-559F-984A-A43E-C91C0D63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- Solution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FC2B48-F4BE-524A-B66A-F97CD168E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400" dirty="0"/>
              <a:t>Alicia's character: she is more or less a prostitute</a:t>
            </a:r>
            <a:endParaRPr lang="de-AT" sz="2400" dirty="0"/>
          </a:p>
          <a:p>
            <a:pPr lvl="0"/>
            <a:r>
              <a:rPr lang="en-GB" sz="2400" dirty="0"/>
              <a:t>the relationship between Alicia and Devlin: he loves her, but must convince her to sleep with another man</a:t>
            </a:r>
            <a:endParaRPr lang="de-AT" sz="2400" dirty="0"/>
          </a:p>
          <a:p>
            <a:pPr lvl="0"/>
            <a:r>
              <a:rPr lang="en-GB" sz="2400" dirty="0"/>
              <a:t>the Nazi conspiracy is never specified</a:t>
            </a:r>
            <a:endParaRPr lang="de-AT" sz="2400" dirty="0"/>
          </a:p>
          <a:p>
            <a:endParaRPr lang="en-US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E511C8-FF96-8243-AC61-59DB3AD9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07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A91C5-4D1C-AD4F-A932-5E5F7F23BA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Melodrama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E7A8149-4B9A-F846-A6F3-EE69B34D11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DF2F8B-F595-0146-B00D-C1DB75523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32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A2148-609D-C946-B15C-4074B232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Linda Williams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7B0DFC-FC17-AE4C-8674-5217A2A8F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Melodrama is the fundamental mode of popular American moving pictures. It is not a specific genre like the western or horror film; it is not a „deviation“ of the classical realist narrative; it cannot be located primarily in woman’s films, „weepies“, or family melodramas – though it includes them. Rather melodrama is a peculiar democratic and American form that seeks dramatic revelation of moral and emotional truths through a dialectic of pathos and action. It is the foundation of the classical Holly- wood movie.101 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E7CC03-EF98-7047-902D-1EAA7037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5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1CDA4-662D-FF47-9743-6A2480EE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in Screenplays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F5AB36-5F71-A448-BBA7-58614E3FA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Two column format</a:t>
            </a:r>
          </a:p>
          <a:p>
            <a:r>
              <a:rPr lang="en-US" sz="3200" dirty="0"/>
              <a:t>Film musical</a:t>
            </a:r>
          </a:p>
          <a:p>
            <a:r>
              <a:rPr lang="en-US" sz="3200" dirty="0"/>
              <a:t>Musical numbers</a:t>
            </a:r>
          </a:p>
          <a:p>
            <a:r>
              <a:rPr lang="en-US" sz="3200" dirty="0"/>
              <a:t>Diegetic songs</a:t>
            </a:r>
          </a:p>
          <a:p>
            <a:r>
              <a:rPr lang="en-US" sz="3200" dirty="0"/>
              <a:t>Extra-diegetic music</a:t>
            </a:r>
          </a:p>
          <a:p>
            <a:endParaRPr lang="en-US" sz="32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486574-7855-0441-80F1-EC24D229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65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184EE-D9F0-8B4B-8102-74FE8DB3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Peter Brooks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900ED8-F347-9F4D-AEB9-8F5DB3CA1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Melodramatic</a:t>
            </a:r>
            <a:r>
              <a:rPr lang="de-AT" dirty="0"/>
              <a:t> </a:t>
            </a:r>
            <a:r>
              <a:rPr lang="de-AT" dirty="0" err="1"/>
              <a:t>structure</a:t>
            </a:r>
            <a:r>
              <a:rPr lang="de-AT" dirty="0"/>
              <a:t> </a:t>
            </a:r>
            <a:r>
              <a:rPr lang="de-AT" dirty="0" err="1"/>
              <a:t>moves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presentation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virtue-as-inno-cence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introduction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menace</a:t>
            </a:r>
            <a:r>
              <a:rPr lang="de-AT" dirty="0"/>
              <a:t>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obstacle</a:t>
            </a:r>
            <a:r>
              <a:rPr lang="de-AT" dirty="0"/>
              <a:t>, </a:t>
            </a:r>
            <a:r>
              <a:rPr lang="de-AT" dirty="0" err="1"/>
              <a:t>which</a:t>
            </a:r>
            <a:r>
              <a:rPr lang="de-AT" dirty="0"/>
              <a:t> </a:t>
            </a:r>
            <a:r>
              <a:rPr lang="de-AT" dirty="0" err="1"/>
              <a:t>places</a:t>
            </a:r>
            <a:r>
              <a:rPr lang="de-AT" dirty="0"/>
              <a:t> </a:t>
            </a:r>
            <a:r>
              <a:rPr lang="de-AT" dirty="0" err="1"/>
              <a:t>virtue</a:t>
            </a:r>
            <a:r>
              <a:rPr lang="de-AT" dirty="0"/>
              <a:t> in a </a:t>
            </a:r>
            <a:r>
              <a:rPr lang="de-AT" dirty="0" err="1"/>
              <a:t>situation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extreme </a:t>
            </a:r>
            <a:r>
              <a:rPr lang="de-AT" dirty="0" err="1"/>
              <a:t>peril</a:t>
            </a:r>
            <a:r>
              <a:rPr lang="de-AT" dirty="0"/>
              <a:t>.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greater</a:t>
            </a:r>
            <a:r>
              <a:rPr lang="de-AT" dirty="0"/>
              <a:t> </a:t>
            </a:r>
            <a:r>
              <a:rPr lang="de-AT" dirty="0" err="1"/>
              <a:t>part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play</a:t>
            </a:r>
            <a:r>
              <a:rPr lang="de-AT" dirty="0"/>
              <a:t>, </a:t>
            </a:r>
            <a:r>
              <a:rPr lang="de-AT" dirty="0" err="1"/>
              <a:t>evil</a:t>
            </a:r>
            <a:r>
              <a:rPr lang="de-AT" dirty="0"/>
              <a:t> </a:t>
            </a:r>
            <a:r>
              <a:rPr lang="de-AT" dirty="0" err="1"/>
              <a:t>appears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reign</a:t>
            </a:r>
            <a:r>
              <a:rPr lang="de-AT" dirty="0"/>
              <a:t> </a:t>
            </a:r>
            <a:r>
              <a:rPr lang="de-AT" dirty="0" err="1"/>
              <a:t>triumphant</a:t>
            </a:r>
            <a:r>
              <a:rPr lang="de-AT" dirty="0"/>
              <a:t>, </a:t>
            </a:r>
            <a:r>
              <a:rPr lang="de-AT" dirty="0" err="1"/>
              <a:t>controlling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structure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events</a:t>
            </a:r>
            <a:r>
              <a:rPr lang="de-AT" dirty="0"/>
              <a:t>, </a:t>
            </a:r>
            <a:r>
              <a:rPr lang="de-AT" dirty="0" err="1"/>
              <a:t>dictating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moral</a:t>
            </a:r>
            <a:r>
              <a:rPr lang="de-AT" dirty="0"/>
              <a:t> </a:t>
            </a:r>
            <a:r>
              <a:rPr lang="de-AT" dirty="0" err="1"/>
              <a:t>coordinates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reality.115 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96B62C-9717-E849-A1FC-1B063546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64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30957-28CB-B443-91B2-A7E69CDF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Melodrama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5B2CAE-C9B9-F043-A477-288B6F045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Manichaean Worldview</a:t>
            </a:r>
            <a:endParaRPr lang="de-AT" sz="2800" dirty="0"/>
          </a:p>
          <a:p>
            <a:pPr lvl="0"/>
            <a:r>
              <a:rPr lang="en-US" sz="2800" dirty="0"/>
              <a:t>Good and bad</a:t>
            </a:r>
            <a:endParaRPr lang="de-AT" sz="2800" dirty="0"/>
          </a:p>
          <a:p>
            <a:pPr lvl="0"/>
            <a:r>
              <a:rPr lang="en-US" sz="2800" dirty="0"/>
              <a:t>Characters as representants: types, not individuals</a:t>
            </a:r>
            <a:endParaRPr lang="de-AT" sz="2800" dirty="0"/>
          </a:p>
          <a:p>
            <a:pPr lvl="0"/>
            <a:r>
              <a:rPr lang="en-US" sz="2800" dirty="0"/>
              <a:t>Passive protagonists, trying to keep their virtue</a:t>
            </a:r>
            <a:endParaRPr lang="de-AT" sz="2800" dirty="0"/>
          </a:p>
          <a:p>
            <a:pPr lvl="0"/>
            <a:r>
              <a:rPr lang="en-US" sz="2800" dirty="0"/>
              <a:t>Dual Focus Narrations</a:t>
            </a:r>
            <a:endParaRPr lang="de-AT" sz="2800" dirty="0"/>
          </a:p>
          <a:p>
            <a:endParaRPr lang="en-US" sz="2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ED1CCC-44BD-0345-A88F-14B3CCFF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71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1442F-E20E-1742-AE8E-4B4BD71A3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9FCC5E-5685-714B-B45F-7DBF3AC17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Coincidence, Deus ex </a:t>
            </a:r>
            <a:r>
              <a:rPr lang="en-US" sz="2800" dirty="0" err="1"/>
              <a:t>machina</a:t>
            </a:r>
            <a:endParaRPr lang="de-AT" sz="2800" dirty="0"/>
          </a:p>
          <a:p>
            <a:pPr lvl="0"/>
            <a:r>
              <a:rPr lang="en-US" sz="2800" dirty="0"/>
              <a:t>Action, spectacle and pathos</a:t>
            </a:r>
            <a:endParaRPr lang="de-AT" sz="2800" dirty="0"/>
          </a:p>
          <a:p>
            <a:pPr lvl="0"/>
            <a:r>
              <a:rPr lang="en-US" sz="2800" dirty="0"/>
              <a:t>Self-conscious and self-reflexive mode of representation</a:t>
            </a:r>
            <a:endParaRPr lang="de-AT" sz="2800" dirty="0"/>
          </a:p>
          <a:p>
            <a:pPr lvl="0"/>
            <a:r>
              <a:rPr lang="en-US" sz="2800" dirty="0"/>
              <a:t>Explicit moral(</a:t>
            </a:r>
            <a:r>
              <a:rPr lang="en-US" sz="2800" dirty="0" err="1"/>
              <a:t>istic</a:t>
            </a:r>
            <a:r>
              <a:rPr lang="en-US" sz="2800" dirty="0"/>
              <a:t>) message</a:t>
            </a:r>
            <a:endParaRPr lang="de-AT" sz="2800" dirty="0"/>
          </a:p>
          <a:p>
            <a:endParaRPr lang="en-US" sz="2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CBCD10-3716-3B4E-AA13-CF88C5F4F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94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8C217-6688-8644-80B2-F9B6F8AAE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and Films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9ECFD1-C59B-4344-B03C-4A726E30A1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i="1" dirty="0" err="1"/>
              <a:t>Devdas</a:t>
            </a:r>
            <a:endParaRPr lang="en-US" sz="3200" i="1" dirty="0"/>
          </a:p>
          <a:p>
            <a:r>
              <a:rPr lang="en-US" sz="3200" i="1" dirty="0"/>
              <a:t>Little Miss Sunshine</a:t>
            </a:r>
          </a:p>
          <a:p>
            <a:r>
              <a:rPr lang="en-US" sz="3200" i="1" dirty="0"/>
              <a:t>Die Hard</a:t>
            </a:r>
          </a:p>
          <a:p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752049-2D72-F24A-8A7A-1EE4D32BA0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Equilibrium</a:t>
            </a:r>
          </a:p>
          <a:p>
            <a:r>
              <a:rPr lang="en-US" sz="2800" dirty="0"/>
              <a:t>Fairytale</a:t>
            </a:r>
          </a:p>
          <a:p>
            <a:r>
              <a:rPr lang="en-US" sz="2800" dirty="0"/>
              <a:t>Semantic fields/dualism</a:t>
            </a:r>
          </a:p>
          <a:p>
            <a:r>
              <a:rPr lang="en-US" sz="2800" dirty="0"/>
              <a:t>Hero’s Journey</a:t>
            </a:r>
          </a:p>
          <a:p>
            <a:r>
              <a:rPr lang="en-US" sz="2800" dirty="0"/>
              <a:t>3 Act Structure, Plot Points, goal-driven</a:t>
            </a:r>
          </a:p>
          <a:p>
            <a:r>
              <a:rPr lang="en-US" sz="2800" dirty="0"/>
              <a:t>Melodrama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92B3A8-4AF8-F54A-B2F3-C83E6BADA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7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D71F0-96B1-C14C-BF74-0C781546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and Challenges Today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6016DC-57AB-3D4B-A4A1-879F2D9B9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Globalization</a:t>
            </a:r>
          </a:p>
          <a:p>
            <a:r>
              <a:rPr lang="en-US" sz="3200" dirty="0"/>
              <a:t>Streaming</a:t>
            </a:r>
          </a:p>
          <a:p>
            <a:r>
              <a:rPr lang="en-US" sz="3200" dirty="0"/>
              <a:t>Digitalization</a:t>
            </a:r>
          </a:p>
          <a:p>
            <a:r>
              <a:rPr lang="en-US" sz="3200" dirty="0"/>
              <a:t>Transmedia storytelling</a:t>
            </a:r>
          </a:p>
          <a:p>
            <a:r>
              <a:rPr lang="en-US" sz="3200" dirty="0"/>
              <a:t>storyboarding</a:t>
            </a:r>
          </a:p>
          <a:p>
            <a:endParaRPr lang="en-US" sz="32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72AE12-B2CB-8643-81FC-F0F9D063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67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66066-A34C-7043-99B3-0E0D525FC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points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FF99DE-F2BA-7547-A640-C238B8C86F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Topics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C3D638-5365-8143-986C-2849FA3FDB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Questions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F2E699-842D-3644-95CD-74A54C03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2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1">
            <a:extLst>
              <a:ext uri="{FF2B5EF4-FFF2-40B4-BE49-F238E27FC236}">
                <a16:creationId xmlns:a16="http://schemas.microsoft.com/office/drawing/2014/main" id="{624E16E8-84BF-4D4C-A746-2537B1C15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890A3A2-97E0-41D2-BD93-30D3DFA73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718CB90A-6005-4951-84F5-70B5863EF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3" name="Rectangle 15">
            <a:extLst>
              <a:ext uri="{FF2B5EF4-FFF2-40B4-BE49-F238E27FC236}">
                <a16:creationId xmlns:a16="http://schemas.microsoft.com/office/drawing/2014/main" id="{56C94072-1B34-48FB-9A9C-5A9A0FFC8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6C9DAE06-2B8A-924F-A6F0-DBF768134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522" b="1"/>
          <a:stretch/>
        </p:blipFill>
        <p:spPr>
          <a:xfrm>
            <a:off x="20" y="-715"/>
            <a:ext cx="4654276" cy="6858715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052E2561-4569-DE4A-9273-B3C8D9C99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39" r="1" b="8325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  <p:sp>
        <p:nvSpPr>
          <p:cNvPr id="24" name="Rectangle 17">
            <a:extLst>
              <a:ext uri="{FF2B5EF4-FFF2-40B4-BE49-F238E27FC236}">
                <a16:creationId xmlns:a16="http://schemas.microsoft.com/office/drawing/2014/main" id="{1D5941F3-0256-4E90-BBBC-5A6EDEB8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004" y="4166755"/>
            <a:ext cx="5607908" cy="2040066"/>
          </a:xfrm>
          <a:prstGeom prst="rect">
            <a:avLst/>
          </a:prstGeom>
          <a:solidFill>
            <a:srgbClr val="00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BF3284-FAAF-624C-AA47-A4AFDCD1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010" y="4333009"/>
            <a:ext cx="5268177" cy="10862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cap="all">
                <a:solidFill>
                  <a:srgbClr val="FFFFFF"/>
                </a:solidFill>
              </a:rPr>
              <a:t>Two Column Screenplay</a:t>
            </a:r>
          </a:p>
        </p:txBody>
      </p:sp>
      <p:sp>
        <p:nvSpPr>
          <p:cNvPr id="25" name="Freeform: Shape 19">
            <a:extLst>
              <a:ext uri="{FF2B5EF4-FFF2-40B4-BE49-F238E27FC236}">
                <a16:creationId xmlns:a16="http://schemas.microsoft.com/office/drawing/2014/main" id="{A5019358-4900-4555-99FF-EF6AE90B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70146" y="3710250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70B7F3A-ABB9-D447-ADBA-843E9D65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1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8C110B4-D26A-44C6-8576-236CA24E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7A9E8DE-739B-9047-9D46-6A3A63DF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750" y="4338466"/>
            <a:ext cx="4913384" cy="1683474"/>
          </a:xfrm>
        </p:spPr>
        <p:txBody>
          <a:bodyPr>
            <a:normAutofit/>
          </a:bodyPr>
          <a:lstStyle/>
          <a:p>
            <a:r>
              <a:rPr lang="en-US" i="1" dirty="0"/>
              <a:t>La La Land</a:t>
            </a:r>
            <a:br>
              <a:rPr lang="en-US" dirty="0"/>
            </a:br>
            <a:r>
              <a:rPr lang="en-US" dirty="0"/>
              <a:t>(USA 2016)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3AB2F1C-8AA8-984B-96E1-0B8828ABC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" r="16259" b="-2"/>
          <a:stretch/>
        </p:blipFill>
        <p:spPr>
          <a:xfrm>
            <a:off x="5834035" y="154937"/>
            <a:ext cx="6050279" cy="3732653"/>
          </a:xfrm>
          <a:prstGeom prst="rect">
            <a:avLst/>
          </a:prstGeom>
        </p:spPr>
      </p:pic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EC709C10-FF53-9344-88EA-9EE7478CED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2" r="3862" b="2"/>
          <a:stretch/>
        </p:blipFill>
        <p:spPr>
          <a:xfrm>
            <a:off x="44196" y="143583"/>
            <a:ext cx="6050280" cy="3732653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BFD4DBB-3229-4DF6-A68A-CD91F8325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7" name="Inhaltsplatzhalter 26">
            <a:extLst>
              <a:ext uri="{FF2B5EF4-FFF2-40B4-BE49-F238E27FC236}">
                <a16:creationId xmlns:a16="http://schemas.microsoft.com/office/drawing/2014/main" id="{29F65DED-F1BD-BF4E-8EF9-05D11ACDA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810" y="4531059"/>
            <a:ext cx="4718989" cy="1683474"/>
          </a:xfrm>
        </p:spPr>
        <p:txBody>
          <a:bodyPr>
            <a:normAutofit/>
          </a:bodyPr>
          <a:lstStyle/>
          <a:p>
            <a:r>
              <a:rPr lang="en-US" sz="2400" dirty="0"/>
              <a:t>Director &amp; Screenwriter:</a:t>
            </a:r>
          </a:p>
          <a:p>
            <a:r>
              <a:rPr lang="en-US" sz="2400" dirty="0"/>
              <a:t>Damien Chazelle 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2979E5-1F93-4CE3-975E-3CAEC618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9" name="Fußzeilenplatzhalter 28">
            <a:extLst>
              <a:ext uri="{FF2B5EF4-FFF2-40B4-BE49-F238E27FC236}">
                <a16:creationId xmlns:a16="http://schemas.microsoft.com/office/drawing/2014/main" id="{0B15DF76-803F-C149-AAEB-A11230EA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69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502412">
              <a:spcBef>
                <a:spcPts val="1300"/>
              </a:spcBef>
              <a:defRPr sz="6020"/>
            </a:lvl1pPr>
          </a:lstStyle>
          <a:p>
            <a:pPr algn="ctr" defTabSz="914400">
              <a:spcBef>
                <a:spcPct val="0"/>
              </a:spcBef>
              <a:defRPr sz="1800">
                <a:solidFill>
                  <a:srgbClr val="000000"/>
                </a:solidFill>
              </a:defRPr>
            </a:pPr>
            <a:r>
              <a:rPr lang="en-US" sz="4700" cap="all" dirty="0"/>
              <a:t>The Case of </a:t>
            </a:r>
            <a:r>
              <a:rPr lang="en-US" sz="4700" i="1" cap="all" dirty="0"/>
              <a:t>Notorious</a:t>
            </a:r>
            <a:br>
              <a:rPr lang="en-US" sz="4700" i="1" cap="all" dirty="0"/>
            </a:br>
            <a:endParaRPr lang="en-US" sz="4700" cap="all" dirty="0"/>
          </a:p>
        </p:txBody>
      </p:sp>
      <p:sp>
        <p:nvSpPr>
          <p:cNvPr id="63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5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9" name="Bild 8" descr="notorious-cl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23" y="1441758"/>
            <a:ext cx="5659222" cy="4173676"/>
          </a:xfrm>
          <a:prstGeom prst="rect">
            <a:avLst/>
          </a:prstGeom>
        </p:spPr>
      </p:pic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2250" i="1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053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just" defTabSz="356615">
              <a:lnSpc>
                <a:spcPct val="100000"/>
              </a:lnSpc>
              <a:spcBef>
                <a:spcPts val="0"/>
              </a:spcBef>
              <a:defRPr sz="3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l" defTabSz="914400">
              <a:lnSpc>
                <a:spcPct val="89000"/>
              </a:lnSpc>
              <a:spcBef>
                <a:spcPct val="0"/>
              </a:spcBef>
              <a:defRPr sz="1800" b="0"/>
            </a:pPr>
            <a:r>
              <a:rPr lang="en-US" sz="44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Notorious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(1946)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784743" y="2286000"/>
            <a:ext cx="5793475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>
              <a:buFont typeface="Franklin Gothic Book" panose="020B0503020102020204" pitchFamily="34" charset="0"/>
            </a:pPr>
            <a:r>
              <a:rPr lang="en-US" sz="3600" dirty="0"/>
              <a:t>Producer: David </a:t>
            </a:r>
            <a:r>
              <a:rPr lang="en-US" sz="3600" dirty="0" err="1"/>
              <a:t>O.Selznick</a:t>
            </a:r>
            <a:endParaRPr lang="en-US" sz="3600" dirty="0"/>
          </a:p>
          <a:p>
            <a:pPr marL="384048" lvl="0" indent="-384048">
              <a:buFont typeface="Franklin Gothic Book" panose="020B0503020102020204" pitchFamily="34" charset="0"/>
            </a:pPr>
            <a:r>
              <a:rPr lang="en-US" sz="3600" dirty="0"/>
              <a:t>Screenwriter: Ben Hecht</a:t>
            </a:r>
          </a:p>
          <a:p>
            <a:pPr marL="384048" lvl="0" indent="-384048">
              <a:buFont typeface="Franklin Gothic Book" panose="020B0503020102020204" pitchFamily="34" charset="0"/>
            </a:pPr>
            <a:r>
              <a:rPr lang="en-US" sz="3600" dirty="0"/>
              <a:t>Director: Alfred Hitchcock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Bild 8" descr="Notorious-poster.jpg"/>
          <p:cNvPicPr>
            <a:picLocks noChangeAspect="1"/>
          </p:cNvPicPr>
          <p:nvPr/>
        </p:nvPicPr>
        <p:blipFill rotWithShape="1">
          <a:blip r:embed="rId2"/>
          <a:srcRect r="7887" b="-3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005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e-AT" sz="4219" dirty="0">
                <a:solidFill>
                  <a:srgbClr val="D93E2B"/>
                </a:solidFill>
              </a:rPr>
              <a:t>Second Treatment</a:t>
            </a:r>
            <a:br>
              <a:rPr lang="de-AT" sz="4219" dirty="0">
                <a:solidFill>
                  <a:srgbClr val="D93E2B"/>
                </a:solidFill>
              </a:rPr>
            </a:br>
            <a:r>
              <a:rPr lang="de-AT" sz="4219" dirty="0">
                <a:solidFill>
                  <a:srgbClr val="D93E2B"/>
                </a:solidFill>
              </a:rPr>
              <a:t>Feb. 10th, 1945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1809750" y="1848445"/>
            <a:ext cx="8429625" cy="4286250"/>
          </a:xfrm>
          <a:prstGeom prst="rect">
            <a:avLst/>
          </a:prstGeom>
        </p:spPr>
        <p:txBody>
          <a:bodyPr/>
          <a:lstStyle>
            <a:lvl1pPr marL="449580" indent="0" algn="just" defTabSz="4572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lang="de-AT" sz="2531">
                <a:latin typeface="Courier"/>
                <a:cs typeface="Courier"/>
              </a:rPr>
              <a:t>We’ve arranged for her to meet Sebastian at the President’s palace tomorrow at three o’clock. Mr. Beardsley is handling that. Thereafter, you’ll be her contact, Devlin. </a:t>
            </a:r>
            <a:endParaRPr lang="de-AT" sz="253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0585192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e-AT" sz="3797" dirty="0">
                <a:solidFill>
                  <a:srgbClr val="D93E2B"/>
                </a:solidFill>
              </a:rPr>
              <a:t>Dialogue </a:t>
            </a:r>
            <a:r>
              <a:rPr sz="3797" dirty="0">
                <a:solidFill>
                  <a:srgbClr val="D93E2B"/>
                </a:solidFill>
              </a:rPr>
              <a:t>Treatment, </a:t>
            </a:r>
            <a:r>
              <a:rPr lang="de-AT" sz="3797" dirty="0">
                <a:solidFill>
                  <a:srgbClr val="D93E2B"/>
                </a:solidFill>
              </a:rPr>
              <a:t>April </a:t>
            </a:r>
            <a:r>
              <a:rPr sz="3797" dirty="0">
                <a:solidFill>
                  <a:srgbClr val="D93E2B"/>
                </a:solidFill>
              </a:rPr>
              <a:t>1</a:t>
            </a:r>
            <a:r>
              <a:rPr lang="de-AT" sz="3797" dirty="0">
                <a:solidFill>
                  <a:srgbClr val="D93E2B"/>
                </a:solidFill>
              </a:rPr>
              <a:t>6</a:t>
            </a:r>
            <a:r>
              <a:rPr sz="3797" baseline="30000" dirty="0">
                <a:solidFill>
                  <a:srgbClr val="D93E2B"/>
                </a:solidFill>
              </a:rPr>
              <a:t>th</a:t>
            </a:r>
            <a:r>
              <a:rPr lang="de-AT" sz="3797" dirty="0">
                <a:solidFill>
                  <a:srgbClr val="D93E2B"/>
                </a:solidFill>
              </a:rPr>
              <a:t>,</a:t>
            </a:r>
            <a:r>
              <a:rPr sz="3797" dirty="0">
                <a:solidFill>
                  <a:srgbClr val="D93E2B"/>
                </a:solidFill>
              </a:rPr>
              <a:t> 1945</a:t>
            </a:r>
          </a:p>
        </p:txBody>
      </p:sp>
      <p:sp>
        <p:nvSpPr>
          <p:cNvPr id="95" name="Shape 9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 defTabSz="321457">
              <a:defRPr sz="1800">
                <a:solidFill>
                  <a:srgbClr val="000000"/>
                </a:solidFill>
              </a:defRPr>
            </a:pPr>
            <a:r>
              <a:rPr lang="en-US" sz="2812" dirty="0">
                <a:latin typeface="Courier"/>
                <a:ea typeface="Courier"/>
                <a:cs typeface="Courier"/>
                <a:sym typeface="Courier"/>
              </a:rPr>
              <a:t>PICRA</a:t>
            </a:r>
          </a:p>
          <a:p>
            <a:pPr algn="ctr" defTabSz="321457">
              <a:defRPr sz="1800">
                <a:solidFill>
                  <a:srgbClr val="000000"/>
                </a:solidFill>
              </a:defRPr>
            </a:pPr>
            <a:r>
              <a:rPr lang="en-US" sz="2812" dirty="0">
                <a:latin typeface="Courier"/>
                <a:ea typeface="Courier"/>
                <a:cs typeface="Courier"/>
                <a:sym typeface="Courier"/>
              </a:rPr>
              <a:t>This is more like opera than politics, gentlemen. (...)</a:t>
            </a:r>
          </a:p>
          <a:p>
            <a:pPr algn="ctr" defTabSz="321457">
              <a:defRPr sz="1800">
                <a:solidFill>
                  <a:srgbClr val="000000"/>
                </a:solidFill>
              </a:defRPr>
            </a:pPr>
            <a:r>
              <a:rPr lang="en-US" sz="2812" dirty="0">
                <a:latin typeface="Courier"/>
                <a:ea typeface="Courier"/>
                <a:cs typeface="Courier"/>
                <a:sym typeface="Courier"/>
              </a:rPr>
              <a:t>PICRA</a:t>
            </a:r>
          </a:p>
          <a:p>
            <a:pPr algn="ctr" defTabSz="321457">
              <a:defRPr sz="1800">
                <a:solidFill>
                  <a:srgbClr val="000000"/>
                </a:solidFill>
              </a:defRPr>
            </a:pPr>
            <a:r>
              <a:rPr lang="en-US" sz="2812" dirty="0">
                <a:latin typeface="Courier"/>
                <a:ea typeface="Courier"/>
                <a:cs typeface="Courier"/>
                <a:sym typeface="Courier"/>
              </a:rPr>
              <a:t>But what if this Sebastian ignores her?</a:t>
            </a:r>
          </a:p>
          <a:p>
            <a:pPr algn="just" defTabSz="321457">
              <a:defRPr sz="1800">
                <a:solidFill>
                  <a:srgbClr val="000000"/>
                </a:solidFill>
              </a:defRPr>
            </a:pPr>
            <a:endParaRPr lang="en-US" sz="2812" dirty="0">
              <a:latin typeface="Courier"/>
              <a:ea typeface="Courier"/>
              <a:cs typeface="Courier"/>
              <a:sym typeface="Courier"/>
            </a:endParaRPr>
          </a:p>
          <a:p>
            <a:pPr algn="ctr" defTabSz="321457">
              <a:defRPr sz="1800">
                <a:solidFill>
                  <a:srgbClr val="000000"/>
                </a:solidFill>
              </a:defRPr>
            </a:pPr>
            <a:r>
              <a:rPr lang="en-US" sz="2812" dirty="0">
                <a:latin typeface="Courier"/>
                <a:ea typeface="Courier"/>
                <a:cs typeface="Courier"/>
                <a:sym typeface="Courier"/>
              </a:rPr>
              <a:t>BEARDSLEY</a:t>
            </a:r>
          </a:p>
          <a:p>
            <a:pPr algn="ctr" defTabSz="321457">
              <a:defRPr sz="1800">
                <a:solidFill>
                  <a:srgbClr val="000000"/>
                </a:solidFill>
              </a:defRPr>
            </a:pPr>
            <a:r>
              <a:rPr lang="en-US" sz="2812" dirty="0">
                <a:latin typeface="Courier"/>
                <a:ea typeface="Courier"/>
                <a:cs typeface="Courier"/>
                <a:sym typeface="Courier"/>
              </a:rPr>
              <a:t>He won’t ignore Miss Huberman–I guarantee that.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963493E-7DA0-6F4A-91A7-243CB44FE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Claus Tieber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8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603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AT" sz="3797" dirty="0"/>
              <a:t>Temporary Screenplay, May 9th, 1945</a:t>
            </a:r>
            <a:endParaRPr sz="3797" dirty="0"/>
          </a:p>
        </p:txBody>
      </p:sp>
      <p:sp>
        <p:nvSpPr>
          <p:cNvPr id="107" name="Shape 107"/>
          <p:cNvSpPr>
            <a:spLocks noGrp="1"/>
          </p:cNvSpPr>
          <p:nvPr>
            <p:ph idx="1"/>
          </p:nvPr>
        </p:nvSpPr>
        <p:spPr>
          <a:xfrm>
            <a:off x="1295400" y="1638299"/>
            <a:ext cx="9601200" cy="5001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 defTabSz="212162">
              <a:buNone/>
              <a:defRPr sz="1800">
                <a:solidFill>
                  <a:srgbClr val="000000"/>
                </a:solidFill>
              </a:defRPr>
            </a:pPr>
            <a:r>
              <a:rPr dirty="0">
                <a:latin typeface="Courier"/>
                <a:ea typeface="Courier"/>
                <a:cs typeface="Courier"/>
                <a:sym typeface="Courier"/>
              </a:rPr>
              <a:t>BEARDSLEY</a:t>
            </a:r>
          </a:p>
          <a:p>
            <a:pPr marL="0" indent="0" algn="just" defTabSz="212162">
              <a:buNone/>
              <a:defRPr sz="1800">
                <a:solidFill>
                  <a:srgbClr val="000000"/>
                </a:solidFill>
              </a:defRPr>
            </a:pPr>
            <a:r>
              <a:rPr dirty="0">
                <a:latin typeface="Courier"/>
                <a:ea typeface="Courier"/>
                <a:cs typeface="Courier"/>
                <a:sym typeface="Courier"/>
              </a:rPr>
              <a:t>I can assure you, Dr. </a:t>
            </a:r>
            <a:r>
              <a:rPr dirty="0" err="1">
                <a:latin typeface="Courier"/>
                <a:ea typeface="Courier"/>
                <a:cs typeface="Courier"/>
                <a:sym typeface="Courier"/>
              </a:rPr>
              <a:t>Picra</a:t>
            </a:r>
            <a:r>
              <a:rPr dirty="0">
                <a:latin typeface="Courier"/>
                <a:ea typeface="Courier"/>
                <a:cs typeface="Courier"/>
                <a:sym typeface="Courier"/>
              </a:rPr>
              <a:t>, that the girl we have brought down is perfect for the job – from every point of view.</a:t>
            </a:r>
          </a:p>
          <a:p>
            <a:pPr algn="just" defTabSz="212162">
              <a:defRPr sz="1800">
                <a:solidFill>
                  <a:srgbClr val="000000"/>
                </a:solidFill>
              </a:defRPr>
            </a:pPr>
            <a:endParaRPr dirty="0">
              <a:latin typeface="Courier"/>
              <a:ea typeface="Courier"/>
              <a:cs typeface="Courier"/>
              <a:sym typeface="Courier"/>
            </a:endParaRPr>
          </a:p>
          <a:p>
            <a:pPr marL="0" indent="0" algn="ctr" defTabSz="212162">
              <a:buNone/>
              <a:defRPr sz="1800">
                <a:solidFill>
                  <a:srgbClr val="000000"/>
                </a:solidFill>
              </a:defRPr>
            </a:pPr>
            <a:r>
              <a:rPr dirty="0">
                <a:latin typeface="Courier"/>
                <a:ea typeface="Courier"/>
                <a:cs typeface="Courier"/>
                <a:sym typeface="Courier"/>
              </a:rPr>
              <a:t>PICRA</a:t>
            </a:r>
          </a:p>
          <a:p>
            <a:pPr marL="0" indent="0" algn="just" defTabSz="212162">
              <a:buNone/>
              <a:defRPr sz="1800">
                <a:solidFill>
                  <a:srgbClr val="000000"/>
                </a:solidFill>
              </a:defRPr>
            </a:pPr>
            <a:r>
              <a:rPr dirty="0">
                <a:latin typeface="Courier"/>
                <a:ea typeface="Courier"/>
                <a:cs typeface="Courier"/>
                <a:sym typeface="Courier"/>
              </a:rPr>
              <a:t>But it is so theatrical an enterprise. Sending out a young lady to win the love of a Nazi underground leader – to become his sweetheart – and betrayer. That is more like opera than politics, gentlemen.</a:t>
            </a:r>
          </a:p>
          <a:p>
            <a:pPr algn="just" defTabSz="212162">
              <a:defRPr sz="1800">
                <a:solidFill>
                  <a:srgbClr val="000000"/>
                </a:solidFill>
              </a:defRPr>
            </a:pPr>
            <a:endParaRPr dirty="0">
              <a:latin typeface="Courier"/>
              <a:ea typeface="Courier"/>
              <a:cs typeface="Courier"/>
              <a:sym typeface="Courier"/>
            </a:endParaRPr>
          </a:p>
          <a:p>
            <a:pPr marL="0" indent="0" algn="ctr" defTabSz="212162">
              <a:buNone/>
              <a:defRPr sz="1800">
                <a:solidFill>
                  <a:srgbClr val="000000"/>
                </a:solidFill>
              </a:defRPr>
            </a:pPr>
            <a:r>
              <a:rPr dirty="0">
                <a:latin typeface="Courier"/>
                <a:ea typeface="Courier"/>
                <a:cs typeface="Courier"/>
                <a:sym typeface="Courier"/>
              </a:rPr>
              <a:t>BEARDSLEY</a:t>
            </a:r>
          </a:p>
          <a:p>
            <a:pPr marL="0" indent="0" algn="just" defTabSz="212162">
              <a:buNone/>
              <a:defRPr sz="1800">
                <a:solidFill>
                  <a:srgbClr val="000000"/>
                </a:solidFill>
              </a:defRPr>
            </a:pPr>
            <a:r>
              <a:rPr dirty="0">
                <a:latin typeface="Courier"/>
                <a:ea typeface="Courier"/>
                <a:cs typeface="Courier"/>
                <a:sym typeface="Courier"/>
              </a:rPr>
              <a:t>Granted, it’s theatrical. But so is the thing we’re up against. There’s no better way of getting at it quickly and thoroughly than sending a woman after this fellow Sebastian. He’s the head of the whole Nazi business down there and directing their work.</a:t>
            </a:r>
          </a:p>
        </p:txBody>
      </p:sp>
    </p:spTree>
    <p:extLst>
      <p:ext uri="{BB962C8B-B14F-4D97-AF65-F5344CB8AC3E}">
        <p14:creationId xmlns:p14="http://schemas.microsoft.com/office/powerpoint/2010/main" val="2188100528"/>
      </p:ext>
    </p:extLst>
  </p:cSld>
  <p:clrMapOvr>
    <a:masterClrMapping/>
  </p:clrMapOvr>
</p:sld>
</file>

<file path=ppt/theme/theme1.xml><?xml version="1.0" encoding="utf-8"?>
<a:theme xmlns:a="http://schemas.openxmlformats.org/drawingml/2006/main" name="Ausschnitt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946</Words>
  <Application>Microsoft Macintosh PowerPoint</Application>
  <PresentationFormat>Breitbild</PresentationFormat>
  <Paragraphs>125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Calibri</vt:lpstr>
      <vt:lpstr>Courier</vt:lpstr>
      <vt:lpstr>Franklin Gothic Book</vt:lpstr>
      <vt:lpstr>Helvetica</vt:lpstr>
      <vt:lpstr>Ausschnitt</vt:lpstr>
      <vt:lpstr>L 6: Conclusions</vt:lpstr>
      <vt:lpstr>Music in Screenplays</vt:lpstr>
      <vt:lpstr>Two Column Screenplay</vt:lpstr>
      <vt:lpstr>La La Land (USA 2016)</vt:lpstr>
      <vt:lpstr>The Case of Notorious </vt:lpstr>
      <vt:lpstr>Notorious (1946)</vt:lpstr>
      <vt:lpstr>Second Treatment Feb. 10th, 1945</vt:lpstr>
      <vt:lpstr>Dialogue Treatment, April 16th, 1945</vt:lpstr>
      <vt:lpstr>Temporary Screenplay, May 9th, 1945</vt:lpstr>
      <vt:lpstr>PowerPoint-Präsentation</vt:lpstr>
      <vt:lpstr>Temporary Screenplay, June 11th, 1945</vt:lpstr>
      <vt:lpstr>Final Script, Sept. 18th, 1945</vt:lpstr>
      <vt:lpstr>PowerPoint-Präsentation</vt:lpstr>
      <vt:lpstr>PowerPoint-Präsentation</vt:lpstr>
      <vt:lpstr>Film (Aug. 15th, 1946)</vt:lpstr>
      <vt:lpstr>cont.</vt:lpstr>
      <vt:lpstr>Problems - Solution</vt:lpstr>
      <vt:lpstr>Melodrama</vt:lpstr>
      <vt:lpstr>Linda Williams</vt:lpstr>
      <vt:lpstr>Peter Brooks</vt:lpstr>
      <vt:lpstr>Characteristics of Melodrama</vt:lpstr>
      <vt:lpstr>PowerPoint-Präsentation</vt:lpstr>
      <vt:lpstr>Models and Films</vt:lpstr>
      <vt:lpstr>Changes and Challenges Today</vt:lpstr>
      <vt:lpstr>Open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 6: Conclusions</dc:title>
  <dc:creator>Claus Tieber</dc:creator>
  <cp:lastModifiedBy>Claus Tieber</cp:lastModifiedBy>
  <cp:revision>10</cp:revision>
  <dcterms:created xsi:type="dcterms:W3CDTF">2020-11-12T07:35:26Z</dcterms:created>
  <dcterms:modified xsi:type="dcterms:W3CDTF">2020-11-12T17:52:05Z</dcterms:modified>
</cp:coreProperties>
</file>