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3" r:id="rId4"/>
    <p:sldId id="264" r:id="rId5"/>
    <p:sldId id="265" r:id="rId6"/>
    <p:sldId id="266" r:id="rId7"/>
    <p:sldId id="267" r:id="rId8"/>
    <p:sldId id="259" r:id="rId9"/>
    <p:sldId id="268" r:id="rId10"/>
    <p:sldId id="260" r:id="rId11"/>
    <p:sldId id="262" r:id="rId12"/>
    <p:sldId id="261" r:id="rId13"/>
    <p:sldId id="25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cs-CZ"/>
              <a:t>Kliknutím lze upravit styl.</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cs-CZ"/>
              <a:t>Kliknutím lze upravit styl.</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cs-CZ"/>
              <a:t>Kliknutím lze upravit styl.</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48A87A34-81AB-432B-8DAE-1953F412C126}" type="datetimeFigureOut">
              <a:rPr lang="en-US" dirty="0"/>
              <a:t>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cs-CZ"/>
              <a:t>Kliknutím lze upravit styl.</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48A87A34-81AB-432B-8DAE-1953F412C126}" type="datetimeFigureOut">
              <a:rPr lang="en-US" dirty="0"/>
              <a:t>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cs-CZ"/>
              <a:t>Kliknutím lze upravit styl.</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cs-CZ"/>
              <a:t>Kliknutím lze upravit styl.</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8A87A34-81AB-432B-8DAE-1953F412C126}" type="datetimeFigureOut">
              <a:rPr lang="en-US" dirty="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cs-CZ"/>
              <a:t>Kliknutím lze upravit styl.</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cs-CZ"/>
              <a:t>Kliknutím lze upravit styl.</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Content Placeholder 3"/>
          <p:cNvSpPr>
            <a:spLocks noGrp="1"/>
          </p:cNvSpPr>
          <p:nvPr>
            <p:ph sz="quarter" idx="13"/>
          </p:nvPr>
        </p:nvSpPr>
        <p:spPr>
          <a:xfrm>
            <a:off x="913774" y="3051012"/>
            <a:ext cx="5106027" cy="274018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3" name="Content Placeholder 5"/>
          <p:cNvSpPr>
            <a:spLocks noGrp="1"/>
          </p:cNvSpPr>
          <p:nvPr>
            <p:ph sz="quarter" idx="14"/>
          </p:nvPr>
        </p:nvSpPr>
        <p:spPr>
          <a:xfrm>
            <a:off x="6172200" y="3051012"/>
            <a:ext cx="5105401" cy="274018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cs-CZ"/>
              <a:t>Kliknutím lze upravit styl.</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1/6/2021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105D43D2-1490-4958-AD83-D414E891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0">
            <a:extLst>
              <a:ext uri="{FF2B5EF4-FFF2-40B4-BE49-F238E27FC236}">
                <a16:creationId xmlns:a16="http://schemas.microsoft.com/office/drawing/2014/main" id="{F700C3BC-7DD4-402F-8748-72D8E125B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1991" y="957486"/>
            <a:ext cx="4252121" cy="4940394"/>
          </a:xfrm>
          <a:prstGeom prst="roundRect">
            <a:avLst>
              <a:gd name="adj" fmla="val 4448"/>
            </a:avLst>
          </a:prstGeom>
          <a:solidFill>
            <a:srgbClr val="FFFFFF"/>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vert="horz" lIns="91440" tIns="45720" rIns="91440" bIns="45720" rtlCol="0" anchor="t">
            <a:normAutofit/>
          </a:bodyPr>
          <a:lstStyle/>
          <a:p>
            <a:pPr algn="ctr">
              <a:lnSpc>
                <a:spcPct val="120000"/>
              </a:lnSpc>
              <a:spcBef>
                <a:spcPts val="1000"/>
              </a:spcBef>
              <a:buClr>
                <a:schemeClr val="tx1"/>
              </a:buClr>
              <a:buFont typeface="Arial" panose="020B0604020202020204" pitchFamily="34" charset="0"/>
              <a:buNone/>
            </a:pPr>
            <a:endParaRPr lang="en-US" sz="3200" cap="all">
              <a:solidFill>
                <a:schemeClr val="bg1">
                  <a:lumMod val="50000"/>
                </a:schemeClr>
              </a:solidFill>
            </a:endParaRPr>
          </a:p>
        </p:txBody>
      </p:sp>
      <p:pic>
        <p:nvPicPr>
          <p:cNvPr id="1028" name="Picture 4" descr="Balzac, l'argent et la création : Séances, tarifs et réservation de la  visite guidée — MesSortiesCulture">
            <a:extLst>
              <a:ext uri="{FF2B5EF4-FFF2-40B4-BE49-F238E27FC236}">
                <a16:creationId xmlns:a16="http://schemas.microsoft.com/office/drawing/2014/main" id="{B3935583-B19E-4216-91A6-22250562F6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085" r="20613" b="-3"/>
          <a:stretch/>
        </p:blipFill>
        <p:spPr bwMode="auto">
          <a:xfrm>
            <a:off x="7739933" y="1420328"/>
            <a:ext cx="3336236" cy="4014710"/>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40">
            <a:extLst>
              <a:ext uri="{FF2B5EF4-FFF2-40B4-BE49-F238E27FC236}">
                <a16:creationId xmlns:a16="http://schemas.microsoft.com/office/drawing/2014/main" id="{F88C7E8E-4FA7-425C-A30A-4A73916FA4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DF8F6160-649B-40D1-A767-8AE376566504}"/>
              </a:ext>
            </a:extLst>
          </p:cNvPr>
          <p:cNvSpPr>
            <a:spLocks noGrp="1"/>
          </p:cNvSpPr>
          <p:nvPr>
            <p:ph type="ctrTitle"/>
          </p:nvPr>
        </p:nvSpPr>
        <p:spPr>
          <a:xfrm>
            <a:off x="981074" y="957486"/>
            <a:ext cx="5614603" cy="3131913"/>
          </a:xfrm>
        </p:spPr>
        <p:txBody>
          <a:bodyPr>
            <a:normAutofit/>
          </a:bodyPr>
          <a:lstStyle/>
          <a:p>
            <a:r>
              <a:rPr lang="fr-FR" sz="3700"/>
              <a:t>Balzac et la Comédie humaine 10 : description balzacienne et sa place dans l’univers de La Comédie humaine</a:t>
            </a:r>
            <a:endParaRPr lang="cs-CZ" sz="3700"/>
          </a:p>
        </p:txBody>
      </p:sp>
      <p:sp>
        <p:nvSpPr>
          <p:cNvPr id="3" name="Podnadpis 2">
            <a:extLst>
              <a:ext uri="{FF2B5EF4-FFF2-40B4-BE49-F238E27FC236}">
                <a16:creationId xmlns:a16="http://schemas.microsoft.com/office/drawing/2014/main" id="{6AB99885-16A7-4F6E-BA09-2BDBC8E8ABF3}"/>
              </a:ext>
            </a:extLst>
          </p:cNvPr>
          <p:cNvSpPr>
            <a:spLocks noGrp="1"/>
          </p:cNvSpPr>
          <p:nvPr>
            <p:ph type="subTitle" idx="1"/>
          </p:nvPr>
        </p:nvSpPr>
        <p:spPr>
          <a:xfrm>
            <a:off x="981075" y="4165600"/>
            <a:ext cx="5614602" cy="1715043"/>
          </a:xfrm>
        </p:spPr>
        <p:txBody>
          <a:bodyPr>
            <a:normAutofit/>
          </a:bodyPr>
          <a:lstStyle/>
          <a:p>
            <a:r>
              <a:rPr lang="fr-FR" dirty="0"/>
              <a:t>Ou de la complexité étonnante de la Comédie humaine </a:t>
            </a:r>
            <a:endParaRPr lang="cs-CZ" dirty="0"/>
          </a:p>
        </p:txBody>
      </p:sp>
    </p:spTree>
    <p:extLst>
      <p:ext uri="{BB962C8B-B14F-4D97-AF65-F5344CB8AC3E}">
        <p14:creationId xmlns:p14="http://schemas.microsoft.com/office/powerpoint/2010/main" val="809034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76ED73-9F1D-456B-86E1-D848DE2128C8}"/>
              </a:ext>
            </a:extLst>
          </p:cNvPr>
          <p:cNvSpPr>
            <a:spLocks noGrp="1"/>
          </p:cNvSpPr>
          <p:nvPr>
            <p:ph type="title"/>
          </p:nvPr>
        </p:nvSpPr>
        <p:spPr/>
        <p:txBody>
          <a:bodyPr>
            <a:normAutofit/>
          </a:bodyPr>
          <a:lstStyle/>
          <a:p>
            <a:r>
              <a:rPr lang="fr-FR" sz="3200" dirty="0"/>
              <a:t>Aspect stylistique et narrative : place des descriptions dans les romans</a:t>
            </a:r>
            <a:endParaRPr lang="cs-CZ" sz="3200" dirty="0"/>
          </a:p>
        </p:txBody>
      </p:sp>
      <p:sp>
        <p:nvSpPr>
          <p:cNvPr id="3" name="Zástupný obsah 2">
            <a:extLst>
              <a:ext uri="{FF2B5EF4-FFF2-40B4-BE49-F238E27FC236}">
                <a16:creationId xmlns:a16="http://schemas.microsoft.com/office/drawing/2014/main" id="{C3B00A77-0779-4EE4-9D44-0465BA975ED2}"/>
              </a:ext>
            </a:extLst>
          </p:cNvPr>
          <p:cNvSpPr>
            <a:spLocks noGrp="1"/>
          </p:cNvSpPr>
          <p:nvPr>
            <p:ph sz="quarter" idx="13"/>
          </p:nvPr>
        </p:nvSpPr>
        <p:spPr>
          <a:xfrm>
            <a:off x="913774" y="2062292"/>
            <a:ext cx="5906126" cy="4490908"/>
          </a:xfrm>
        </p:spPr>
        <p:txBody>
          <a:bodyPr>
            <a:normAutofit/>
          </a:bodyPr>
          <a:lstStyle/>
          <a:p>
            <a:pPr algn="just"/>
            <a:r>
              <a:rPr lang="fr-FR" sz="1500" dirty="0"/>
              <a:t>Balzac « </a:t>
            </a:r>
            <a:r>
              <a:rPr lang="fr-FR" sz="1500" i="1" dirty="0"/>
              <a:t>met au point des dispositifs de composition romanesque inédits : le plus connu est l'entrée « in médias </a:t>
            </a:r>
            <a:r>
              <a:rPr lang="fr-FR" sz="1500" i="1" dirty="0" err="1"/>
              <a:t>res</a:t>
            </a:r>
            <a:r>
              <a:rPr lang="fr-FR" sz="1500" i="1" dirty="0"/>
              <a:t> », une ouverture directe sur l'action, suivie d'un passage rétrospectif explicatif qui découvre le passé des personnages, leur physique, leur maison, leur us et coutumes, leur milieu en somme et, au sortir de cette parenthèse explicative, l'action, lestée de ce savoir, repart. </a:t>
            </a:r>
            <a:r>
              <a:rPr lang="fr-FR" sz="1500" dirty="0"/>
              <a:t>» (cité selon https://www.maisondebalzac.paris.fr/vocabulaire/furne/fiches/roman.htm)  </a:t>
            </a:r>
          </a:p>
          <a:p>
            <a:pPr algn="just"/>
            <a:r>
              <a:rPr lang="fr-FR" sz="1500" dirty="0"/>
              <a:t>Caractéristiques de la description balzacienne: « </a:t>
            </a:r>
            <a:r>
              <a:rPr lang="fr-FR" sz="1500" i="1" dirty="0"/>
              <a:t>Dans ces descriptions interminables, tant reprochées à l’auteur, il faut savoir lire le portrait des personnages, dans leur portrait déchiffrer la description de leur vie, leur passé, leur présent et leur avenir.</a:t>
            </a:r>
            <a:r>
              <a:rPr lang="fr-FR" sz="1500" dirty="0"/>
              <a:t> » (Madeleine </a:t>
            </a:r>
            <a:r>
              <a:rPr lang="fr-FR" sz="1500" dirty="0" err="1"/>
              <a:t>Ambrière</a:t>
            </a:r>
            <a:r>
              <a:rPr lang="fr-FR" sz="1500" dirty="0"/>
              <a:t>)</a:t>
            </a:r>
            <a:endParaRPr lang="cs-CZ" sz="1500" i="1" dirty="0"/>
          </a:p>
        </p:txBody>
      </p:sp>
      <p:pic>
        <p:nvPicPr>
          <p:cNvPr id="8194" name="Picture 2" descr="La Conciergerie à Paris">
            <a:extLst>
              <a:ext uri="{FF2B5EF4-FFF2-40B4-BE49-F238E27FC236}">
                <a16:creationId xmlns:a16="http://schemas.microsoft.com/office/drawing/2014/main" id="{D583A4A0-C529-47A9-9262-3384A14DA4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1" y="2161057"/>
            <a:ext cx="5042454" cy="3389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528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385308-3CF3-42BD-A03F-71C063F33FD3}"/>
              </a:ext>
            </a:extLst>
          </p:cNvPr>
          <p:cNvSpPr>
            <a:spLocks noGrp="1"/>
          </p:cNvSpPr>
          <p:nvPr>
            <p:ph type="title"/>
          </p:nvPr>
        </p:nvSpPr>
        <p:spPr>
          <a:xfrm>
            <a:off x="1215617" y="-260373"/>
            <a:ext cx="10364451" cy="1596177"/>
          </a:xfrm>
        </p:spPr>
        <p:txBody>
          <a:bodyPr>
            <a:normAutofit/>
          </a:bodyPr>
          <a:lstStyle/>
          <a:p>
            <a:r>
              <a:rPr lang="fr-FR" sz="2000" dirty="0"/>
              <a:t>Style balzacien x style hugolien de la description (exemple de </a:t>
            </a:r>
            <a:r>
              <a:rPr lang="fr-FR" sz="2000" i="1" dirty="0" err="1"/>
              <a:t>Quatrevingt-treize</a:t>
            </a:r>
            <a:r>
              <a:rPr lang="fr-FR" sz="2000" dirty="0"/>
              <a:t>)</a:t>
            </a:r>
            <a:endParaRPr lang="cs-CZ" sz="2000" dirty="0"/>
          </a:p>
        </p:txBody>
      </p:sp>
      <p:sp>
        <p:nvSpPr>
          <p:cNvPr id="3" name="Zástupný obsah 2">
            <a:extLst>
              <a:ext uri="{FF2B5EF4-FFF2-40B4-BE49-F238E27FC236}">
                <a16:creationId xmlns:a16="http://schemas.microsoft.com/office/drawing/2014/main" id="{446B6C84-7BEA-4CD2-BE7A-4C30EC79E1E3}"/>
              </a:ext>
            </a:extLst>
          </p:cNvPr>
          <p:cNvSpPr>
            <a:spLocks noGrp="1"/>
          </p:cNvSpPr>
          <p:nvPr>
            <p:ph sz="quarter" idx="13"/>
          </p:nvPr>
        </p:nvSpPr>
        <p:spPr>
          <a:xfrm>
            <a:off x="882553" y="882907"/>
            <a:ext cx="10597916" cy="3424107"/>
          </a:xfrm>
        </p:spPr>
        <p:txBody>
          <a:bodyPr>
            <a:noAutofit/>
          </a:bodyPr>
          <a:lstStyle/>
          <a:p>
            <a:pPr marL="0" indent="0" algn="just">
              <a:buNone/>
            </a:pPr>
            <a:r>
              <a:rPr lang="fr-FR" sz="1300" dirty="0"/>
              <a:t>« Le paysan a deux points d’appui : le champ qui le nourrit, le bois qui le cache. </a:t>
            </a:r>
          </a:p>
          <a:p>
            <a:pPr marL="0" indent="0" algn="just">
              <a:buNone/>
            </a:pPr>
            <a:r>
              <a:rPr lang="fr-FR" sz="1300" dirty="0"/>
              <a:t>Ce qu’étaient les forêts bretonnes, on se le figurerait difficilement ; c’étaient des villes. Rien de plus sourd, de plus muet et de plus sauvage que ces inextricables enchevêtrements d’épines et de branchages ; ces vastes broussailles étaient des gîtes d’immobilité et de silence ; pas de solitude d’apparence plus morte et plus sépulcrale ; si l’on eût pu, subitement et d’un seul coup pareil à l’éclair, couper les arbres, on eût brusquement vu dans cette ombre un fourmillement d’hommes. </a:t>
            </a:r>
          </a:p>
          <a:p>
            <a:pPr marL="0" indent="0" algn="just">
              <a:buNone/>
            </a:pPr>
            <a:r>
              <a:rPr lang="fr-FR" sz="1300" dirty="0"/>
              <a:t>Des puits ronds et étroits, masqués au dehors par des couvercles de pierre et de branches, verticaux, puis horizontaux, s’élargissant sous terre en entonnoir, et aboutissant à des chambres ténébreuses, voilà ce que Cambyse trouva en Égypte et ce que Westermann trouva en Bretagne ; là c’était dans le désert, ici c’était dans la forêt ; dans les caves d’Égypte il y avait des morts, dans les caves de Bretagne il y avait des vivants. Une des plus sauvages clairières du bois de </a:t>
            </a:r>
            <a:r>
              <a:rPr lang="fr-FR" sz="1300" dirty="0" err="1"/>
              <a:t>Misdon</a:t>
            </a:r>
            <a:r>
              <a:rPr lang="fr-FR" sz="1300" dirty="0"/>
              <a:t>, toute perforée de galeries et de cellules où allait et venait un peuple mystérieux, s’appelait « la Grande-ville ». Une autre clairière, non moins déserte en dessus et non moins habitée en dessous, s’appelait « la Place royale ». </a:t>
            </a:r>
          </a:p>
          <a:p>
            <a:pPr marL="0" indent="0" algn="just">
              <a:buNone/>
            </a:pPr>
            <a:r>
              <a:rPr lang="fr-FR" sz="1300" dirty="0"/>
              <a:t>Cette vie souterraine était immémoriale en Bretagne. De tout temps l’homme y avait été en fuite devant l’homme. De là les tanières de reptiles creusées sous les arbres. Cela datait des druides, et quelques-unes de ces cryptes étaient aussi anciennes que les dolmens. Les larves de la légende et les monstres de l’histoire, tout avait passé sur ce noir pays, Teutatès, César, </a:t>
            </a:r>
            <a:r>
              <a:rPr lang="fr-FR" sz="1300" dirty="0" err="1"/>
              <a:t>Hoël</a:t>
            </a:r>
            <a:r>
              <a:rPr lang="fr-FR" sz="1300" dirty="0"/>
              <a:t>, </a:t>
            </a:r>
            <a:r>
              <a:rPr lang="fr-FR" sz="1300" dirty="0" err="1"/>
              <a:t>Néomène</a:t>
            </a:r>
            <a:r>
              <a:rPr lang="fr-FR" sz="1300" dirty="0"/>
              <a:t>, Geoffroy d’Angleterre, Alain-gant-</a:t>
            </a:r>
            <a:r>
              <a:rPr lang="fr-FR" sz="1300" dirty="0" err="1"/>
              <a:t>defer</a:t>
            </a:r>
            <a:r>
              <a:rPr lang="fr-FR" sz="1300" dirty="0"/>
              <a:t>, Pierre Mauclerc, la maison française de Blois, la maison anglaise de Montfort, les rois et les ducs, les neuf barons de Bretagne, les juges des Grands-Jours, les comtes de Nantes querellant les comtes de Rennes, les routiers, les malandrins, les grandes compagnies, René II, vicomte de Rohan, les gouverneurs pour le roi, le « bon duc de Chaulnes » branchant les paysans sous les fenêtres de madame de Sévigné, au quinzième siècle les boucheries seigneuriales, au seizième et au dix-septième siècle les guerres de religion, au dix-huitième siècle les trente mille chiens dressés à chasser aux hommes ; sous ce piétinement effroyable le peuple avait pris le parti de disparaître. » </a:t>
            </a:r>
          </a:p>
          <a:p>
            <a:pPr marL="0" indent="0" algn="just">
              <a:buNone/>
            </a:pPr>
            <a:r>
              <a:rPr lang="fr-FR" sz="1300" dirty="0"/>
              <a:t>(Victor Hugo: </a:t>
            </a:r>
            <a:r>
              <a:rPr lang="fr-FR" sz="1300" i="1" dirty="0" err="1"/>
              <a:t>Quatrevingt-treize</a:t>
            </a:r>
            <a:r>
              <a:rPr lang="fr-FR" sz="1300" dirty="0"/>
              <a:t>, Troisième partie – Livre premier – chapitre II)</a:t>
            </a:r>
            <a:endParaRPr lang="cs-CZ" sz="1300" dirty="0"/>
          </a:p>
        </p:txBody>
      </p:sp>
    </p:spTree>
    <p:extLst>
      <p:ext uri="{BB962C8B-B14F-4D97-AF65-F5344CB8AC3E}">
        <p14:creationId xmlns:p14="http://schemas.microsoft.com/office/powerpoint/2010/main" val="3885983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B1E06E-F52B-4646-99B3-28DCEE79895F}"/>
              </a:ext>
            </a:extLst>
          </p:cNvPr>
          <p:cNvSpPr>
            <a:spLocks noGrp="1"/>
          </p:cNvSpPr>
          <p:nvPr>
            <p:ph type="title"/>
          </p:nvPr>
        </p:nvSpPr>
        <p:spPr>
          <a:xfrm>
            <a:off x="438151" y="637567"/>
            <a:ext cx="7048500" cy="1596177"/>
          </a:xfrm>
        </p:spPr>
        <p:txBody>
          <a:bodyPr>
            <a:normAutofit/>
          </a:bodyPr>
          <a:lstStyle/>
          <a:p>
            <a:r>
              <a:rPr lang="fr-FR" sz="3200" dirty="0"/>
              <a:t>Aspect symbolique : rôle des descriptions dans l’univers balzacien</a:t>
            </a:r>
            <a:endParaRPr lang="cs-CZ" sz="3200" dirty="0"/>
          </a:p>
        </p:txBody>
      </p:sp>
      <p:sp>
        <p:nvSpPr>
          <p:cNvPr id="3" name="Zástupný obsah 2">
            <a:extLst>
              <a:ext uri="{FF2B5EF4-FFF2-40B4-BE49-F238E27FC236}">
                <a16:creationId xmlns:a16="http://schemas.microsoft.com/office/drawing/2014/main" id="{1E1EB43C-CA2A-4905-AF44-FE1AB9BF44E5}"/>
              </a:ext>
            </a:extLst>
          </p:cNvPr>
          <p:cNvSpPr>
            <a:spLocks noGrp="1"/>
          </p:cNvSpPr>
          <p:nvPr>
            <p:ph sz="quarter" idx="13"/>
          </p:nvPr>
        </p:nvSpPr>
        <p:spPr>
          <a:xfrm>
            <a:off x="913774" y="2367092"/>
            <a:ext cx="5549170" cy="3714112"/>
          </a:xfrm>
        </p:spPr>
        <p:txBody>
          <a:bodyPr>
            <a:normAutofit/>
          </a:bodyPr>
          <a:lstStyle/>
          <a:p>
            <a:pPr algn="just"/>
            <a:r>
              <a:rPr lang="fr-FR" sz="1500" dirty="0"/>
              <a:t>« Quelques esprits, avides d’intérêt avant tout, accuseront ces explications de longueur ; mais il est utile de faire observer ici que, d’abord, l’historien des mœurs obéit à des lois plus dures que celles qui régissent l’historien des faits ; il doit rendre tout probable, même le vrai ; tandis que dans le domaine de l’histoire proprement dite, l’impossible est justifié par la raison qu’il est advenu. » (Honoré de Balzac: </a:t>
            </a:r>
            <a:r>
              <a:rPr lang="fr-FR" sz="1500" i="1" dirty="0"/>
              <a:t>Les Paysans</a:t>
            </a:r>
            <a:r>
              <a:rPr lang="fr-FR" sz="1500" dirty="0"/>
              <a:t>)</a:t>
            </a:r>
          </a:p>
          <a:p>
            <a:pPr algn="just"/>
            <a:r>
              <a:rPr lang="fr-FR" sz="1500" dirty="0"/>
              <a:t>Balzac a « </a:t>
            </a:r>
            <a:r>
              <a:rPr lang="fr-FR" sz="1500" i="1" dirty="0"/>
              <a:t>ramené le roman moderne à la vérité, à la peinture des infortunes réelles </a:t>
            </a:r>
            <a:r>
              <a:rPr lang="fr-FR" sz="1500" dirty="0"/>
              <a:t>» (Félix Davin: </a:t>
            </a:r>
            <a:r>
              <a:rPr lang="fr-FR" sz="1500" i="1" dirty="0"/>
              <a:t>Introduction aux études de mœurs au XIX</a:t>
            </a:r>
            <a:r>
              <a:rPr lang="fr-FR" sz="1500" i="1" baseline="30000" dirty="0"/>
              <a:t>e</a:t>
            </a:r>
            <a:r>
              <a:rPr lang="fr-FR" sz="1500" i="1" dirty="0"/>
              <a:t> siècle</a:t>
            </a:r>
            <a:r>
              <a:rPr lang="fr-FR" sz="1500" dirty="0"/>
              <a:t>)</a:t>
            </a:r>
            <a:endParaRPr lang="cs-CZ" sz="1500" dirty="0"/>
          </a:p>
        </p:txBody>
      </p:sp>
      <p:pic>
        <p:nvPicPr>
          <p:cNvPr id="9218" name="Picture 2" descr="La récurrence des personnages dans « la Comédie humaine » (Balzac) -  Gazette littéraire">
            <a:extLst>
              <a:ext uri="{FF2B5EF4-FFF2-40B4-BE49-F238E27FC236}">
                <a16:creationId xmlns:a16="http://schemas.microsoft.com/office/drawing/2014/main" id="{0D730F2A-25B8-48B1-9CC8-3C2FF8B090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7798" r="-532"/>
          <a:stretch/>
        </p:blipFill>
        <p:spPr bwMode="auto">
          <a:xfrm>
            <a:off x="7362826" y="510078"/>
            <a:ext cx="4705349" cy="6255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764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6ECCB1-2137-4BC5-A734-EE8C9364CFE7}"/>
              </a:ext>
            </a:extLst>
          </p:cNvPr>
          <p:cNvSpPr>
            <a:spLocks noGrp="1"/>
          </p:cNvSpPr>
          <p:nvPr>
            <p:ph type="title"/>
          </p:nvPr>
        </p:nvSpPr>
        <p:spPr/>
        <p:txBody>
          <a:bodyPr/>
          <a:lstStyle/>
          <a:p>
            <a:r>
              <a:rPr lang="fr-FR" dirty="0"/>
              <a:t>conclusion: des descriptions omniprésentes ou l’Encyclopédie du XIX</a:t>
            </a:r>
            <a:r>
              <a:rPr lang="fr-FR" baseline="30000" dirty="0"/>
              <a:t>e</a:t>
            </a:r>
            <a:r>
              <a:rPr lang="fr-FR" dirty="0"/>
              <a:t> siècle </a:t>
            </a:r>
            <a:endParaRPr lang="cs-CZ" dirty="0"/>
          </a:p>
        </p:txBody>
      </p:sp>
      <p:sp>
        <p:nvSpPr>
          <p:cNvPr id="3" name="Zástupný obsah 2">
            <a:extLst>
              <a:ext uri="{FF2B5EF4-FFF2-40B4-BE49-F238E27FC236}">
                <a16:creationId xmlns:a16="http://schemas.microsoft.com/office/drawing/2014/main" id="{7AF115A8-A962-4F76-A467-1E3DADCD74CC}"/>
              </a:ext>
            </a:extLst>
          </p:cNvPr>
          <p:cNvSpPr>
            <a:spLocks noGrp="1"/>
          </p:cNvSpPr>
          <p:nvPr>
            <p:ph sz="quarter" idx="13"/>
          </p:nvPr>
        </p:nvSpPr>
        <p:spPr>
          <a:xfrm>
            <a:off x="914399" y="2214694"/>
            <a:ext cx="10363826" cy="3424107"/>
          </a:xfrm>
        </p:spPr>
        <p:txBody>
          <a:bodyPr/>
          <a:lstStyle/>
          <a:p>
            <a:pPr marL="0" indent="0" algn="ctr">
              <a:buNone/>
            </a:pPr>
            <a:r>
              <a:rPr lang="fr-FR" dirty="0"/>
              <a:t>« </a:t>
            </a:r>
            <a:r>
              <a:rPr lang="fr-FR" i="1" dirty="0"/>
              <a:t>L’ambition immodérée de tout voir, de tout faire voir, de tout comprendre, de tout faire comprendre. </a:t>
            </a:r>
            <a:r>
              <a:rPr lang="fr-FR" dirty="0"/>
              <a:t>» (Charles Baudelaire à propos de l’art de Balzac)</a:t>
            </a:r>
          </a:p>
          <a:p>
            <a:pPr marL="0" indent="0" algn="just">
              <a:buNone/>
            </a:pPr>
            <a:endParaRPr lang="cs-CZ" dirty="0"/>
          </a:p>
        </p:txBody>
      </p:sp>
      <p:pic>
        <p:nvPicPr>
          <p:cNvPr id="2052" name="Picture 4" descr="Balzac écrit trois livres en un an">
            <a:extLst>
              <a:ext uri="{FF2B5EF4-FFF2-40B4-BE49-F238E27FC236}">
                <a16:creationId xmlns:a16="http://schemas.microsoft.com/office/drawing/2014/main" id="{DB1EB7E0-0477-4332-A1D7-678CF0612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036" y="3140558"/>
            <a:ext cx="5277163" cy="3641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201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Les Voyages pittoresques et romantiques dans l'ancienne France - YouTube">
            <a:extLst>
              <a:ext uri="{FF2B5EF4-FFF2-40B4-BE49-F238E27FC236}">
                <a16:creationId xmlns:a16="http://schemas.microsoft.com/office/drawing/2014/main" id="{0BC3131F-7FFE-430A-927C-A3BC2FF34E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21CB8282-44AF-40D0-A7E2-03734788DC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3" name="Rounded Rectangle 8">
            <a:extLst>
              <a:ext uri="{FF2B5EF4-FFF2-40B4-BE49-F238E27FC236}">
                <a16:creationId xmlns:a16="http://schemas.microsoft.com/office/drawing/2014/main" id="{D77CF7D5-36A3-4ED3-AE46-77E42D2AA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038226" y="819150"/>
            <a:ext cx="10037605" cy="4972049"/>
          </a:xfrm>
          <a:prstGeom prst="roundRect">
            <a:avLst>
              <a:gd name="adj" fmla="val 4333"/>
            </a:avLst>
          </a:prstGeom>
          <a:solidFill>
            <a:schemeClr val="bg1">
              <a:alpha val="75000"/>
            </a:schemeClr>
          </a:solidFill>
          <a:ln w="82550">
            <a:solidFill>
              <a:srgbClr val="EAEAEA"/>
            </a:solidFill>
          </a:ln>
          <a:scene3d>
            <a:camera prst="orthographicFront"/>
            <a:lightRig rig="threePt" dir="t"/>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DB99C82-1E28-4051-AF3F-A7B4A73C3D3B}"/>
              </a:ext>
            </a:extLst>
          </p:cNvPr>
          <p:cNvSpPr>
            <a:spLocks noGrp="1"/>
          </p:cNvSpPr>
          <p:nvPr>
            <p:ph type="title"/>
          </p:nvPr>
        </p:nvSpPr>
        <p:spPr>
          <a:xfrm>
            <a:off x="1307482" y="950976"/>
            <a:ext cx="9499092" cy="1263718"/>
          </a:xfrm>
        </p:spPr>
        <p:txBody>
          <a:bodyPr>
            <a:normAutofit/>
          </a:bodyPr>
          <a:lstStyle/>
          <a:p>
            <a:r>
              <a:rPr lang="fr-FR" dirty="0"/>
              <a:t>En guise d’introduction</a:t>
            </a:r>
            <a:endParaRPr lang="cs-CZ" dirty="0"/>
          </a:p>
        </p:txBody>
      </p:sp>
      <p:sp>
        <p:nvSpPr>
          <p:cNvPr id="3" name="Zástupný obsah 2">
            <a:extLst>
              <a:ext uri="{FF2B5EF4-FFF2-40B4-BE49-F238E27FC236}">
                <a16:creationId xmlns:a16="http://schemas.microsoft.com/office/drawing/2014/main" id="{E07092A5-F098-4609-8F14-2783A688C1B2}"/>
              </a:ext>
            </a:extLst>
          </p:cNvPr>
          <p:cNvSpPr>
            <a:spLocks noGrp="1"/>
          </p:cNvSpPr>
          <p:nvPr>
            <p:ph sz="quarter" idx="13"/>
          </p:nvPr>
        </p:nvSpPr>
        <p:spPr>
          <a:xfrm>
            <a:off x="1383682" y="2367093"/>
            <a:ext cx="9346692" cy="3090732"/>
          </a:xfrm>
        </p:spPr>
        <p:txBody>
          <a:bodyPr>
            <a:normAutofit/>
          </a:bodyPr>
          <a:lstStyle/>
          <a:p>
            <a:pPr algn="just">
              <a:lnSpc>
                <a:spcPct val="110000"/>
              </a:lnSpc>
            </a:pPr>
            <a:r>
              <a:rPr lang="fr-FR" sz="1500" dirty="0"/>
              <a:t>Comment définir la description?</a:t>
            </a:r>
          </a:p>
          <a:p>
            <a:pPr lvl="1" algn="just">
              <a:lnSpc>
                <a:spcPct val="110000"/>
              </a:lnSpc>
            </a:pPr>
            <a:r>
              <a:rPr lang="fr-FR" sz="1500" dirty="0"/>
              <a:t>Définition « traditionnelle »: « </a:t>
            </a:r>
            <a:r>
              <a:rPr lang="fr-FR" sz="1500" i="1" dirty="0"/>
              <a:t>Dans une œuvre littéraire, passage de type descriptif qui évoque une réalité concrète. La description peut concerner un lieu, un paysage, une maison, une pièce ou encore une personne (auquel cas on parle alors de portrait). On y trouve de nombreux adjectifs et expansions du nom, des indications de lieux, des verbes d'état, des perceptions, des sensations. Elle peut utiliser un ou plusieurs points de vue : focalisation interne, focalisation externe ou encore focalisation zéro. Elle peut avoir pour but de situer l'action, de créer une ambiance ou pourquoi pas de faire comprendre, de signifier quelque chose (fonction symbolique). </a:t>
            </a:r>
            <a:r>
              <a:rPr lang="fr-FR" sz="1500" dirty="0"/>
              <a:t>»</a:t>
            </a:r>
          </a:p>
          <a:p>
            <a:pPr lvl="1" algn="just">
              <a:lnSpc>
                <a:spcPct val="110000"/>
              </a:lnSpc>
            </a:pPr>
            <a:r>
              <a:rPr lang="fr-FR" sz="1500" dirty="0"/>
              <a:t>Définition narratologique (selon Gérard Genette: </a:t>
            </a:r>
            <a:r>
              <a:rPr lang="fr-FR" sz="1500" i="1" dirty="0"/>
              <a:t>Figures III</a:t>
            </a:r>
            <a:r>
              <a:rPr lang="fr-FR" sz="1500" dirty="0"/>
              <a:t>): la description=la pause (temps du récit=n; temps de l’histoire=0)</a:t>
            </a:r>
          </a:p>
          <a:p>
            <a:pPr lvl="1" algn="just">
              <a:lnSpc>
                <a:spcPct val="110000"/>
              </a:lnSpc>
            </a:pPr>
            <a:endParaRPr lang="fr-FR" sz="1500" dirty="0"/>
          </a:p>
          <a:p>
            <a:pPr lvl="1" algn="just">
              <a:lnSpc>
                <a:spcPct val="110000"/>
              </a:lnSpc>
            </a:pPr>
            <a:endParaRPr lang="cs-CZ" sz="1500" dirty="0"/>
          </a:p>
        </p:txBody>
      </p:sp>
    </p:spTree>
    <p:extLst>
      <p:ext uri="{BB962C8B-B14F-4D97-AF65-F5344CB8AC3E}">
        <p14:creationId xmlns:p14="http://schemas.microsoft.com/office/powerpoint/2010/main" val="42927358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6288F5-1544-4CEA-82F2-2DE4D1DE9FF0}"/>
              </a:ext>
            </a:extLst>
          </p:cNvPr>
          <p:cNvSpPr>
            <a:spLocks noGrp="1"/>
          </p:cNvSpPr>
          <p:nvPr>
            <p:ph type="title"/>
          </p:nvPr>
        </p:nvSpPr>
        <p:spPr/>
        <p:txBody>
          <a:bodyPr/>
          <a:lstStyle/>
          <a:p>
            <a:r>
              <a:rPr lang="fr-FR" dirty="0"/>
              <a:t>Lectures des descriptions balzaciennes</a:t>
            </a:r>
          </a:p>
        </p:txBody>
      </p:sp>
      <p:sp>
        <p:nvSpPr>
          <p:cNvPr id="3" name="Zástupný obsah 2">
            <a:extLst>
              <a:ext uri="{FF2B5EF4-FFF2-40B4-BE49-F238E27FC236}">
                <a16:creationId xmlns:a16="http://schemas.microsoft.com/office/drawing/2014/main" id="{88272090-2A12-4108-B56F-A9DAEF73B866}"/>
              </a:ext>
            </a:extLst>
          </p:cNvPr>
          <p:cNvSpPr>
            <a:spLocks noGrp="1"/>
          </p:cNvSpPr>
          <p:nvPr>
            <p:ph sz="quarter" idx="13"/>
          </p:nvPr>
        </p:nvSpPr>
        <p:spPr>
          <a:xfrm>
            <a:off x="1064694" y="2065251"/>
            <a:ext cx="10591686" cy="3424107"/>
          </a:xfrm>
        </p:spPr>
        <p:txBody>
          <a:bodyPr/>
          <a:lstStyle/>
          <a:p>
            <a:pPr marL="457200" indent="-457200">
              <a:buFont typeface="+mj-lt"/>
              <a:buAutoNum type="arabicPeriod"/>
            </a:pPr>
            <a:r>
              <a:rPr lang="fr-FR" dirty="0"/>
              <a:t>Quels sont les phénomènes, les thèmes exploités par Balzac dans chaque extrait ? </a:t>
            </a:r>
          </a:p>
          <a:p>
            <a:pPr marL="457200" indent="-457200">
              <a:buFont typeface="+mj-lt"/>
              <a:buAutoNum type="arabicPeriod"/>
            </a:pPr>
            <a:r>
              <a:rPr lang="fr-FR"/>
              <a:t>Comment procède-t-il </a:t>
            </a:r>
            <a:r>
              <a:rPr lang="fr-FR" dirty="0"/>
              <a:t>dans la description ? </a:t>
            </a:r>
          </a:p>
          <a:p>
            <a:pPr marL="457200" indent="-457200">
              <a:buFont typeface="+mj-lt"/>
              <a:buAutoNum type="arabicPeriod"/>
            </a:pPr>
            <a:r>
              <a:rPr lang="fr-FR" dirty="0"/>
              <a:t>Pourquoi considère-t-il nécessaire d’insérer ces descriptions dans ses livres et quelle est leur relation au thème général de chaque roman ? </a:t>
            </a:r>
          </a:p>
          <a:p>
            <a:pPr marL="457200" indent="-457200">
              <a:buFont typeface="+mj-lt"/>
              <a:buAutoNum type="arabicPeriod"/>
            </a:pPr>
            <a:r>
              <a:rPr lang="fr-FR" dirty="0"/>
              <a:t>est-ce que ces descriptions relèvent du domaine du « romanesque » ou plutôt du « factuel » et pourquoi ?</a:t>
            </a:r>
            <a:endParaRPr lang="cs-CZ" dirty="0"/>
          </a:p>
        </p:txBody>
      </p:sp>
    </p:spTree>
    <p:extLst>
      <p:ext uri="{BB962C8B-B14F-4D97-AF65-F5344CB8AC3E}">
        <p14:creationId xmlns:p14="http://schemas.microsoft.com/office/powerpoint/2010/main" val="1766336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ALZAC - LES CHOUANS - Julien Le Blant">
            <a:extLst>
              <a:ext uri="{FF2B5EF4-FFF2-40B4-BE49-F238E27FC236}">
                <a16:creationId xmlns:a16="http://schemas.microsoft.com/office/drawing/2014/main" id="{26EA718A-3349-4612-A148-2B047E9116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408"/>
          <a:stretch/>
        </p:blipFill>
        <p:spPr bwMode="auto">
          <a:xfrm>
            <a:off x="20" y="10"/>
            <a:ext cx="4024741"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3" name="Rectangle 72">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B7516F21-ABDB-47A3-8A39-43C6B4AE16C5}"/>
              </a:ext>
            </a:extLst>
          </p:cNvPr>
          <p:cNvSpPr>
            <a:spLocks noGrp="1"/>
          </p:cNvSpPr>
          <p:nvPr>
            <p:ph type="title"/>
          </p:nvPr>
        </p:nvSpPr>
        <p:spPr>
          <a:xfrm>
            <a:off x="4465050" y="618517"/>
            <a:ext cx="6672886" cy="1596177"/>
          </a:xfrm>
        </p:spPr>
        <p:txBody>
          <a:bodyPr>
            <a:normAutofit/>
          </a:bodyPr>
          <a:lstStyle/>
          <a:p>
            <a:r>
              <a:rPr lang="cs-CZ" sz="3000" dirty="0"/>
              <a:t>I. </a:t>
            </a:r>
            <a:r>
              <a:rPr lang="cs-CZ" sz="3000" i="1" dirty="0"/>
              <a:t>Les </a:t>
            </a:r>
            <a:r>
              <a:rPr lang="cs-CZ" sz="3000" i="1" dirty="0" err="1"/>
              <a:t>Chouans</a:t>
            </a:r>
            <a:endParaRPr lang="cs-CZ" sz="3000" dirty="0"/>
          </a:p>
        </p:txBody>
      </p:sp>
      <p:sp>
        <p:nvSpPr>
          <p:cNvPr id="3" name="Zástupný obsah 2">
            <a:extLst>
              <a:ext uri="{FF2B5EF4-FFF2-40B4-BE49-F238E27FC236}">
                <a16:creationId xmlns:a16="http://schemas.microsoft.com/office/drawing/2014/main" id="{F994D409-9CD8-4585-958A-4ED19C399316}"/>
              </a:ext>
            </a:extLst>
          </p:cNvPr>
          <p:cNvSpPr>
            <a:spLocks noGrp="1"/>
          </p:cNvSpPr>
          <p:nvPr>
            <p:ph sz="quarter" idx="13"/>
          </p:nvPr>
        </p:nvSpPr>
        <p:spPr>
          <a:xfrm>
            <a:off x="4465050" y="1852741"/>
            <a:ext cx="6672887" cy="3828967"/>
          </a:xfrm>
        </p:spPr>
        <p:txBody>
          <a:bodyPr>
            <a:normAutofit/>
          </a:bodyPr>
          <a:lstStyle/>
          <a:p>
            <a:pPr marL="457200" indent="-457200" algn="just">
              <a:buFont typeface="+mj-lt"/>
              <a:buAutoNum type="arabicPeriod"/>
            </a:pPr>
            <a:r>
              <a:rPr lang="fr-FR" dirty="0"/>
              <a:t>paysage breton et sa physionomie</a:t>
            </a:r>
          </a:p>
          <a:p>
            <a:pPr marL="457200" indent="-457200" algn="just">
              <a:buFont typeface="+mj-lt"/>
              <a:buAutoNum type="arabicPeriod"/>
            </a:pPr>
            <a:r>
              <a:rPr lang="fr-FR" dirty="0"/>
              <a:t>Le voyage de la héroïne (marie de Verneuil) à travers le pays</a:t>
            </a:r>
          </a:p>
          <a:p>
            <a:pPr marL="457200" indent="-457200" algn="just">
              <a:buFont typeface="+mj-lt"/>
              <a:buAutoNum type="arabicPeriod"/>
            </a:pPr>
            <a:r>
              <a:rPr lang="fr-FR" dirty="0"/>
              <a:t>Le caractère du pays explique le caractère de ses habitants et également la nature des combats contre les républicains (« </a:t>
            </a:r>
            <a:r>
              <a:rPr lang="fr-FR" i="1" dirty="0"/>
              <a:t>Mademoiselle de Verneuil comprit alors la guerre des Chouans</a:t>
            </a:r>
            <a:r>
              <a:rPr lang="fr-FR" dirty="0"/>
              <a:t>. ») </a:t>
            </a:r>
          </a:p>
          <a:p>
            <a:pPr marL="457200" indent="-457200" algn="just">
              <a:buFont typeface="+mj-lt"/>
              <a:buAutoNum type="arabicPeriod"/>
            </a:pPr>
            <a:r>
              <a:rPr lang="fr-FR" dirty="0"/>
              <a:t>Description d’un paysage pittoresque à la manière de </a:t>
            </a:r>
            <a:r>
              <a:rPr lang="fr-FR" dirty="0" err="1"/>
              <a:t>walter</a:t>
            </a:r>
            <a:r>
              <a:rPr lang="fr-FR" dirty="0"/>
              <a:t> </a:t>
            </a:r>
            <a:r>
              <a:rPr lang="fr-FR" dirty="0" err="1"/>
              <a:t>scott</a:t>
            </a:r>
            <a:endParaRPr lang="fr-FR" dirty="0"/>
          </a:p>
          <a:p>
            <a:pPr marL="457200" indent="-457200">
              <a:buFont typeface="+mj-lt"/>
              <a:buAutoNum type="arabicPeriod"/>
            </a:pPr>
            <a:endParaRPr lang="cs-CZ" dirty="0"/>
          </a:p>
        </p:txBody>
      </p:sp>
    </p:spTree>
    <p:extLst>
      <p:ext uri="{BB962C8B-B14F-4D97-AF65-F5344CB8AC3E}">
        <p14:creationId xmlns:p14="http://schemas.microsoft.com/office/powerpoint/2010/main" val="198892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Le lys dans la vallée - Ép. 3/4 - Balzac et son monde">
            <a:extLst>
              <a:ext uri="{FF2B5EF4-FFF2-40B4-BE49-F238E27FC236}">
                <a16:creationId xmlns:a16="http://schemas.microsoft.com/office/drawing/2014/main" id="{D0D34885-EAD0-45C4-8E56-742AAF15DD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46" r="16235"/>
          <a:stretch/>
        </p:blipFill>
        <p:spPr bwMode="auto">
          <a:xfrm>
            <a:off x="20" y="10"/>
            <a:ext cx="4024741"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13E06C73-AADB-4466-AC27-36255D0E64E1}"/>
              </a:ext>
            </a:extLst>
          </p:cNvPr>
          <p:cNvSpPr>
            <a:spLocks noGrp="1"/>
          </p:cNvSpPr>
          <p:nvPr>
            <p:ph type="title"/>
          </p:nvPr>
        </p:nvSpPr>
        <p:spPr>
          <a:xfrm>
            <a:off x="4465050" y="618517"/>
            <a:ext cx="6672886" cy="1596177"/>
          </a:xfrm>
        </p:spPr>
        <p:txBody>
          <a:bodyPr>
            <a:normAutofit/>
          </a:bodyPr>
          <a:lstStyle/>
          <a:p>
            <a:r>
              <a:rPr lang="cs-CZ" sz="3000" dirty="0"/>
              <a:t>II. </a:t>
            </a:r>
            <a:r>
              <a:rPr lang="cs-CZ" sz="3000" i="1" dirty="0" err="1"/>
              <a:t>Le</a:t>
            </a:r>
            <a:r>
              <a:rPr lang="cs-CZ" sz="3000" i="1" dirty="0"/>
              <a:t> </a:t>
            </a:r>
            <a:r>
              <a:rPr lang="cs-CZ" sz="3000" i="1" dirty="0" err="1"/>
              <a:t>lys</a:t>
            </a:r>
            <a:r>
              <a:rPr lang="cs-CZ" sz="3000" i="1" dirty="0"/>
              <a:t> </a:t>
            </a:r>
            <a:r>
              <a:rPr lang="cs-CZ" sz="3000" i="1" dirty="0" err="1"/>
              <a:t>dans</a:t>
            </a:r>
            <a:r>
              <a:rPr lang="cs-CZ" sz="3000" i="1" dirty="0"/>
              <a:t> la </a:t>
            </a:r>
            <a:r>
              <a:rPr lang="cs-CZ" sz="3000" i="1" dirty="0" err="1"/>
              <a:t>vallée</a:t>
            </a:r>
            <a:r>
              <a:rPr lang="cs-CZ" sz="3000" i="1" dirty="0"/>
              <a:t> </a:t>
            </a:r>
            <a:endParaRPr lang="cs-CZ" sz="3000" dirty="0"/>
          </a:p>
        </p:txBody>
      </p:sp>
      <p:sp>
        <p:nvSpPr>
          <p:cNvPr id="3" name="Zástupný obsah 2">
            <a:extLst>
              <a:ext uri="{FF2B5EF4-FFF2-40B4-BE49-F238E27FC236}">
                <a16:creationId xmlns:a16="http://schemas.microsoft.com/office/drawing/2014/main" id="{C8B90126-1F85-49B3-AB33-9A97816CB5A5}"/>
              </a:ext>
            </a:extLst>
          </p:cNvPr>
          <p:cNvSpPr>
            <a:spLocks noGrp="1"/>
          </p:cNvSpPr>
          <p:nvPr>
            <p:ph sz="quarter" idx="13"/>
          </p:nvPr>
        </p:nvSpPr>
        <p:spPr>
          <a:xfrm>
            <a:off x="4900054" y="2136272"/>
            <a:ext cx="6672887" cy="3651968"/>
          </a:xfrm>
        </p:spPr>
        <p:txBody>
          <a:bodyPr>
            <a:normAutofit lnSpcReduction="10000"/>
          </a:bodyPr>
          <a:lstStyle/>
          <a:p>
            <a:pPr marL="457200" indent="-457200" algn="just">
              <a:buFont typeface="+mj-lt"/>
              <a:buAutoNum type="arabicPeriod"/>
            </a:pPr>
            <a:r>
              <a:rPr lang="fr-FR" dirty="0"/>
              <a:t>Vendanges en Touraine (=agriculture)</a:t>
            </a:r>
          </a:p>
          <a:p>
            <a:pPr marL="457200" indent="-457200" algn="just">
              <a:buFont typeface="+mj-lt"/>
              <a:buAutoNum type="arabicPeriod"/>
            </a:pPr>
            <a:r>
              <a:rPr lang="fr-FR" dirty="0"/>
              <a:t> narration de Félix de </a:t>
            </a:r>
            <a:r>
              <a:rPr lang="fr-FR" dirty="0" err="1"/>
              <a:t>vandenesse</a:t>
            </a:r>
            <a:r>
              <a:rPr lang="fr-FR" dirty="0"/>
              <a:t>: un moment précis dans la narration (automne dans la campagne tourangeoise) qui permet de faire une peinture des mœurs du pays </a:t>
            </a:r>
          </a:p>
          <a:p>
            <a:pPr marL="457200" indent="-457200" algn="just">
              <a:buFont typeface="+mj-lt"/>
              <a:buAutoNum type="arabicPeriod"/>
            </a:pPr>
            <a:r>
              <a:rPr lang="fr-FR" i="1" dirty="0"/>
              <a:t>Le Lys dans la vallée </a:t>
            </a:r>
            <a:r>
              <a:rPr lang="fr-FR" dirty="0"/>
              <a:t>est une « scène de la vie de campagne »</a:t>
            </a:r>
          </a:p>
          <a:p>
            <a:pPr marL="457200" indent="-457200" algn="just">
              <a:buFont typeface="+mj-lt"/>
              <a:buAutoNum type="arabicPeriod"/>
            </a:pPr>
            <a:r>
              <a:rPr lang="fr-FR" dirty="0"/>
              <a:t>Image idéalisée des paysans, influencée par les mémoires de Félix sur son premier amour</a:t>
            </a:r>
          </a:p>
          <a:p>
            <a:pPr marL="457200" indent="-457200">
              <a:buFont typeface="+mj-lt"/>
              <a:buAutoNum type="arabicPeriod"/>
            </a:pPr>
            <a:endParaRPr lang="cs-CZ" dirty="0"/>
          </a:p>
        </p:txBody>
      </p:sp>
    </p:spTree>
    <p:extLst>
      <p:ext uri="{BB962C8B-B14F-4D97-AF65-F5344CB8AC3E}">
        <p14:creationId xmlns:p14="http://schemas.microsoft.com/office/powerpoint/2010/main" val="180781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Lost Illusions « La Comedie Humaine by Balzac">
            <a:extLst>
              <a:ext uri="{FF2B5EF4-FFF2-40B4-BE49-F238E27FC236}">
                <a16:creationId xmlns:a16="http://schemas.microsoft.com/office/drawing/2014/main" id="{0743E703-311C-46BF-83AC-DC7F589E92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74"/>
          <a:stretch/>
        </p:blipFill>
        <p:spPr bwMode="auto">
          <a:xfrm>
            <a:off x="20" y="10"/>
            <a:ext cx="4024741"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ED13ECC8-73E5-43E9-92C5-EE6FF5B7052E}"/>
              </a:ext>
            </a:extLst>
          </p:cNvPr>
          <p:cNvSpPr>
            <a:spLocks noGrp="1"/>
          </p:cNvSpPr>
          <p:nvPr>
            <p:ph type="title"/>
          </p:nvPr>
        </p:nvSpPr>
        <p:spPr>
          <a:xfrm>
            <a:off x="4465050" y="618517"/>
            <a:ext cx="6672886" cy="1596177"/>
          </a:xfrm>
        </p:spPr>
        <p:txBody>
          <a:bodyPr>
            <a:normAutofit/>
          </a:bodyPr>
          <a:lstStyle/>
          <a:p>
            <a:r>
              <a:rPr lang="cs-CZ" sz="3000" dirty="0"/>
              <a:t>III. </a:t>
            </a:r>
            <a:r>
              <a:rPr lang="cs-CZ" sz="3000" i="1" dirty="0" err="1"/>
              <a:t>Illusions</a:t>
            </a:r>
            <a:r>
              <a:rPr lang="cs-CZ" sz="3000" i="1" dirty="0"/>
              <a:t> </a:t>
            </a:r>
            <a:r>
              <a:rPr lang="cs-CZ" sz="3000" i="1" dirty="0" err="1"/>
              <a:t>perdues</a:t>
            </a:r>
            <a:r>
              <a:rPr lang="cs-CZ" sz="3000" i="1" dirty="0"/>
              <a:t> </a:t>
            </a:r>
            <a:endParaRPr lang="cs-CZ" sz="3000" dirty="0"/>
          </a:p>
        </p:txBody>
      </p:sp>
      <p:sp>
        <p:nvSpPr>
          <p:cNvPr id="3" name="Zástupný obsah 2">
            <a:extLst>
              <a:ext uri="{FF2B5EF4-FFF2-40B4-BE49-F238E27FC236}">
                <a16:creationId xmlns:a16="http://schemas.microsoft.com/office/drawing/2014/main" id="{25D7BC9E-1404-480F-8659-0185A4F3BC13}"/>
              </a:ext>
            </a:extLst>
          </p:cNvPr>
          <p:cNvSpPr>
            <a:spLocks noGrp="1"/>
          </p:cNvSpPr>
          <p:nvPr>
            <p:ph sz="quarter" idx="13"/>
          </p:nvPr>
        </p:nvSpPr>
        <p:spPr>
          <a:xfrm>
            <a:off x="4544947" y="1852187"/>
            <a:ext cx="6672887" cy="4387296"/>
          </a:xfrm>
        </p:spPr>
        <p:txBody>
          <a:bodyPr>
            <a:normAutofit lnSpcReduction="10000"/>
          </a:bodyPr>
          <a:lstStyle/>
          <a:p>
            <a:pPr marL="457200" indent="-457200" algn="just">
              <a:buFont typeface="+mj-lt"/>
              <a:buAutoNum type="arabicPeriod"/>
            </a:pPr>
            <a:r>
              <a:rPr lang="fr-FR" dirty="0"/>
              <a:t>Imprimerie et fabrication du papier</a:t>
            </a:r>
          </a:p>
          <a:p>
            <a:pPr marL="457200" indent="-457200" algn="just">
              <a:buFont typeface="+mj-lt"/>
              <a:buAutoNum type="arabicPeriod"/>
            </a:pPr>
            <a:r>
              <a:rPr lang="fr-FR" dirty="0"/>
              <a:t>Introduction dans l’histoire: David </a:t>
            </a:r>
            <a:r>
              <a:rPr lang="fr-FR" dirty="0" err="1"/>
              <a:t>Séchard</a:t>
            </a:r>
            <a:r>
              <a:rPr lang="fr-FR" dirty="0"/>
              <a:t>, imprimeur et inventeur, est ami de Lucien de Rubempré et il deviendra son beau-frère</a:t>
            </a:r>
          </a:p>
          <a:p>
            <a:pPr marL="457200" indent="-457200" algn="just">
              <a:buFont typeface="+mj-lt"/>
              <a:buAutoNum type="arabicPeriod"/>
            </a:pPr>
            <a:r>
              <a:rPr lang="fr-FR" dirty="0"/>
              <a:t>Lien avec l’intrigue principale: « </a:t>
            </a:r>
            <a:r>
              <a:rPr lang="fr-FR" i="1" dirty="0"/>
              <a:t>il est nécessaire de mentionner les vieux outils auxquels Jérôme-Nicolas </a:t>
            </a:r>
            <a:r>
              <a:rPr lang="fr-FR" i="1" dirty="0" err="1"/>
              <a:t>Séchard</a:t>
            </a:r>
            <a:r>
              <a:rPr lang="fr-FR" i="1" dirty="0"/>
              <a:t> portait une superstitieuse affection ; car ils jouent leur rôle dans cette grande petite histoire.</a:t>
            </a:r>
            <a:r>
              <a:rPr lang="fr-FR" dirty="0"/>
              <a:t> »</a:t>
            </a:r>
          </a:p>
          <a:p>
            <a:pPr marL="457200" indent="-457200" algn="just">
              <a:buFont typeface="+mj-lt"/>
              <a:buAutoNum type="arabicPeriod"/>
            </a:pPr>
            <a:r>
              <a:rPr lang="fr-FR" dirty="0"/>
              <a:t>Détails sur les machines à imprimer et sur l’industrie du papier – style « technique »</a:t>
            </a:r>
            <a:endParaRPr lang="cs-CZ" dirty="0"/>
          </a:p>
        </p:txBody>
      </p:sp>
    </p:spTree>
    <p:extLst>
      <p:ext uri="{BB962C8B-B14F-4D97-AF65-F5344CB8AC3E}">
        <p14:creationId xmlns:p14="http://schemas.microsoft.com/office/powerpoint/2010/main" val="363943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Lucien de Rubempré - Wikiwand">
            <a:extLst>
              <a:ext uri="{FF2B5EF4-FFF2-40B4-BE49-F238E27FC236}">
                <a16:creationId xmlns:a16="http://schemas.microsoft.com/office/drawing/2014/main" id="{02ECAE79-B963-42B1-A9FD-DBECDA977B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36" r="6205" b="2"/>
          <a:stretch/>
        </p:blipFill>
        <p:spPr bwMode="auto">
          <a:xfrm>
            <a:off x="20" y="10"/>
            <a:ext cx="4024741"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8FB2A732-F33C-4C01-82A1-580CA1347492}"/>
              </a:ext>
            </a:extLst>
          </p:cNvPr>
          <p:cNvSpPr>
            <a:spLocks noGrp="1"/>
          </p:cNvSpPr>
          <p:nvPr>
            <p:ph type="title"/>
          </p:nvPr>
        </p:nvSpPr>
        <p:spPr>
          <a:xfrm>
            <a:off x="4713059" y="-2"/>
            <a:ext cx="6672886" cy="1596177"/>
          </a:xfrm>
        </p:spPr>
        <p:txBody>
          <a:bodyPr>
            <a:normAutofit/>
          </a:bodyPr>
          <a:lstStyle/>
          <a:p>
            <a:r>
              <a:rPr lang="cs-CZ" sz="3000" dirty="0"/>
              <a:t>IV. </a:t>
            </a:r>
            <a:r>
              <a:rPr lang="cs-CZ" sz="3000" i="1" dirty="0" err="1"/>
              <a:t>Splendeurs</a:t>
            </a:r>
            <a:r>
              <a:rPr lang="cs-CZ" sz="3000" i="1" dirty="0"/>
              <a:t> et mis</a:t>
            </a:r>
            <a:r>
              <a:rPr lang="fr-FR" sz="3000" i="1" dirty="0"/>
              <a:t>ères des courtisanes </a:t>
            </a:r>
            <a:endParaRPr lang="cs-CZ" sz="3000" dirty="0"/>
          </a:p>
        </p:txBody>
      </p:sp>
      <p:sp>
        <p:nvSpPr>
          <p:cNvPr id="3" name="Zástupný obsah 2">
            <a:extLst>
              <a:ext uri="{FF2B5EF4-FFF2-40B4-BE49-F238E27FC236}">
                <a16:creationId xmlns:a16="http://schemas.microsoft.com/office/drawing/2014/main" id="{B04FF547-A489-4BDA-90D8-FC5C34336C91}"/>
              </a:ext>
            </a:extLst>
          </p:cNvPr>
          <p:cNvSpPr>
            <a:spLocks noGrp="1"/>
          </p:cNvSpPr>
          <p:nvPr>
            <p:ph sz="quarter" idx="13"/>
          </p:nvPr>
        </p:nvSpPr>
        <p:spPr>
          <a:xfrm>
            <a:off x="4454759" y="1602094"/>
            <a:ext cx="6672887" cy="4948108"/>
          </a:xfrm>
        </p:spPr>
        <p:txBody>
          <a:bodyPr>
            <a:normAutofit fontScale="62500" lnSpcReduction="20000"/>
          </a:bodyPr>
          <a:lstStyle/>
          <a:p>
            <a:pPr marL="457200" indent="-457200" algn="just">
              <a:buFont typeface="+mj-lt"/>
              <a:buAutoNum type="arabicPeriod"/>
            </a:pPr>
            <a:r>
              <a:rPr lang="fr-FR" sz="2400" dirty="0"/>
              <a:t>« paniers à salade » - loi criminelle – description de la Conciergerie (prison)</a:t>
            </a:r>
          </a:p>
          <a:p>
            <a:pPr marL="457200" indent="-457200" algn="just">
              <a:buFont typeface="+mj-lt"/>
              <a:buAutoNum type="arabicPeriod"/>
            </a:pPr>
            <a:r>
              <a:rPr lang="fr-FR" sz="2400" dirty="0"/>
              <a:t>Lucien de Rubempré et Vautrin sont arrêtés par la police et transportés dans la Conciergerie + crime comme un des thèmes principaux du roman</a:t>
            </a:r>
          </a:p>
          <a:p>
            <a:pPr marL="457200" indent="-457200" algn="just">
              <a:buFont typeface="+mj-lt"/>
              <a:buAutoNum type="arabicPeriod"/>
            </a:pPr>
            <a:r>
              <a:rPr lang="fr-FR" sz="2400" dirty="0"/>
              <a:t>Coordination des descriptions dans le récit (« Le lendemain, à six heures, deux voitures menées en poste et appelées par le peuple dans sa langue énergique des paniers à salade sortirent de la Force, pour se diriger sur la Conciergerie au Palais de Justice. » - « </a:t>
            </a:r>
            <a:r>
              <a:rPr lang="fr-FR" sz="2400" i="1" dirty="0"/>
              <a:t>Maintenant, que les deux paniers à salade roulent sur les quais, l’intérêt de cette histoire exige quelques mots sur la Conciergerie pendant le temps qu’ils mettront à y venir. </a:t>
            </a:r>
            <a:r>
              <a:rPr lang="fr-FR" sz="2400" dirty="0"/>
              <a:t>», explications pour les lecteurs (« </a:t>
            </a:r>
            <a:r>
              <a:rPr lang="fr-FR" sz="2400" i="1" dirty="0"/>
              <a:t>Les neuf dixièmes des lecteurs et les neuf dixièmes du dernier dixième ignorent certainement les différences considérables qui séparent ces mots</a:t>
            </a:r>
            <a:r>
              <a:rPr lang="fr-FR" sz="2400" dirty="0"/>
              <a:t>… »</a:t>
            </a:r>
            <a:endParaRPr lang="cs-CZ" sz="2400" dirty="0"/>
          </a:p>
          <a:p>
            <a:pPr marL="457200" indent="-457200" algn="just">
              <a:buFont typeface="+mj-lt"/>
              <a:buAutoNum type="arabicPeriod"/>
            </a:pPr>
            <a:r>
              <a:rPr lang="fr-FR" sz="2400" dirty="0"/>
              <a:t>textes riches et variées: images métaphoriques, ironiques, terminologie juridique, réflexions sur la nature de la loi, « guide touristique »…. </a:t>
            </a:r>
          </a:p>
          <a:p>
            <a:pPr marL="457200" indent="-457200">
              <a:buFont typeface="+mj-lt"/>
              <a:buAutoNum type="arabicPeriod"/>
            </a:pPr>
            <a:endParaRPr lang="fr-FR" dirty="0"/>
          </a:p>
          <a:p>
            <a:pPr marL="457200" indent="-457200">
              <a:buFont typeface="+mj-lt"/>
              <a:buAutoNum type="arabicPeriod"/>
            </a:pPr>
            <a:endParaRPr lang="cs-CZ" i="1" dirty="0"/>
          </a:p>
        </p:txBody>
      </p:sp>
    </p:spTree>
    <p:extLst>
      <p:ext uri="{BB962C8B-B14F-4D97-AF65-F5344CB8AC3E}">
        <p14:creationId xmlns:p14="http://schemas.microsoft.com/office/powerpoint/2010/main" val="82286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D129BF-D970-4E92-A8F3-3776A27D5688}"/>
              </a:ext>
            </a:extLst>
          </p:cNvPr>
          <p:cNvSpPr>
            <a:spLocks noGrp="1"/>
          </p:cNvSpPr>
          <p:nvPr>
            <p:ph type="title"/>
          </p:nvPr>
        </p:nvSpPr>
        <p:spPr>
          <a:xfrm>
            <a:off x="1056650" y="0"/>
            <a:ext cx="10364451" cy="1596177"/>
          </a:xfrm>
        </p:spPr>
        <p:txBody>
          <a:bodyPr>
            <a:normAutofit/>
          </a:bodyPr>
          <a:lstStyle/>
          <a:p>
            <a:r>
              <a:rPr lang="fr-FR" sz="3200" dirty="0"/>
              <a:t>Aspect thématique : répertoire inépuisable des descriptions et des réflexions</a:t>
            </a:r>
            <a:endParaRPr lang="cs-CZ" sz="3200" dirty="0"/>
          </a:p>
        </p:txBody>
      </p:sp>
      <p:sp>
        <p:nvSpPr>
          <p:cNvPr id="3" name="Zástupný obsah 2">
            <a:extLst>
              <a:ext uri="{FF2B5EF4-FFF2-40B4-BE49-F238E27FC236}">
                <a16:creationId xmlns:a16="http://schemas.microsoft.com/office/drawing/2014/main" id="{93CA2952-6824-49F1-A72C-1578F303F938}"/>
              </a:ext>
            </a:extLst>
          </p:cNvPr>
          <p:cNvSpPr>
            <a:spLocks noGrp="1"/>
          </p:cNvSpPr>
          <p:nvPr>
            <p:ph sz="quarter" idx="13"/>
          </p:nvPr>
        </p:nvSpPr>
        <p:spPr>
          <a:xfrm>
            <a:off x="271437" y="1436724"/>
            <a:ext cx="10363826" cy="5126001"/>
          </a:xfrm>
        </p:spPr>
        <p:txBody>
          <a:bodyPr>
            <a:normAutofit lnSpcReduction="10000"/>
          </a:bodyPr>
          <a:lstStyle/>
          <a:p>
            <a:pPr marL="0" indent="0" algn="ctr">
              <a:buNone/>
            </a:pPr>
            <a:r>
              <a:rPr lang="fr-FR" sz="1500" dirty="0"/>
              <a:t>« </a:t>
            </a:r>
            <a:r>
              <a:rPr lang="fr-FR" sz="1500" i="1" dirty="0"/>
              <a:t>sans la topographie et la description de la ville, sans la minutieuse peinture de cet hôtel, les surprenantes figures de cette famille eussent été peut-être moins comprises. Aussi les cadres devraient-ils passer avant les portraits. </a:t>
            </a:r>
            <a:r>
              <a:rPr lang="fr-FR" sz="1500" dirty="0"/>
              <a:t>» (</a:t>
            </a:r>
            <a:r>
              <a:rPr lang="fr-FR" sz="1500" i="1" dirty="0"/>
              <a:t>Béatrix</a:t>
            </a:r>
            <a:r>
              <a:rPr lang="fr-FR" sz="1500" dirty="0"/>
              <a:t>)</a:t>
            </a:r>
          </a:p>
          <a:p>
            <a:pPr marL="0" indent="0" algn="ctr">
              <a:buNone/>
            </a:pPr>
            <a:endParaRPr lang="fr-FR" sz="1500" dirty="0"/>
          </a:p>
          <a:p>
            <a:pPr marL="742950" lvl="1" indent="-285750" algn="just">
              <a:lnSpc>
                <a:spcPct val="115000"/>
              </a:lnSpc>
              <a:buFont typeface="Courier New" panose="02070309020205020404" pitchFamily="49" charset="0"/>
              <a:buChar char="o"/>
            </a:pPr>
            <a:r>
              <a:rPr lang="fr-FR" sz="1200" dirty="0">
                <a:effectLst/>
                <a:ea typeface="Calibri" panose="020F0502020204030204" pitchFamily="34" charset="0"/>
                <a:cs typeface="Times New Roman" panose="02020603050405020304" pitchFamily="18" charset="0"/>
              </a:rPr>
              <a:t>Politique : </a:t>
            </a:r>
            <a:r>
              <a:rPr lang="fr-FR" sz="1200" i="1" dirty="0">
                <a:effectLst/>
                <a:ea typeface="Calibri" panose="020F0502020204030204" pitchFamily="34" charset="0"/>
                <a:cs typeface="Times New Roman" panose="02020603050405020304" pitchFamily="18" charset="0"/>
              </a:rPr>
              <a:t>Député d’Arcis</a:t>
            </a:r>
            <a:r>
              <a:rPr lang="fr-FR" sz="1200" dirty="0">
                <a:effectLst/>
                <a:ea typeface="Calibri" panose="020F0502020204030204" pitchFamily="34" charset="0"/>
                <a:cs typeface="Times New Roman" panose="02020603050405020304" pitchFamily="18" charset="0"/>
              </a:rPr>
              <a:t>, </a:t>
            </a:r>
            <a:r>
              <a:rPr lang="fr-FR" sz="1200" i="1" dirty="0">
                <a:effectLst/>
                <a:ea typeface="Calibri" panose="020F0502020204030204" pitchFamily="34" charset="0"/>
                <a:cs typeface="Times New Roman" panose="02020603050405020304" pitchFamily="18" charset="0"/>
              </a:rPr>
              <a:t>Illusions perdues</a:t>
            </a:r>
            <a:r>
              <a:rPr lang="fr-FR" sz="1200" dirty="0">
                <a:effectLst/>
                <a:ea typeface="Calibri" panose="020F0502020204030204" pitchFamily="34" charset="0"/>
                <a:cs typeface="Times New Roman" panose="02020603050405020304" pitchFamily="18" charset="0"/>
              </a:rPr>
              <a:t>, partiellement </a:t>
            </a:r>
            <a:r>
              <a:rPr lang="fr-FR" sz="1200" i="1" dirty="0">
                <a:effectLst/>
                <a:ea typeface="Calibri" panose="020F0502020204030204" pitchFamily="34" charset="0"/>
                <a:cs typeface="Times New Roman" panose="02020603050405020304" pitchFamily="18" charset="0"/>
              </a:rPr>
              <a:t>Le Lys dans la vallée</a:t>
            </a:r>
            <a:endParaRPr lang="cs-CZ" sz="1200" dirty="0">
              <a:effectLst/>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200" dirty="0">
                <a:effectLst/>
                <a:ea typeface="Calibri" panose="020F0502020204030204" pitchFamily="34" charset="0"/>
                <a:cs typeface="Times New Roman" panose="02020603050405020304" pitchFamily="18" charset="0"/>
              </a:rPr>
              <a:t>Droit : </a:t>
            </a:r>
            <a:r>
              <a:rPr lang="fr-FR" sz="1200" i="1" dirty="0">
                <a:effectLst/>
                <a:ea typeface="Calibri" panose="020F0502020204030204" pitchFamily="34" charset="0"/>
                <a:cs typeface="Times New Roman" panose="02020603050405020304" pitchFamily="18" charset="0"/>
              </a:rPr>
              <a:t>Le Colonel Chabert </a:t>
            </a:r>
            <a:r>
              <a:rPr lang="fr-FR" sz="1200" dirty="0">
                <a:effectLst/>
                <a:ea typeface="Calibri" panose="020F0502020204030204" pitchFamily="34" charset="0"/>
                <a:cs typeface="Times New Roman" panose="02020603050405020304" pitchFamily="18" charset="0"/>
              </a:rPr>
              <a:t>(droit privé), </a:t>
            </a:r>
            <a:r>
              <a:rPr lang="fr-FR" sz="1200" i="1" dirty="0">
                <a:effectLst/>
                <a:ea typeface="Calibri" panose="020F0502020204030204" pitchFamily="34" charset="0"/>
                <a:cs typeface="Times New Roman" panose="02020603050405020304" pitchFamily="18" charset="0"/>
              </a:rPr>
              <a:t>Splendeurs et misères des courtisanes </a:t>
            </a:r>
            <a:r>
              <a:rPr lang="fr-FR" sz="1200" dirty="0">
                <a:effectLst/>
                <a:ea typeface="Calibri" panose="020F0502020204030204" pitchFamily="34" charset="0"/>
                <a:cs typeface="Times New Roman" panose="02020603050405020304" pitchFamily="18" charset="0"/>
              </a:rPr>
              <a:t>(droit pénal)</a:t>
            </a:r>
            <a:endParaRPr lang="cs-CZ" sz="1200" dirty="0">
              <a:effectLst/>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200" dirty="0">
                <a:effectLst/>
                <a:ea typeface="Calibri" panose="020F0502020204030204" pitchFamily="34" charset="0"/>
                <a:cs typeface="Times New Roman" panose="02020603050405020304" pitchFamily="18" charset="0"/>
              </a:rPr>
              <a:t>Journalisme : </a:t>
            </a:r>
            <a:r>
              <a:rPr lang="fr-FR" sz="1200" i="1" dirty="0">
                <a:effectLst/>
                <a:ea typeface="Calibri" panose="020F0502020204030204" pitchFamily="34" charset="0"/>
                <a:cs typeface="Times New Roman" panose="02020603050405020304" pitchFamily="18" charset="0"/>
              </a:rPr>
              <a:t>Illusions perdues</a:t>
            </a:r>
            <a:r>
              <a:rPr lang="fr-FR" sz="1200" dirty="0">
                <a:effectLst/>
                <a:ea typeface="Calibri" panose="020F0502020204030204" pitchFamily="34" charset="0"/>
                <a:cs typeface="Times New Roman" panose="02020603050405020304" pitchFamily="18" charset="0"/>
              </a:rPr>
              <a:t>, </a:t>
            </a:r>
            <a:r>
              <a:rPr lang="fr-FR" sz="1200" i="1" dirty="0">
                <a:effectLst/>
                <a:ea typeface="Calibri" panose="020F0502020204030204" pitchFamily="34" charset="0"/>
                <a:cs typeface="Times New Roman" panose="02020603050405020304" pitchFamily="18" charset="0"/>
              </a:rPr>
              <a:t>La Maison </a:t>
            </a:r>
            <a:r>
              <a:rPr lang="fr-FR" sz="1200" i="1" dirty="0" err="1">
                <a:effectLst/>
                <a:ea typeface="Calibri" panose="020F0502020204030204" pitchFamily="34" charset="0"/>
                <a:cs typeface="Times New Roman" panose="02020603050405020304" pitchFamily="18" charset="0"/>
              </a:rPr>
              <a:t>Nucingen</a:t>
            </a:r>
            <a:endParaRPr lang="cs-CZ" sz="1200" dirty="0">
              <a:effectLst/>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200" dirty="0">
                <a:ea typeface="Calibri" panose="020F0502020204030204" pitchFamily="34" charset="0"/>
                <a:cs typeface="Times New Roman" panose="02020603050405020304" pitchFamily="18" charset="0"/>
              </a:rPr>
              <a:t>A</a:t>
            </a:r>
            <a:r>
              <a:rPr lang="fr-FR" sz="1200" dirty="0">
                <a:effectLst/>
                <a:ea typeface="Calibri" panose="020F0502020204030204" pitchFamily="34" charset="0"/>
                <a:cs typeface="Times New Roman" panose="02020603050405020304" pitchFamily="18" charset="0"/>
              </a:rPr>
              <a:t>rt : </a:t>
            </a:r>
            <a:endParaRPr lang="cs-CZ" sz="1200" dirty="0">
              <a:effectLst/>
              <a:ea typeface="Calibri" panose="020F0502020204030204" pitchFamily="34" charset="0"/>
              <a:cs typeface="Times New Roman" panose="02020603050405020304" pitchFamily="18" charset="0"/>
            </a:endParaRPr>
          </a:p>
          <a:p>
            <a:pPr marL="1143000" lvl="2" indent="-228600" algn="just">
              <a:lnSpc>
                <a:spcPct val="115000"/>
              </a:lnSpc>
              <a:buFont typeface="Wingdings" panose="05000000000000000000" pitchFamily="2" charset="2"/>
              <a:buChar char=""/>
            </a:pPr>
            <a:r>
              <a:rPr lang="fr-FR" sz="1200" dirty="0">
                <a:effectLst/>
                <a:ea typeface="Calibri" panose="020F0502020204030204" pitchFamily="34" charset="0"/>
                <a:cs typeface="Times New Roman" panose="02020603050405020304" pitchFamily="18" charset="0"/>
              </a:rPr>
              <a:t>Littérature : </a:t>
            </a:r>
            <a:r>
              <a:rPr lang="fr-FR" sz="1200" i="1" dirty="0">
                <a:effectLst/>
                <a:ea typeface="Calibri" panose="020F0502020204030204" pitchFamily="34" charset="0"/>
                <a:cs typeface="Times New Roman" panose="02020603050405020304" pitchFamily="18" charset="0"/>
              </a:rPr>
              <a:t>Illusions perdues</a:t>
            </a:r>
            <a:endParaRPr lang="cs-CZ" sz="1200" dirty="0">
              <a:effectLst/>
              <a:ea typeface="Calibri" panose="020F0502020204030204" pitchFamily="34" charset="0"/>
              <a:cs typeface="Times New Roman" panose="02020603050405020304" pitchFamily="18" charset="0"/>
            </a:endParaRPr>
          </a:p>
          <a:p>
            <a:pPr marL="1143000" lvl="2" indent="-228600" algn="just">
              <a:lnSpc>
                <a:spcPct val="115000"/>
              </a:lnSpc>
              <a:buFont typeface="Wingdings" panose="05000000000000000000" pitchFamily="2" charset="2"/>
              <a:buChar char=""/>
            </a:pPr>
            <a:r>
              <a:rPr lang="fr-FR" sz="1200" dirty="0">
                <a:effectLst/>
                <a:ea typeface="Calibri" panose="020F0502020204030204" pitchFamily="34" charset="0"/>
                <a:cs typeface="Times New Roman" panose="02020603050405020304" pitchFamily="18" charset="0"/>
              </a:rPr>
              <a:t>Peinture : </a:t>
            </a:r>
            <a:r>
              <a:rPr lang="fr-FR" sz="1200" i="1" dirty="0">
                <a:effectLst/>
                <a:ea typeface="Calibri" panose="020F0502020204030204" pitchFamily="34" charset="0"/>
                <a:cs typeface="Times New Roman" panose="02020603050405020304" pitchFamily="18" charset="0"/>
              </a:rPr>
              <a:t>Un chef d’œuvre inconnu</a:t>
            </a:r>
            <a:r>
              <a:rPr lang="fr-FR" sz="1200" dirty="0">
                <a:effectLst/>
                <a:ea typeface="Calibri" panose="020F0502020204030204" pitchFamily="34" charset="0"/>
                <a:cs typeface="Times New Roman" panose="02020603050405020304" pitchFamily="18" charset="0"/>
              </a:rPr>
              <a:t>, </a:t>
            </a:r>
            <a:r>
              <a:rPr lang="fr-FR" sz="1200" i="1" dirty="0">
                <a:effectLst/>
                <a:ea typeface="Calibri" panose="020F0502020204030204" pitchFamily="34" charset="0"/>
                <a:cs typeface="Times New Roman" panose="02020603050405020304" pitchFamily="18" charset="0"/>
              </a:rPr>
              <a:t>La Cousine Bette</a:t>
            </a:r>
            <a:endParaRPr lang="cs-CZ" sz="1200" dirty="0">
              <a:effectLst/>
              <a:ea typeface="Calibri" panose="020F0502020204030204" pitchFamily="34" charset="0"/>
              <a:cs typeface="Times New Roman" panose="02020603050405020304" pitchFamily="18" charset="0"/>
            </a:endParaRPr>
          </a:p>
          <a:p>
            <a:pPr marL="1143000" lvl="2" indent="-228600" algn="just">
              <a:lnSpc>
                <a:spcPct val="115000"/>
              </a:lnSpc>
              <a:buFont typeface="Wingdings" panose="05000000000000000000" pitchFamily="2" charset="2"/>
              <a:buChar char=""/>
            </a:pPr>
            <a:r>
              <a:rPr lang="fr-FR" sz="1200" dirty="0">
                <a:effectLst/>
                <a:ea typeface="Calibri" panose="020F0502020204030204" pitchFamily="34" charset="0"/>
                <a:cs typeface="Times New Roman" panose="02020603050405020304" pitchFamily="18" charset="0"/>
              </a:rPr>
              <a:t>Musique : </a:t>
            </a:r>
            <a:r>
              <a:rPr lang="fr-FR" sz="1200" i="1" dirty="0" err="1">
                <a:effectLst/>
                <a:ea typeface="Calibri" panose="020F0502020204030204" pitchFamily="34" charset="0"/>
                <a:cs typeface="Times New Roman" panose="02020603050405020304" pitchFamily="18" charset="0"/>
              </a:rPr>
              <a:t>Gambara</a:t>
            </a:r>
            <a:endParaRPr lang="cs-CZ" sz="1200" dirty="0">
              <a:effectLst/>
              <a:ea typeface="Calibri" panose="020F0502020204030204" pitchFamily="34" charset="0"/>
              <a:cs typeface="Times New Roman" panose="02020603050405020304" pitchFamily="18" charset="0"/>
            </a:endParaRPr>
          </a:p>
          <a:p>
            <a:pPr marL="1143000" lvl="2" indent="-228600" algn="just">
              <a:lnSpc>
                <a:spcPct val="115000"/>
              </a:lnSpc>
              <a:buFont typeface="Wingdings" panose="05000000000000000000" pitchFamily="2" charset="2"/>
              <a:buChar char=""/>
            </a:pPr>
            <a:r>
              <a:rPr lang="fr-FR" sz="1200" dirty="0">
                <a:effectLst/>
                <a:ea typeface="Calibri" panose="020F0502020204030204" pitchFamily="34" charset="0"/>
                <a:cs typeface="Times New Roman" panose="02020603050405020304" pitchFamily="18" charset="0"/>
              </a:rPr>
              <a:t>Théâtre : </a:t>
            </a:r>
            <a:r>
              <a:rPr lang="fr-FR" sz="1200" i="1" dirty="0">
                <a:effectLst/>
                <a:ea typeface="Calibri" panose="020F0502020204030204" pitchFamily="34" charset="0"/>
                <a:cs typeface="Times New Roman" panose="02020603050405020304" pitchFamily="18" charset="0"/>
              </a:rPr>
              <a:t>Sarrasine </a:t>
            </a:r>
            <a:endParaRPr lang="cs-CZ" sz="1200" dirty="0">
              <a:effectLst/>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200" dirty="0">
                <a:effectLst/>
                <a:ea typeface="Calibri" panose="020F0502020204030204" pitchFamily="34" charset="0"/>
                <a:cs typeface="Times New Roman" panose="02020603050405020304" pitchFamily="18" charset="0"/>
              </a:rPr>
              <a:t>Agriculture : </a:t>
            </a:r>
            <a:r>
              <a:rPr lang="fr-FR" sz="1200" i="1" dirty="0">
                <a:effectLst/>
                <a:ea typeface="Calibri" panose="020F0502020204030204" pitchFamily="34" charset="0"/>
                <a:cs typeface="Times New Roman" panose="02020603050405020304" pitchFamily="18" charset="0"/>
              </a:rPr>
              <a:t>Lys dans la vallée</a:t>
            </a:r>
            <a:r>
              <a:rPr lang="fr-FR" sz="1200" dirty="0">
                <a:effectLst/>
                <a:ea typeface="Calibri" panose="020F0502020204030204" pitchFamily="34" charset="0"/>
                <a:cs typeface="Times New Roman" panose="02020603050405020304" pitchFamily="18" charset="0"/>
              </a:rPr>
              <a:t>, </a:t>
            </a:r>
            <a:r>
              <a:rPr lang="fr-FR" sz="1200" i="1" dirty="0">
                <a:effectLst/>
                <a:ea typeface="Calibri" panose="020F0502020204030204" pitchFamily="34" charset="0"/>
                <a:cs typeface="Times New Roman" panose="02020603050405020304" pitchFamily="18" charset="0"/>
              </a:rPr>
              <a:t>Médecin de campagne</a:t>
            </a:r>
            <a:r>
              <a:rPr lang="fr-FR" sz="1200" dirty="0">
                <a:effectLst/>
                <a:ea typeface="Calibri" panose="020F0502020204030204" pitchFamily="34" charset="0"/>
                <a:cs typeface="Times New Roman" panose="02020603050405020304" pitchFamily="18" charset="0"/>
              </a:rPr>
              <a:t>, </a:t>
            </a:r>
            <a:r>
              <a:rPr lang="fr-FR" sz="1200" i="1" dirty="0">
                <a:effectLst/>
                <a:ea typeface="Calibri" panose="020F0502020204030204" pitchFamily="34" charset="0"/>
                <a:cs typeface="Times New Roman" panose="02020603050405020304" pitchFamily="18" charset="0"/>
              </a:rPr>
              <a:t>les Paysans</a:t>
            </a:r>
            <a:endParaRPr lang="cs-CZ" sz="1200" dirty="0">
              <a:effectLst/>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200" dirty="0">
                <a:effectLst/>
                <a:ea typeface="Calibri" panose="020F0502020204030204" pitchFamily="34" charset="0"/>
                <a:cs typeface="Times New Roman" panose="02020603050405020304" pitchFamily="18" charset="0"/>
              </a:rPr>
              <a:t>Description des milieux</a:t>
            </a:r>
            <a:endParaRPr lang="cs-CZ" sz="1200" dirty="0">
              <a:effectLst/>
              <a:ea typeface="Calibri" panose="020F0502020204030204" pitchFamily="34" charset="0"/>
              <a:cs typeface="Times New Roman" panose="02020603050405020304" pitchFamily="18" charset="0"/>
            </a:endParaRPr>
          </a:p>
          <a:p>
            <a:pPr marL="1143000" lvl="2" indent="-228600" algn="just">
              <a:lnSpc>
                <a:spcPct val="115000"/>
              </a:lnSpc>
              <a:buFont typeface="Wingdings" panose="05000000000000000000" pitchFamily="2" charset="2"/>
              <a:buChar char=""/>
            </a:pPr>
            <a:r>
              <a:rPr lang="fr-FR" sz="1200" dirty="0">
                <a:effectLst/>
                <a:ea typeface="Calibri" panose="020F0502020204030204" pitchFamily="34" charset="0"/>
                <a:cs typeface="Times New Roman" panose="02020603050405020304" pitchFamily="18" charset="0"/>
              </a:rPr>
              <a:t>Géographie (la leçon dernière)</a:t>
            </a:r>
            <a:endParaRPr lang="cs-CZ" sz="1200" dirty="0">
              <a:effectLst/>
              <a:ea typeface="Calibri" panose="020F0502020204030204" pitchFamily="34" charset="0"/>
              <a:cs typeface="Times New Roman" panose="02020603050405020304" pitchFamily="18" charset="0"/>
            </a:endParaRPr>
          </a:p>
          <a:p>
            <a:pPr marL="1143000" lvl="2" indent="-228600" algn="just">
              <a:lnSpc>
                <a:spcPct val="115000"/>
              </a:lnSpc>
              <a:buFont typeface="Wingdings" panose="05000000000000000000" pitchFamily="2" charset="2"/>
              <a:buChar char=""/>
            </a:pPr>
            <a:r>
              <a:rPr lang="fr-FR" sz="1200" dirty="0">
                <a:effectLst/>
                <a:ea typeface="Calibri" panose="020F0502020204030204" pitchFamily="34" charset="0"/>
                <a:cs typeface="Times New Roman" panose="02020603050405020304" pitchFamily="18" charset="0"/>
              </a:rPr>
              <a:t>Intérieurs des maisons : « espaces privées » - </a:t>
            </a:r>
            <a:r>
              <a:rPr lang="fr-FR" sz="1200" i="1" dirty="0">
                <a:effectLst/>
                <a:ea typeface="Calibri" panose="020F0502020204030204" pitchFamily="34" charset="0"/>
                <a:cs typeface="Times New Roman" panose="02020603050405020304" pitchFamily="18" charset="0"/>
              </a:rPr>
              <a:t>Mémoires de deux jeunes mariées</a:t>
            </a:r>
            <a:r>
              <a:rPr lang="fr-FR" sz="1200" dirty="0">
                <a:effectLst/>
                <a:ea typeface="Calibri" panose="020F0502020204030204" pitchFamily="34" charset="0"/>
                <a:cs typeface="Times New Roman" panose="02020603050405020304" pitchFamily="18" charset="0"/>
              </a:rPr>
              <a:t>, </a:t>
            </a:r>
            <a:r>
              <a:rPr lang="fr-FR" sz="1200" i="1" dirty="0">
                <a:effectLst/>
                <a:ea typeface="Calibri" panose="020F0502020204030204" pitchFamily="34" charset="0"/>
                <a:cs typeface="Times New Roman" panose="02020603050405020304" pitchFamily="18" charset="0"/>
              </a:rPr>
              <a:t>La Cousine Bette</a:t>
            </a:r>
            <a:r>
              <a:rPr lang="fr-FR" sz="1200" dirty="0">
                <a:effectLst/>
                <a:ea typeface="Calibri" panose="020F0502020204030204" pitchFamily="34" charset="0"/>
                <a:cs typeface="Times New Roman" panose="02020603050405020304" pitchFamily="18" charset="0"/>
              </a:rPr>
              <a:t>, </a:t>
            </a:r>
            <a:r>
              <a:rPr lang="fr-FR" sz="1200" i="1" dirty="0">
                <a:effectLst/>
                <a:ea typeface="Calibri" panose="020F0502020204030204" pitchFamily="34" charset="0"/>
                <a:cs typeface="Times New Roman" panose="02020603050405020304" pitchFamily="18" charset="0"/>
              </a:rPr>
              <a:t>César Birotteau</a:t>
            </a:r>
            <a:r>
              <a:rPr lang="fr-FR" sz="1200" dirty="0">
                <a:effectLst/>
                <a:ea typeface="Calibri" panose="020F0502020204030204" pitchFamily="34" charset="0"/>
                <a:cs typeface="Times New Roman" panose="02020603050405020304" pitchFamily="18" charset="0"/>
              </a:rPr>
              <a:t>, </a:t>
            </a:r>
            <a:r>
              <a:rPr lang="fr-FR" sz="1200" i="1" dirty="0">
                <a:effectLst/>
                <a:ea typeface="Calibri" panose="020F0502020204030204" pitchFamily="34" charset="0"/>
                <a:cs typeface="Times New Roman" panose="02020603050405020304" pitchFamily="18" charset="0"/>
              </a:rPr>
              <a:t>Père Goriot…</a:t>
            </a:r>
            <a:endParaRPr lang="cs-CZ" sz="1200" dirty="0">
              <a:effectLst/>
              <a:ea typeface="Calibri" panose="020F0502020204030204" pitchFamily="34" charset="0"/>
              <a:cs typeface="Times New Roman" panose="02020603050405020304" pitchFamily="18" charset="0"/>
            </a:endParaRPr>
          </a:p>
          <a:p>
            <a:pPr marL="1143000" lvl="2" indent="-228600" algn="just">
              <a:lnSpc>
                <a:spcPct val="115000"/>
              </a:lnSpc>
              <a:buFont typeface="Wingdings" panose="05000000000000000000" pitchFamily="2" charset="2"/>
              <a:buChar char=""/>
            </a:pPr>
            <a:r>
              <a:rPr lang="fr-FR" sz="1200" dirty="0">
                <a:effectLst/>
                <a:ea typeface="Calibri" panose="020F0502020204030204" pitchFamily="34" charset="0"/>
                <a:cs typeface="Times New Roman" panose="02020603050405020304" pitchFamily="18" charset="0"/>
              </a:rPr>
              <a:t>Quartiers parisiens: </a:t>
            </a:r>
            <a:r>
              <a:rPr lang="fr-FR" sz="1200" i="1" dirty="0">
                <a:effectLst/>
                <a:ea typeface="Calibri" panose="020F0502020204030204" pitchFamily="34" charset="0"/>
                <a:cs typeface="Times New Roman" panose="02020603050405020304" pitchFamily="18" charset="0"/>
              </a:rPr>
              <a:t>Père Goriot</a:t>
            </a:r>
            <a:r>
              <a:rPr lang="fr-FR" sz="1200" dirty="0">
                <a:effectLst/>
                <a:ea typeface="Calibri" panose="020F0502020204030204" pitchFamily="34" charset="0"/>
                <a:cs typeface="Times New Roman" panose="02020603050405020304" pitchFamily="18" charset="0"/>
              </a:rPr>
              <a:t>, </a:t>
            </a:r>
            <a:r>
              <a:rPr lang="fr-FR" sz="1200" i="1" dirty="0">
                <a:effectLst/>
                <a:ea typeface="Calibri" panose="020F0502020204030204" pitchFamily="34" charset="0"/>
                <a:cs typeface="Times New Roman" panose="02020603050405020304" pitchFamily="18" charset="0"/>
              </a:rPr>
              <a:t>La Cousine Bette…</a:t>
            </a:r>
            <a:endParaRPr lang="cs-CZ" sz="1200" dirty="0">
              <a:effectLst/>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Courier New" panose="02070309020205020404" pitchFamily="49" charset="0"/>
              <a:buChar char="o"/>
            </a:pPr>
            <a:r>
              <a:rPr lang="fr-FR" sz="1200" dirty="0">
                <a:effectLst/>
                <a:ea typeface="Calibri" panose="020F0502020204030204" pitchFamily="34" charset="0"/>
                <a:cs typeface="Times New Roman" panose="02020603050405020304" pitchFamily="18" charset="0"/>
              </a:rPr>
              <a:t>linguistique: </a:t>
            </a:r>
            <a:r>
              <a:rPr lang="fr-FR" sz="1200" i="1" dirty="0">
                <a:effectLst/>
                <a:ea typeface="Calibri" panose="020F0502020204030204" pitchFamily="34" charset="0"/>
                <a:cs typeface="Times New Roman" panose="02020603050405020304" pitchFamily="18" charset="0"/>
              </a:rPr>
              <a:t>Splendeurs et misères des courtisanes</a:t>
            </a:r>
            <a:endParaRPr lang="cs-CZ" sz="1200" dirty="0">
              <a:effectLst/>
              <a:ea typeface="Calibri" panose="020F0502020204030204" pitchFamily="34" charset="0"/>
              <a:cs typeface="Times New Roman" panose="02020603050405020304" pitchFamily="18" charset="0"/>
            </a:endParaRPr>
          </a:p>
          <a:p>
            <a:pPr marL="0" indent="0" algn="just">
              <a:buNone/>
            </a:pPr>
            <a:endParaRPr lang="fr-FR" sz="1500" dirty="0"/>
          </a:p>
          <a:p>
            <a:pPr marL="0" indent="0">
              <a:buNone/>
            </a:pPr>
            <a:endParaRPr lang="cs-CZ" dirty="0"/>
          </a:p>
        </p:txBody>
      </p:sp>
      <p:pic>
        <p:nvPicPr>
          <p:cNvPr id="6146" name="Picture 2" descr="GRAND FORMAT. Les premières photos de Paris, au XIXe siècle">
            <a:extLst>
              <a:ext uri="{FF2B5EF4-FFF2-40B4-BE49-F238E27FC236}">
                <a16:creationId xmlns:a16="http://schemas.microsoft.com/office/drawing/2014/main" id="{A15B3880-656F-435F-BF02-F26D2A012F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75" r="5052"/>
          <a:stretch/>
        </p:blipFill>
        <p:spPr bwMode="auto">
          <a:xfrm>
            <a:off x="8201025" y="2163704"/>
            <a:ext cx="3890988" cy="3257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697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D3498A-3217-4923-BF4E-F00766137602}"/>
              </a:ext>
            </a:extLst>
          </p:cNvPr>
          <p:cNvSpPr>
            <a:spLocks noGrp="1"/>
          </p:cNvSpPr>
          <p:nvPr>
            <p:ph type="title"/>
          </p:nvPr>
        </p:nvSpPr>
        <p:spPr/>
        <p:txBody>
          <a:bodyPr>
            <a:normAutofit/>
          </a:bodyPr>
          <a:lstStyle/>
          <a:p>
            <a:r>
              <a:rPr lang="fr-FR" sz="3000" dirty="0"/>
              <a:t>« linguistique » dans </a:t>
            </a:r>
            <a:r>
              <a:rPr lang="fr-FR" sz="3000" i="1" dirty="0"/>
              <a:t>La Comédie humaine</a:t>
            </a:r>
            <a:r>
              <a:rPr lang="fr-FR" sz="3000" dirty="0"/>
              <a:t>: exposé sur l’argot dans </a:t>
            </a:r>
            <a:r>
              <a:rPr lang="fr-FR" sz="3000" i="1" dirty="0"/>
              <a:t>Splendeurs et misères des courtisanes</a:t>
            </a:r>
            <a:endParaRPr lang="cs-CZ" sz="3000" dirty="0"/>
          </a:p>
        </p:txBody>
      </p:sp>
      <p:sp>
        <p:nvSpPr>
          <p:cNvPr id="3" name="Zástupný obsah 2">
            <a:extLst>
              <a:ext uri="{FF2B5EF4-FFF2-40B4-BE49-F238E27FC236}">
                <a16:creationId xmlns:a16="http://schemas.microsoft.com/office/drawing/2014/main" id="{C98E8D67-B551-44D4-BCA6-6510E3B552ED}"/>
              </a:ext>
            </a:extLst>
          </p:cNvPr>
          <p:cNvSpPr>
            <a:spLocks noGrp="1"/>
          </p:cNvSpPr>
          <p:nvPr>
            <p:ph sz="quarter" idx="13"/>
          </p:nvPr>
        </p:nvSpPr>
        <p:spPr>
          <a:xfrm>
            <a:off x="558667" y="1958719"/>
            <a:ext cx="6756533" cy="4743922"/>
          </a:xfrm>
        </p:spPr>
        <p:txBody>
          <a:bodyPr>
            <a:normAutofit fontScale="70000" lnSpcReduction="20000"/>
          </a:bodyPr>
          <a:lstStyle/>
          <a:p>
            <a:pPr marL="0" indent="0" algn="just">
              <a:buNone/>
            </a:pPr>
            <a:r>
              <a:rPr lang="fr-FR" dirty="0"/>
              <a:t>« </a:t>
            </a:r>
            <a:r>
              <a:rPr lang="fr-FR" i="1" dirty="0"/>
              <a:t>Donc, avant tout, un mot sur la langue des grecs, des </a:t>
            </a:r>
            <a:r>
              <a:rPr lang="fr-FR" i="1" dirty="0" err="1"/>
              <a:t>filoux</a:t>
            </a:r>
            <a:r>
              <a:rPr lang="fr-FR" i="1" dirty="0"/>
              <a:t>, des voleurs et des assassins, nommé l’argot, et que la littérature a, dans ces derniers temps, employée avec tant de succès, que plus d’un mot de cet étrange vocabulaire a passé sur les lèvres roses des jeunes femmes, a retenti sous des lambris dorés, a réjoui les princes, dont plus d’un a pu s’avouer floué ! Disons-le, peut-être à l’étonnement de beaucoup de gens, il n’est pas de langue plus énergique, plus colorée que celle de ce monde souterrain qui, depuis l’origine des empires à capitale, s’agite dans les caves, dans les sentines, dans le troisième-dessous des sociétés, pour emprunter à l’art dramatique une expression vive et saisissante. Le monde n’est-il pas un théâtre ? Le Troisième-Dessous est la dernière cave pratiquée sous les planches de l’Opéra, pour en recéler les machines, les machinistes, la rampe, les apparitions, les diables bleus que vomit l’enfer, etc. Chaque mot de ce langage est une image brutale, ingénieuse ou terrible. Une culotte est une montante ; n’expliquons pas ceci ! En argot, on ne dort pas, on pionce. Remarquez avec quelle énergie ce verbe exprime le sommeil particulier à la bête traquée, fatiguée, défiante, appelée Voleur, et qui, dès qu’elle est en sûreté, tombe et roule dans les abîmes d’un sommeil profond et nécessaire sous les puissantes ailes du Soupçon planant toujours sur elle. Affreux sommeil, semblable à celui de l’animal sauvage qui dort, qui ronfle, et dont néanmoins les oreilles veillent doublées de prudence ! </a:t>
            </a:r>
            <a:r>
              <a:rPr lang="fr-FR" dirty="0"/>
              <a:t>»</a:t>
            </a:r>
            <a:endParaRPr lang="cs-CZ" dirty="0"/>
          </a:p>
        </p:txBody>
      </p:sp>
      <p:pic>
        <p:nvPicPr>
          <p:cNvPr id="7170" name="Picture 2" descr="La vie de forçat | Criminocorpus">
            <a:extLst>
              <a:ext uri="{FF2B5EF4-FFF2-40B4-BE49-F238E27FC236}">
                <a16:creationId xmlns:a16="http://schemas.microsoft.com/office/drawing/2014/main" id="{7DB3F8A6-3737-4781-957D-9F0B28FDD3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333" r="-501"/>
          <a:stretch/>
        </p:blipFill>
        <p:spPr bwMode="auto">
          <a:xfrm>
            <a:off x="8085509" y="2214694"/>
            <a:ext cx="3877890" cy="378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334389"/>
      </p:ext>
    </p:extLst>
  </p:cSld>
  <p:clrMapOvr>
    <a:masterClrMapping/>
  </p:clrMapOvr>
</p:sld>
</file>

<file path=ppt/theme/theme1.xml><?xml version="1.0" encoding="utf-8"?>
<a:theme xmlns:a="http://schemas.openxmlformats.org/drawingml/2006/main" name="Kapk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otalTime>67</TotalTime>
  <Words>1953</Words>
  <Application>Microsoft Office PowerPoint</Application>
  <PresentationFormat>Širokoúhlá obrazovka</PresentationFormat>
  <Paragraphs>64</Paragraphs>
  <Slides>13</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13</vt:i4>
      </vt:variant>
    </vt:vector>
  </HeadingPairs>
  <TitlesOfParts>
    <vt:vector size="18" baseType="lpstr">
      <vt:lpstr>Arial</vt:lpstr>
      <vt:lpstr>Courier New</vt:lpstr>
      <vt:lpstr>Tw Cen MT</vt:lpstr>
      <vt:lpstr>Wingdings</vt:lpstr>
      <vt:lpstr>Kapka</vt:lpstr>
      <vt:lpstr>Balzac et la Comédie humaine 10 : description balzacienne et sa place dans l’univers de La Comédie humaine</vt:lpstr>
      <vt:lpstr>En guise d’introduction</vt:lpstr>
      <vt:lpstr>Lectures des descriptions balzaciennes</vt:lpstr>
      <vt:lpstr>I. Les Chouans</vt:lpstr>
      <vt:lpstr>II. Le lys dans la vallée </vt:lpstr>
      <vt:lpstr>III. Illusions perdues </vt:lpstr>
      <vt:lpstr>IV. Splendeurs et misères des courtisanes </vt:lpstr>
      <vt:lpstr>Aspect thématique : répertoire inépuisable des descriptions et des réflexions</vt:lpstr>
      <vt:lpstr>« linguistique » dans La Comédie humaine: exposé sur l’argot dans Splendeurs et misères des courtisanes</vt:lpstr>
      <vt:lpstr>Aspect stylistique et narrative : place des descriptions dans les romans</vt:lpstr>
      <vt:lpstr>Style balzacien x style hugolien de la description (exemple de Quatrevingt-treize)</vt:lpstr>
      <vt:lpstr>Aspect symbolique : rôle des descriptions dans l’univers balzacien</vt:lpstr>
      <vt:lpstr>conclusion: des descriptions omniprésentes ou l’Encyclopédie du XIXe siècle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Balzac et la Comédie humaine 10 : description balzacienne et sa place dans l’univers de La Comédie humaine</dc:title>
  <dc:creator>Jaroslav Stanovsky</dc:creator>
  <cp:lastModifiedBy>Jaroslav Stanovsky</cp:lastModifiedBy>
  <cp:revision>9</cp:revision>
  <dcterms:created xsi:type="dcterms:W3CDTF">2021-01-06T14:33:06Z</dcterms:created>
  <dcterms:modified xsi:type="dcterms:W3CDTF">2021-01-06T15:41:05Z</dcterms:modified>
</cp:coreProperties>
</file>